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433" r:id="rId4"/>
    <p:sldId id="469" r:id="rId5"/>
    <p:sldId id="468" r:id="rId6"/>
    <p:sldId id="431" r:id="rId7"/>
    <p:sldId id="448" r:id="rId8"/>
    <p:sldId id="441" r:id="rId9"/>
    <p:sldId id="432" r:id="rId10"/>
    <p:sldId id="444" r:id="rId11"/>
    <p:sldId id="445" r:id="rId12"/>
    <p:sldId id="446" r:id="rId13"/>
    <p:sldId id="447" r:id="rId14"/>
    <p:sldId id="30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EAEAEA"/>
    <a:srgbClr val="4285F4"/>
    <a:srgbClr val="DADADA"/>
    <a:srgbClr val="FFFFFF"/>
    <a:srgbClr val="34A853"/>
    <a:srgbClr val="FFFF00"/>
    <a:srgbClr val="FFC592"/>
    <a:srgbClr val="00B050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 varScale="1">
        <p:scale>
          <a:sx n="111" d="100"/>
          <a:sy n="111" d="100"/>
        </p:scale>
        <p:origin x="600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388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146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414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640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541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591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25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941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057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0428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906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30400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30400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30400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28783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形态学操作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去除图像内的小圆孔</a:t>
            </a: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闭运算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：使用通用形态学函数完成闭运算。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834247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闭运算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：使用通用形态学函数完成闭运算。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359070-E0B7-4BDC-A0B4-716218A1615B}"/>
              </a:ext>
            </a:extLst>
          </p:cNvPr>
          <p:cNvSpPr txBox="1"/>
          <p:nvPr/>
        </p:nvSpPr>
        <p:spPr>
          <a:xfrm>
            <a:off x="305551" y="1841423"/>
            <a:ext cx="10803433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cv2.morphologyEx(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0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op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kernel[, anchor[, iterations[,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borderValue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]]]]] )</a:t>
            </a:r>
            <a:endParaRPr lang="zh-CN" altLang="zh-CN" sz="20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BDCCE032-085D-4001-923F-0697D81DB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015215"/>
              </p:ext>
            </p:extLst>
          </p:nvPr>
        </p:nvGraphicFramePr>
        <p:xfrm>
          <a:off x="339000" y="2767718"/>
          <a:ext cx="11392177" cy="318156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50315">
                  <a:extLst>
                    <a:ext uri="{9D8B030D-6E8A-4147-A177-3AD203B41FA5}">
                      <a16:colId xmlns:a16="http://schemas.microsoft.com/office/drawing/2014/main" val="3717307338"/>
                    </a:ext>
                  </a:extLst>
                </a:gridCol>
                <a:gridCol w="1445734">
                  <a:extLst>
                    <a:ext uri="{9D8B030D-6E8A-4147-A177-3AD203B41FA5}">
                      <a16:colId xmlns:a16="http://schemas.microsoft.com/office/drawing/2014/main" val="3312498467"/>
                    </a:ext>
                  </a:extLst>
                </a:gridCol>
                <a:gridCol w="2826718">
                  <a:extLst>
                    <a:ext uri="{9D8B030D-6E8A-4147-A177-3AD203B41FA5}">
                      <a16:colId xmlns:a16="http://schemas.microsoft.com/office/drawing/2014/main" val="3683723829"/>
                    </a:ext>
                  </a:extLst>
                </a:gridCol>
                <a:gridCol w="4169410">
                  <a:extLst>
                    <a:ext uri="{9D8B030D-6E8A-4147-A177-3AD203B41FA5}">
                      <a16:colId xmlns:a16="http://schemas.microsoft.com/office/drawing/2014/main" val="1827679473"/>
                    </a:ext>
                  </a:extLst>
                </a:gridCol>
              </a:tblGrid>
              <a:tr h="347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002412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cv2.MORPH_ERODE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腐蚀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腐蚀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775472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cv2.MORPH_DILATE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膨胀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膨胀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dilate(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336607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cv2.MORPH_OPEN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开运算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先腐蚀后膨胀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dilate(erode(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490436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cv2.MORPH_CLOSE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闭运算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先膨胀后腐蚀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erode(dilate(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80876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cv2.MORPH_GRADIENT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形态学梯度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膨胀图减去腐蚀图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dilate(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)-erode(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238972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cv2.MORPH_TOPHAT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顶帽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</a:t>
                      </a: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图像减去</a:t>
                      </a:r>
                      <a:r>
                        <a:rPr lang="zh-CN" alt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开运算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-open(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365599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cv2.MORPH_BLACKHAT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黑帽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闭运算减去原图像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close(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)-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144382"/>
                  </a:ext>
                </a:extLst>
              </a:tr>
              <a:tr h="4046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cv2.MORPH_HITMISS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击中击不中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前景背景腐蚀运算的交集。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intersection(erode(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),erode(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srcI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896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95653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闭运算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：使用通用形态学函数完成闭运算。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F9152A-02B6-41EA-B6EA-6109F519C9B4}"/>
              </a:ext>
            </a:extLst>
          </p:cNvPr>
          <p:cNvSpPr/>
          <p:nvPr/>
        </p:nvSpPr>
        <p:spPr>
          <a:xfrm>
            <a:off x="2207568" y="1913600"/>
            <a:ext cx="6768752" cy="419031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=cv2.imread("image/closing.bmp")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k=</a:t>
            </a: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np.ones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((10,10),np.uint8)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o=cv2.cv2.morphologyEx(img,cv2.MORPH_CLOSE,k)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result",o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A3905C-20BF-4745-AB42-E33B6E89F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109" y="1420149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9453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闭运算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：使用通用形态学函数完成闭运算。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F9152A-02B6-41EA-B6EA-6109F519C9B4}"/>
              </a:ext>
            </a:extLst>
          </p:cNvPr>
          <p:cNvSpPr/>
          <p:nvPr/>
        </p:nvSpPr>
        <p:spPr>
          <a:xfrm>
            <a:off x="368300" y="1988840"/>
            <a:ext cx="5367660" cy="337066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=cv2.imread("image/closing.bmp")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k=</a:t>
            </a:r>
            <a:r>
              <a:rPr lang="en-US" altLang="zh-CN" sz="16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np.ones</a:t>
            </a: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((10,10),np.uint8)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o=cv2.cv2.morphologyEx(img,cv2.MORPH_CLOSE,k)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result",o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A3905C-20BF-4745-AB42-E33B6E89F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588" y="1488639"/>
            <a:ext cx="926744" cy="92199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BA9E489-F50B-4CE3-9CC8-B634CC029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7636" y="2931790"/>
            <a:ext cx="2695537" cy="216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A2F5DF5-FDA2-4004-B584-2C1DC226B0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8163" y="2931790"/>
            <a:ext cx="269553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2667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形态学操作的组合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闭运算的使用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18074155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理解闭运算的基本原理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掌握闭运算的实现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4188" y="2132856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68650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闭运算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B416AA7-2E4B-4581-914C-AFDDC631C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84" y="1916832"/>
            <a:ext cx="4113568" cy="329630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42DF9E1-A2B5-4CE3-9B6B-6B8D81401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1916832"/>
            <a:ext cx="4113568" cy="329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094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闭运算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8C7BE6D-0101-4968-A3E0-B08715A141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2247908"/>
            <a:ext cx="9292088" cy="2355012"/>
          </a:xfrm>
          <a:prstGeom prst="rect">
            <a:avLst/>
          </a:prstGeom>
          <a:noFill/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691A015-1CB0-4CB5-8245-017AE783D15A}"/>
              </a:ext>
            </a:extLst>
          </p:cNvPr>
          <p:cNvSpPr txBox="1"/>
          <p:nvPr/>
        </p:nvSpPr>
        <p:spPr>
          <a:xfrm>
            <a:off x="1775520" y="5216919"/>
            <a:ext cx="1260078" cy="3139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dirty="0">
                <a:solidFill>
                  <a:srgbClr val="4285F4"/>
                </a:solidFill>
                <a:latin typeface="微软雅黑" pitchFamily="34" charset="-122"/>
                <a:ea typeface="微软雅黑" pitchFamily="34" charset="-122"/>
              </a:rPr>
              <a:t>原始图像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608DB17-8EDD-43BD-9CA2-B1907B643218}"/>
              </a:ext>
            </a:extLst>
          </p:cNvPr>
          <p:cNvSpPr txBox="1"/>
          <p:nvPr/>
        </p:nvSpPr>
        <p:spPr>
          <a:xfrm>
            <a:off x="8472264" y="5216919"/>
            <a:ext cx="1260078" cy="3139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dirty="0">
                <a:solidFill>
                  <a:srgbClr val="4285F4"/>
                </a:solidFill>
                <a:latin typeface="微软雅黑" pitchFamily="34" charset="-122"/>
                <a:ea typeface="微软雅黑" pitchFamily="34" charset="-122"/>
              </a:rPr>
              <a:t>腐蚀图像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3B249F-4A38-48A6-B318-5F46E2709725}"/>
              </a:ext>
            </a:extLst>
          </p:cNvPr>
          <p:cNvSpPr txBox="1"/>
          <p:nvPr/>
        </p:nvSpPr>
        <p:spPr>
          <a:xfrm>
            <a:off x="5060317" y="5216919"/>
            <a:ext cx="1260078" cy="3139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dirty="0">
                <a:solidFill>
                  <a:srgbClr val="4285F4"/>
                </a:solidFill>
                <a:latin typeface="微软雅黑" pitchFamily="34" charset="-122"/>
                <a:ea typeface="微软雅黑" pitchFamily="34" charset="-122"/>
              </a:rPr>
              <a:t>膨胀图像</a:t>
            </a:r>
          </a:p>
        </p:txBody>
      </p:sp>
    </p:spTree>
    <p:extLst>
      <p:ext uri="{BB962C8B-B14F-4D97-AF65-F5344CB8AC3E}">
        <p14:creationId xmlns:p14="http://schemas.microsoft.com/office/powerpoint/2010/main" val="148305444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闭运算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597662A-01D8-4ECF-B190-92AA502F8F78}"/>
              </a:ext>
            </a:extLst>
          </p:cNvPr>
          <p:cNvSpPr txBox="1"/>
          <p:nvPr/>
        </p:nvSpPr>
        <p:spPr>
          <a:xfrm>
            <a:off x="320447" y="1412776"/>
            <a:ext cx="10803433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cv2.morphologyEx(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0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op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kernel[, anchor[, iterations[,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borderValue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]]]]] )</a:t>
            </a:r>
            <a:endParaRPr lang="zh-CN" altLang="zh-CN" sz="20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6BBAE2-EFB5-4018-B1B7-048B4EF49C1B}"/>
              </a:ext>
            </a:extLst>
          </p:cNvPr>
          <p:cNvSpPr txBox="1"/>
          <p:nvPr/>
        </p:nvSpPr>
        <p:spPr>
          <a:xfrm>
            <a:off x="612775" y="2060848"/>
            <a:ext cx="10987564" cy="4589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 – </a:t>
            </a:r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操作类型。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4A9F0B15-6C7D-44EE-A8B0-7A727DB4C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241580"/>
              </p:ext>
            </p:extLst>
          </p:nvPr>
        </p:nvGraphicFramePr>
        <p:xfrm>
          <a:off x="339000" y="2767718"/>
          <a:ext cx="11392177" cy="318156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50315">
                  <a:extLst>
                    <a:ext uri="{9D8B030D-6E8A-4147-A177-3AD203B41FA5}">
                      <a16:colId xmlns:a16="http://schemas.microsoft.com/office/drawing/2014/main" val="3717307338"/>
                    </a:ext>
                  </a:extLst>
                </a:gridCol>
                <a:gridCol w="1445734">
                  <a:extLst>
                    <a:ext uri="{9D8B030D-6E8A-4147-A177-3AD203B41FA5}">
                      <a16:colId xmlns:a16="http://schemas.microsoft.com/office/drawing/2014/main" val="3312498467"/>
                    </a:ext>
                  </a:extLst>
                </a:gridCol>
                <a:gridCol w="2826718">
                  <a:extLst>
                    <a:ext uri="{9D8B030D-6E8A-4147-A177-3AD203B41FA5}">
                      <a16:colId xmlns:a16="http://schemas.microsoft.com/office/drawing/2014/main" val="3683723829"/>
                    </a:ext>
                  </a:extLst>
                </a:gridCol>
                <a:gridCol w="4169410">
                  <a:extLst>
                    <a:ext uri="{9D8B030D-6E8A-4147-A177-3AD203B41FA5}">
                      <a16:colId xmlns:a16="http://schemas.microsoft.com/office/drawing/2014/main" val="1827679473"/>
                    </a:ext>
                  </a:extLst>
                </a:gridCol>
              </a:tblGrid>
              <a:tr h="347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002412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cv2.MORPH_ERODE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腐蚀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腐蚀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775472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cv2.MORPH_DILATE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膨胀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膨胀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dilate(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336607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cv2.MORPH_OPEN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开运算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先腐蚀后膨胀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dilate(erode(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490436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cv2.MORPH_CLOSE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闭运算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先膨胀后腐蚀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erode(dilate(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80876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cv2.MORPH_GRADIENT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形态学梯度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膨胀图减去腐蚀图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dilate(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)-erode(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238972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cv2.MORPH_TOPHAT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顶帽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原图像减去</a:t>
                      </a:r>
                      <a:r>
                        <a:rPr lang="zh-CN" alt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开运算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-open(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365599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cv2.MORPH_BLACKHAT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黑帽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闭运算减去原图像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close(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)-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144382"/>
                  </a:ext>
                </a:extLst>
              </a:tr>
              <a:tr h="4046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cv2.MORPH_HITMISS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击中击不中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前景背景腐蚀运算的交集。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intersection(erode(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),erode(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srcI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896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22537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闭运算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：使用腐蚀、膨胀函数组合实现闭运算。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310747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闭运算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：使用腐蚀、膨胀函数组合实现闭运算。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6627935-930F-4149-AED9-B430545B8A4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2247908"/>
            <a:ext cx="9292088" cy="2355012"/>
          </a:xfrm>
          <a:prstGeom prst="rect">
            <a:avLst/>
          </a:prstGeom>
          <a:noFill/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E499591-3623-4436-8A96-E986A09ADDD7}"/>
              </a:ext>
            </a:extLst>
          </p:cNvPr>
          <p:cNvSpPr txBox="1"/>
          <p:nvPr/>
        </p:nvSpPr>
        <p:spPr>
          <a:xfrm>
            <a:off x="1775520" y="5216919"/>
            <a:ext cx="1260078" cy="3139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dirty="0">
                <a:solidFill>
                  <a:srgbClr val="4285F4"/>
                </a:solidFill>
                <a:latin typeface="微软雅黑" pitchFamily="34" charset="-122"/>
                <a:ea typeface="微软雅黑" pitchFamily="34" charset="-122"/>
              </a:rPr>
              <a:t>原始图像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5B48B37-7236-4E85-B024-1B52F33AB295}"/>
              </a:ext>
            </a:extLst>
          </p:cNvPr>
          <p:cNvSpPr txBox="1"/>
          <p:nvPr/>
        </p:nvSpPr>
        <p:spPr>
          <a:xfrm>
            <a:off x="8472264" y="5216919"/>
            <a:ext cx="1260078" cy="3139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dirty="0">
                <a:solidFill>
                  <a:srgbClr val="4285F4"/>
                </a:solidFill>
                <a:latin typeface="微软雅黑" pitchFamily="34" charset="-122"/>
                <a:ea typeface="微软雅黑" pitchFamily="34" charset="-122"/>
              </a:rPr>
              <a:t>腐蚀图像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38B53BD-4AC3-4C2D-82F9-74102B6DEA6B}"/>
              </a:ext>
            </a:extLst>
          </p:cNvPr>
          <p:cNvSpPr txBox="1"/>
          <p:nvPr/>
        </p:nvSpPr>
        <p:spPr>
          <a:xfrm>
            <a:off x="5060317" y="5216919"/>
            <a:ext cx="1260078" cy="3139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dirty="0">
                <a:solidFill>
                  <a:srgbClr val="4285F4"/>
                </a:solidFill>
                <a:latin typeface="微软雅黑" pitchFamily="34" charset="-122"/>
                <a:ea typeface="微软雅黑" pitchFamily="34" charset="-122"/>
              </a:rPr>
              <a:t>膨胀图像</a:t>
            </a:r>
          </a:p>
        </p:txBody>
      </p:sp>
    </p:spTree>
    <p:extLst>
      <p:ext uri="{BB962C8B-B14F-4D97-AF65-F5344CB8AC3E}">
        <p14:creationId xmlns:p14="http://schemas.microsoft.com/office/powerpoint/2010/main" val="220918826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闭运算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：使用腐蚀、膨胀函数组合实现闭运算。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F9152A-02B6-41EA-B6EA-6109F519C9B4}"/>
              </a:ext>
            </a:extLst>
          </p:cNvPr>
          <p:cNvSpPr/>
          <p:nvPr/>
        </p:nvSpPr>
        <p:spPr>
          <a:xfrm>
            <a:off x="2207568" y="1913600"/>
            <a:ext cx="6768752" cy="465197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=cv2.imread("image/closing.bmp")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k=</a:t>
            </a: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np.ones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((10,10),np.uint8)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d=cv2.dilate(</a:t>
            </a: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img,k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e=cv2.erode(</a:t>
            </a: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d,k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cv2.imshow("img1",img)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cv2.imshow("result1",e)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A3905C-20BF-4745-AB42-E33B6E89F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109" y="1420149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7896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闭运算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：使用腐蚀、膨胀函数组合实现闭运算。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F9152A-02B6-41EA-B6EA-6109F519C9B4}"/>
              </a:ext>
            </a:extLst>
          </p:cNvPr>
          <p:cNvSpPr/>
          <p:nvPr/>
        </p:nvSpPr>
        <p:spPr>
          <a:xfrm>
            <a:off x="368300" y="1988840"/>
            <a:ext cx="4949144" cy="373999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=cv2.imread("image/closing.bmp")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k=</a:t>
            </a:r>
            <a:r>
              <a:rPr lang="en-US" altLang="zh-CN" sz="16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np.ones</a:t>
            </a: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((10,10),np.uint8)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d=cv2.dilate(</a:t>
            </a:r>
            <a:r>
              <a:rPr lang="en-US" altLang="zh-CN" sz="16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img,k</a:t>
            </a: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e=cv2.erode(</a:t>
            </a:r>
            <a:r>
              <a:rPr lang="en-US" altLang="zh-CN" sz="16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d,k</a:t>
            </a: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cv2.imshow("img1",img)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cv2.imshow("result1",e)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A3905C-20BF-4745-AB42-E33B6E89F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497" y="1554157"/>
            <a:ext cx="926744" cy="9219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6A101CF-6E77-4C05-B50F-D11D97424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2434" y="2916560"/>
            <a:ext cx="2695537" cy="216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DF266D-4253-4E04-90FE-E134AA18E9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2961" y="2916560"/>
            <a:ext cx="269553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3467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4875</TotalTime>
  <Words>778</Words>
  <Application>Microsoft Office PowerPoint</Application>
  <PresentationFormat>宽屏</PresentationFormat>
  <Paragraphs>147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微软雅黑</vt:lpstr>
      <vt:lpstr>微软雅黑</vt:lpstr>
      <vt:lpstr>小米兰亭</vt:lpstr>
      <vt:lpstr>Arial</vt:lpstr>
      <vt:lpstr>Calibri</vt:lpstr>
      <vt:lpstr>Times New Roman</vt:lpstr>
      <vt:lpstr>Office 主题</vt:lpstr>
      <vt:lpstr>形态学操作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656</cp:revision>
  <dcterms:created xsi:type="dcterms:W3CDTF">2017-06-22T11:40:54Z</dcterms:created>
  <dcterms:modified xsi:type="dcterms:W3CDTF">2020-06-27T03:12:14Z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