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485" r:id="rId4"/>
    <p:sldId id="486" r:id="rId5"/>
    <p:sldId id="473" r:id="rId6"/>
    <p:sldId id="474" r:id="rId7"/>
    <p:sldId id="476" r:id="rId8"/>
    <p:sldId id="477" r:id="rId9"/>
    <p:sldId id="478" r:id="rId10"/>
    <p:sldId id="489" r:id="rId11"/>
    <p:sldId id="479" r:id="rId12"/>
    <p:sldId id="480" r:id="rId13"/>
    <p:sldId id="481" r:id="rId14"/>
    <p:sldId id="446" r:id="rId15"/>
    <p:sldId id="484" r:id="rId16"/>
    <p:sldId id="447" r:id="rId17"/>
    <p:sldId id="487" r:id="rId18"/>
    <p:sldId id="488" r:id="rId19"/>
    <p:sldId id="30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EAEAEA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46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325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89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9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8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8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6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14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1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07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78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4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2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4" Type="http://schemas.openxmlformats.org/officeDocument/2006/relationships/tags" Target="../tags/tag5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将两个小图拼接在一起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32C76-9CBD-4D10-BD49-B731B9F93600}"/>
              </a:ext>
            </a:extLst>
          </p:cNvPr>
          <p:cNvSpPr txBox="1"/>
          <p:nvPr/>
        </p:nvSpPr>
        <p:spPr>
          <a:xfrm>
            <a:off x="368300" y="1451066"/>
            <a:ext cx="112332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cv2.getStructuringElement( </a:t>
            </a:r>
            <a:r>
              <a:rPr lang="en-US" altLang="zh-CN" sz="32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shape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anchor])</a:t>
            </a:r>
            <a:endParaRPr lang="zh-CN" altLang="zh-CN" sz="32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FF547-B086-40D1-8B53-AE4B5FFD874F}"/>
              </a:ext>
            </a:extLst>
          </p:cNvPr>
          <p:cNvSpPr txBox="1"/>
          <p:nvPr/>
        </p:nvSpPr>
        <p:spPr>
          <a:xfrm>
            <a:off x="941084" y="2780928"/>
            <a:ext cx="6111814" cy="224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返回的核。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核的形状。	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结构元素的大小。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锚点位置。</a:t>
            </a:r>
          </a:p>
        </p:txBody>
      </p:sp>
    </p:spTree>
    <p:extLst>
      <p:ext uri="{BB962C8B-B14F-4D97-AF65-F5344CB8AC3E}">
        <p14:creationId xmlns:p14="http://schemas.microsoft.com/office/powerpoint/2010/main" val="28532617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32C76-9CBD-4D10-BD49-B731B9F93600}"/>
              </a:ext>
            </a:extLst>
          </p:cNvPr>
          <p:cNvSpPr txBox="1"/>
          <p:nvPr/>
        </p:nvSpPr>
        <p:spPr>
          <a:xfrm>
            <a:off x="368300" y="1451066"/>
            <a:ext cx="112332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cv2.getStructuringElement( </a:t>
            </a:r>
            <a:r>
              <a:rPr lang="en-US" altLang="zh-CN" sz="32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shape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anchor])</a:t>
            </a:r>
            <a:endParaRPr lang="zh-CN" altLang="zh-CN" sz="32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FF547-B086-40D1-8B53-AE4B5FFD874F}"/>
              </a:ext>
            </a:extLst>
          </p:cNvPr>
          <p:cNvSpPr txBox="1"/>
          <p:nvPr/>
        </p:nvSpPr>
        <p:spPr>
          <a:xfrm>
            <a:off x="839416" y="2319047"/>
            <a:ext cx="6111814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核的形状。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94B9091-0A4F-4C79-AEEE-4A764ADB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99887"/>
              </p:ext>
            </p:extLst>
          </p:nvPr>
        </p:nvGraphicFramePr>
        <p:xfrm>
          <a:off x="1631504" y="3416054"/>
          <a:ext cx="8206460" cy="21731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0058">
                  <a:extLst>
                    <a:ext uri="{9D8B030D-6E8A-4147-A177-3AD203B41FA5}">
                      <a16:colId xmlns:a16="http://schemas.microsoft.com/office/drawing/2014/main" val="2308340557"/>
                    </a:ext>
                  </a:extLst>
                </a:gridCol>
                <a:gridCol w="5346402">
                  <a:extLst>
                    <a:ext uri="{9D8B030D-6E8A-4147-A177-3AD203B41FA5}">
                      <a16:colId xmlns:a16="http://schemas.microsoft.com/office/drawing/2014/main" val="2201499878"/>
                    </a:ext>
                  </a:extLst>
                </a:gridCol>
              </a:tblGrid>
              <a:tr h="499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rgbClr val="4285F4"/>
                          </a:solidFill>
                          <a:effectLst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rgbClr val="4285F4"/>
                          </a:solidFill>
                          <a:effectLst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extLst>
                  <a:ext uri="{0D108BD9-81ED-4DB2-BD59-A6C34878D82A}">
                    <a16:rowId xmlns:a16="http://schemas.microsoft.com/office/drawing/2014/main" val="3264649872"/>
                  </a:ext>
                </a:extLst>
              </a:tr>
              <a:tr h="626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cv2.MORPH_RECT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矩形结构元素。所有元素值都是</a:t>
                      </a:r>
                      <a:r>
                        <a:rPr lang="en-US" sz="2100" kern="100">
                          <a:effectLst/>
                        </a:rPr>
                        <a:t>1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extLst>
                  <a:ext uri="{0D108BD9-81ED-4DB2-BD59-A6C34878D82A}">
                    <a16:rowId xmlns:a16="http://schemas.microsoft.com/office/drawing/2014/main" val="702823139"/>
                  </a:ext>
                </a:extLst>
              </a:tr>
              <a:tr h="523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cv2.MORPH_CROSS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十字形结构元素。对角线元素值为</a:t>
                      </a:r>
                      <a:r>
                        <a:rPr lang="en-US" sz="2100" kern="100">
                          <a:effectLst/>
                        </a:rPr>
                        <a:t>1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extLst>
                  <a:ext uri="{0D108BD9-81ED-4DB2-BD59-A6C34878D82A}">
                    <a16:rowId xmlns:a16="http://schemas.microsoft.com/office/drawing/2014/main" val="2129952088"/>
                  </a:ext>
                </a:extLst>
              </a:tr>
              <a:tr h="523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cv2.MORPH_ELLIPSE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椭圆形结构元素。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283" marR="137283" marT="0" marB="0" anchor="ctr"/>
                </a:tc>
                <a:extLst>
                  <a:ext uri="{0D108BD9-81ED-4DB2-BD59-A6C34878D82A}">
                    <a16:rowId xmlns:a16="http://schemas.microsoft.com/office/drawing/2014/main" val="31628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380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32C76-9CBD-4D10-BD49-B731B9F93600}"/>
              </a:ext>
            </a:extLst>
          </p:cNvPr>
          <p:cNvSpPr txBox="1"/>
          <p:nvPr/>
        </p:nvSpPr>
        <p:spPr>
          <a:xfrm>
            <a:off x="368300" y="1451066"/>
            <a:ext cx="112332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cv2.getStructuringElement( shape, </a:t>
            </a:r>
            <a:r>
              <a:rPr lang="en-US" altLang="zh-CN" sz="32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anchor])</a:t>
            </a:r>
            <a:endParaRPr lang="zh-CN" altLang="zh-CN" sz="32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FF547-B086-40D1-8B53-AE4B5FFD874F}"/>
              </a:ext>
            </a:extLst>
          </p:cNvPr>
          <p:cNvSpPr txBox="1"/>
          <p:nvPr/>
        </p:nvSpPr>
        <p:spPr>
          <a:xfrm>
            <a:off x="941084" y="2780928"/>
            <a:ext cx="6111814" cy="224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返回的核。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核的形状。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锚点位置。</a:t>
            </a:r>
          </a:p>
        </p:txBody>
      </p:sp>
    </p:spTree>
    <p:extLst>
      <p:ext uri="{BB962C8B-B14F-4D97-AF65-F5344CB8AC3E}">
        <p14:creationId xmlns:p14="http://schemas.microsoft.com/office/powerpoint/2010/main" val="1397720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32C76-9CBD-4D10-BD49-B731B9F93600}"/>
              </a:ext>
            </a:extLst>
          </p:cNvPr>
          <p:cNvSpPr txBox="1"/>
          <p:nvPr/>
        </p:nvSpPr>
        <p:spPr>
          <a:xfrm>
            <a:off x="368300" y="1451066"/>
            <a:ext cx="112332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cv2.getStructuringElement( shape, </a:t>
            </a: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32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])</a:t>
            </a:r>
            <a:endParaRPr lang="zh-CN" altLang="zh-CN" sz="32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FF547-B086-40D1-8B53-AE4B5FFD874F}"/>
              </a:ext>
            </a:extLst>
          </p:cNvPr>
          <p:cNvSpPr txBox="1"/>
          <p:nvPr/>
        </p:nvSpPr>
        <p:spPr>
          <a:xfrm>
            <a:off x="941084" y="2780928"/>
            <a:ext cx="6111814" cy="224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返回的核。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核的形状。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结构元素的大小。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–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锚点位置。</a:t>
            </a:r>
          </a:p>
        </p:txBody>
      </p:sp>
    </p:spTree>
    <p:extLst>
      <p:ext uri="{BB962C8B-B14F-4D97-AF65-F5344CB8AC3E}">
        <p14:creationId xmlns:p14="http://schemas.microsoft.com/office/powerpoint/2010/main" val="41126278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：观察不同核的形态。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599051" y="2136818"/>
            <a:ext cx="7892069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kernel1 = cv2.getStructuringElement(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cv2.MORPH_RECT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(5,5))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kernel2 = cv2.getStructuringElement(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cv2.MORPH_CROSS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 (5,5))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kernel3 = cv2.getStructuringElement(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cv2.MORPH_ELLIPSE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 (5,5))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print("kernel1=\n",kernel1)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print("kernel2=\n",kernel2)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print("kernel3=\n",kernel3)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748" y="15899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：观察不同核的形态。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07976" y="2204864"/>
            <a:ext cx="5653908" cy="231454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kernel1 = cv2.getStructuringElement(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cv2.MORPH_RECT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(5,5))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kernel2 = cv2.getStructuringElement(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cv2.MORPH_CROSS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 (5,5))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kernel3 = cv2.getStructuringElement(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cv2.MORPH_ELLIPSE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 (5,5))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print("kernel1=\n",kernel1)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print("kernel2=\n",kernel2)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print("kernel3=\n",kernel3)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086" y="1743868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5BEE2F-DE3E-4757-AD78-04FAEEDF5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118" y="3003974"/>
            <a:ext cx="1515789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B4AEAC-9109-44E9-9D8D-C3ADEB543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3764" y="3003974"/>
            <a:ext cx="1515505" cy="14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55A485-4A5A-4D6F-A4E7-CF7A6BA73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7126" y="3001127"/>
            <a:ext cx="1494545" cy="1440000"/>
          </a:xfrm>
          <a:prstGeom prst="rect">
            <a:avLst/>
          </a:prstGeom>
        </p:spPr>
      </p:pic>
      <p:sp>
        <p:nvSpPr>
          <p:cNvPr id="13" name="PA_文本框 6">
            <a:extLst>
              <a:ext uri="{FF2B5EF4-FFF2-40B4-BE49-F238E27FC236}">
                <a16:creationId xmlns:a16="http://schemas.microsoft.com/office/drawing/2014/main" id="{E82E6800-C518-48EF-ABBD-DB19B3530E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31428" y="4668816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>
            <a:extLst>
              <a:ext uri="{FF2B5EF4-FFF2-40B4-BE49-F238E27FC236}">
                <a16:creationId xmlns:a16="http://schemas.microsoft.com/office/drawing/2014/main" id="{768B0F5F-264F-45F3-AE43-FB53F4755FA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14932" y="4668815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_文本框 6">
            <a:extLst>
              <a:ext uri="{FF2B5EF4-FFF2-40B4-BE49-F238E27FC236}">
                <a16:creationId xmlns:a16="http://schemas.microsoft.com/office/drawing/2014/main" id="{54AC67AA-1A9F-455F-A0FA-EE6F40C5C3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298436" y="4668814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649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：使用不同的核将两个小图接在一起。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847528" y="2276872"/>
            <a:ext cx="6735812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o=cv2.imread("image/cat2.bmp",cv2.IMREAD_UNCHANGED)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kernel1 = cv2.getStructuringElement(cv2.MORPH_RECT,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kernel2 = cv2.getStructuringElement(cv2.MORPH_CROSS,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kernel3 = cv2.getStructuringElement(cv2.MORPH_ELLIPSE,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dst1 = cv2.dilate(o,kernel1)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dst2 = cv2.dilate(o,kernel2)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dst3 = cv2.dilate(o,kernel3)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cv2.imshow("dst1",dst1)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cv2.imshow("dst2",dst2)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cv2.imshow("dst3",dst3)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968" y="181587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：使用不同的核将两个小图接在一起。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15957" y="1916832"/>
            <a:ext cx="6735812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/cat1.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bmp",cv2.IMREAD_UNCHANGED)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kernel1 = cv2.getStructuringElement(cv2.MORPH_RECT,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kernel2 = cv2.getStructuringElement(cv2.MORPH_CROSS,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kernel3 = cv2.getStructuringElement(cv2.MORPH_ELLIPSE,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dst1 = cv2.dilate(o,kernel1)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dst2 = cv2.dilate(o,kernel2)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dst3 = cv2.dilate(o,kernel3)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cv2.imshow("dst1",dst1)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cv2.imshow("dst2",dst2)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cv2.imshow("dst3",dst3)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8397" y="1455836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B7A4CE-FE9D-4E5F-B1E1-A27D02BC9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6120" y="2456106"/>
            <a:ext cx="4911304" cy="2738936"/>
          </a:xfrm>
          <a:prstGeom prst="rect">
            <a:avLst/>
          </a:prstGeom>
        </p:spPr>
      </p:pic>
      <p:sp>
        <p:nvSpPr>
          <p:cNvPr id="11" name="PA_文本框 6">
            <a:extLst>
              <a:ext uri="{FF2B5EF4-FFF2-40B4-BE49-F238E27FC236}">
                <a16:creationId xmlns:a16="http://schemas.microsoft.com/office/drawing/2014/main" id="{32C50FFD-4C73-4D01-BDFA-32E1C688DC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314" y="5273321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文本框 6">
            <a:extLst>
              <a:ext uri="{FF2B5EF4-FFF2-40B4-BE49-F238E27FC236}">
                <a16:creationId xmlns:a16="http://schemas.microsoft.com/office/drawing/2014/main" id="{956E17F3-F36E-48FC-8C97-C5755EC3AD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10462" y="5273320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69A954E5-E58C-4E7D-AD07-D0FE5FA248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812342" y="5273319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1596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：使用不同的核将两个小图接在一起。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15957" y="1916832"/>
            <a:ext cx="6735812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o=cv2.imread("image/cat2.bmp",cv2.IMREAD_UNCHANGED)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kernel1 = cv2.getStructuringElement(cv2.MORPH_RECT,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kernel2 = cv2.getStructuringElement(cv2.MORPH_CROSS,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kernel3 = cv2.getStructuringElement(cv2.MORPH_ELLIPSE, (59,59))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dst1 = cv2.dilate(o,kernel1)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dst2 = cv2.dilate(o,kernel2)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dst3 = cv2.dilate(o,kernel3)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orriginal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",o)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cv2.imshow("dst1",dst1)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cv2.imshow("dst2",dst2)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cv2.imshow("dst3",dst3)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8397" y="1455836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FE8239-7FCD-470D-BC79-E49F8982A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104" y="2425324"/>
            <a:ext cx="5066582" cy="27658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21D3B617-3EBD-44A0-ABDC-00743A3662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15141" y="5267558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4D110261-110C-475A-9BEF-FE33F59789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37032" y="5267557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>
            <a:extLst>
              <a:ext uri="{FF2B5EF4-FFF2-40B4-BE49-F238E27FC236}">
                <a16:creationId xmlns:a16="http://schemas.microsoft.com/office/drawing/2014/main" id="{0F37CC0C-A2DC-4A75-94E4-2E0325C63F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920536" y="5267556"/>
            <a:ext cx="91316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椭圆形</a:t>
            </a:r>
            <a:endParaRPr lang="en-US" altLang="zh-CN" sz="1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888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核对形态学操作的影响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构造核的方法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理解不同核对形态学操作的影响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掌握构造核的方法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112" y="2177594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拼接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6258F-F4E1-46C9-97D4-9ABFC5622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586803"/>
            <a:ext cx="2099092" cy="19696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E780F5-A8BA-4E57-B3B5-194243D97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3" y="3036564"/>
            <a:ext cx="3069296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A82CB-9FDA-49F0-8341-E395EE10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103" y="3036564"/>
            <a:ext cx="3069296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50FB9F-FF6F-491E-B28E-B6009392A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20" y="3036564"/>
            <a:ext cx="306929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510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拼接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E70C1-3A8B-4AB9-A251-28C626B0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21" y="476672"/>
            <a:ext cx="1866260" cy="1751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E5B861-B7BE-4AA4-9869-11927C85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0" y="2924944"/>
            <a:ext cx="3069295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22F728-B788-4639-A211-9E47EA62A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69" y="2924944"/>
            <a:ext cx="3069295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C6B63B-68EA-44E9-8935-828BF115B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128" y="2924944"/>
            <a:ext cx="30692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01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BE99B7E-1897-4EC2-A9DD-187DC6CD8AC0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902DC474-0808-4751-8718-0F1EA046CD97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A62E289-8E26-4774-8A37-09B06239069D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047024-AEAA-4709-A0E2-3FA030A4F6E3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431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3CD81EF-825C-4ED5-81A2-164567DD00D4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C6C77A-EECE-4B7F-830C-484B09993AD5}"/>
              </a:ext>
            </a:extLst>
          </p:cNvPr>
          <p:cNvGraphicFramePr>
            <a:graphicFrameLocks noGrp="1"/>
          </p:cNvGraphicFramePr>
          <p:nvPr/>
        </p:nvGraphicFramePr>
        <p:xfrm>
          <a:off x="515779" y="2609306"/>
          <a:ext cx="2497516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14483431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6235809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0E96978-1F6D-47E6-950B-44DA5B1B1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8670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9308FD51-8D5A-436B-832F-C3DC3560D681}"/>
              </a:ext>
            </a:extLst>
          </p:cNvPr>
          <p:cNvGraphicFramePr>
            <a:graphicFrameLocks noGrp="1"/>
          </p:cNvGraphicFramePr>
          <p:nvPr/>
        </p:nvGraphicFramePr>
        <p:xfrm>
          <a:off x="4520005" y="2708920"/>
          <a:ext cx="15634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4">
                  <a:extLst>
                    <a:ext uri="{9D8B030D-6E8A-4147-A177-3AD203B41FA5}">
                      <a16:colId xmlns:a16="http://schemas.microsoft.com/office/drawing/2014/main" val="3729930560"/>
                    </a:ext>
                  </a:extLst>
                </a:gridCol>
                <a:gridCol w="521134">
                  <a:extLst>
                    <a:ext uri="{9D8B030D-6E8A-4147-A177-3AD203B41FA5}">
                      <a16:colId xmlns:a16="http://schemas.microsoft.com/office/drawing/2014/main" val="97286362"/>
                    </a:ext>
                  </a:extLst>
                </a:gridCol>
                <a:gridCol w="521134">
                  <a:extLst>
                    <a:ext uri="{9D8B030D-6E8A-4147-A177-3AD203B41FA5}">
                      <a16:colId xmlns:a16="http://schemas.microsoft.com/office/drawing/2014/main" val="21631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52359"/>
                  </a:ext>
                </a:extLst>
              </a:tr>
            </a:tbl>
          </a:graphicData>
        </a:graphic>
      </p:graphicFrame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60839203-1C88-4617-81D9-79E2C29F4407}"/>
              </a:ext>
            </a:extLst>
          </p:cNvPr>
          <p:cNvGraphicFramePr>
            <a:graphicFrameLocks noGrp="1"/>
          </p:cNvGraphicFramePr>
          <p:nvPr/>
        </p:nvGraphicFramePr>
        <p:xfrm>
          <a:off x="1309929" y="1479411"/>
          <a:ext cx="10522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736">
                  <a:extLst>
                    <a:ext uri="{9D8B030D-6E8A-4147-A177-3AD203B41FA5}">
                      <a16:colId xmlns:a16="http://schemas.microsoft.com/office/drawing/2014/main" val="3729930560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97286362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21631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52359"/>
                  </a:ext>
                </a:extLst>
              </a:tr>
            </a:tbl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91CAA889-25B8-4738-9967-6EE149AEDED3}"/>
              </a:ext>
            </a:extLst>
          </p:cNvPr>
          <p:cNvSpPr/>
          <p:nvPr/>
        </p:nvSpPr>
        <p:spPr>
          <a:xfrm>
            <a:off x="1708480" y="2000303"/>
            <a:ext cx="189042" cy="23807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57024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DE25EF4-B7B3-4DF6-9B25-0177498DA10B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329B9E7-37FA-4EFA-A728-29017CD4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93777"/>
              </p:ext>
            </p:extLst>
          </p:nvPr>
        </p:nvGraphicFramePr>
        <p:xfrm>
          <a:off x="515779" y="2609306"/>
          <a:ext cx="249102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5860">
                  <a:extLst>
                    <a:ext uri="{9D8B030D-6E8A-4147-A177-3AD203B41FA5}">
                      <a16:colId xmlns:a16="http://schemas.microsoft.com/office/drawing/2014/main" val="2331752507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  <a:gridCol w="355860">
                  <a:extLst>
                    <a:ext uri="{9D8B030D-6E8A-4147-A177-3AD203B41FA5}">
                      <a16:colId xmlns:a16="http://schemas.microsoft.com/office/drawing/2014/main" val="714931395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0" i="0" u="none" strike="noStrike" cap="none" spc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677D52F-D35A-4812-91EC-073922EA7207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A4335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22" name="表格 8">
            <a:extLst>
              <a:ext uri="{FF2B5EF4-FFF2-40B4-BE49-F238E27FC236}">
                <a16:creationId xmlns:a16="http://schemas.microsoft.com/office/drawing/2014/main" id="{B799F7F1-A3ED-4915-8FFA-5788DC21A75F}"/>
              </a:ext>
            </a:extLst>
          </p:cNvPr>
          <p:cNvGraphicFramePr>
            <a:graphicFrameLocks noGrp="1"/>
          </p:cNvGraphicFramePr>
          <p:nvPr/>
        </p:nvGraphicFramePr>
        <p:xfrm>
          <a:off x="4655840" y="2343555"/>
          <a:ext cx="127536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123">
                  <a:extLst>
                    <a:ext uri="{9D8B030D-6E8A-4147-A177-3AD203B41FA5}">
                      <a16:colId xmlns:a16="http://schemas.microsoft.com/office/drawing/2014/main" val="3729930560"/>
                    </a:ext>
                  </a:extLst>
                </a:gridCol>
                <a:gridCol w="425123">
                  <a:extLst>
                    <a:ext uri="{9D8B030D-6E8A-4147-A177-3AD203B41FA5}">
                      <a16:colId xmlns:a16="http://schemas.microsoft.com/office/drawing/2014/main" val="97286362"/>
                    </a:ext>
                  </a:extLst>
                </a:gridCol>
                <a:gridCol w="425123">
                  <a:extLst>
                    <a:ext uri="{9D8B030D-6E8A-4147-A177-3AD203B41FA5}">
                      <a16:colId xmlns:a16="http://schemas.microsoft.com/office/drawing/2014/main" val="216319205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52359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36432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9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B2F26A-5CEB-4629-B3BA-170CC396A4C6}"/>
              </a:ext>
            </a:extLst>
          </p:cNvPr>
          <p:cNvSpPr txBox="1"/>
          <p:nvPr/>
        </p:nvSpPr>
        <p:spPr>
          <a:xfrm>
            <a:off x="938455" y="1340768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知识点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02EC9C-B998-4484-AC3E-DE87146F1069}"/>
              </a:ext>
            </a:extLst>
          </p:cNvPr>
          <p:cNvSpPr txBox="1"/>
          <p:nvPr/>
        </p:nvSpPr>
        <p:spPr>
          <a:xfrm>
            <a:off x="1194124" y="2891059"/>
            <a:ext cx="691276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核在膨胀过程中发挥着重要作用。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30644C-C0AD-4141-B97C-04A335A5F6DB}"/>
              </a:ext>
            </a:extLst>
          </p:cNvPr>
          <p:cNvSpPr txBox="1"/>
          <p:nvPr/>
        </p:nvSpPr>
        <p:spPr>
          <a:xfrm>
            <a:off x="1199456" y="3645024"/>
            <a:ext cx="1029181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不同形状的核，起着不同的作用。</a:t>
            </a:r>
          </a:p>
        </p:txBody>
      </p:sp>
    </p:spTree>
    <p:extLst>
      <p:ext uri="{BB962C8B-B14F-4D97-AF65-F5344CB8AC3E}">
        <p14:creationId xmlns:p14="http://schemas.microsoft.com/office/powerpoint/2010/main" val="18938324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构造核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32C76-9CBD-4D10-BD49-B731B9F93600}"/>
              </a:ext>
            </a:extLst>
          </p:cNvPr>
          <p:cNvSpPr txBox="1"/>
          <p:nvPr/>
        </p:nvSpPr>
        <p:spPr>
          <a:xfrm>
            <a:off x="368300" y="1451066"/>
            <a:ext cx="112332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cv2.getStructuringElement( shape, </a:t>
            </a:r>
            <a:r>
              <a:rPr lang="en-US" altLang="zh-CN" sz="32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32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anchor])</a:t>
            </a:r>
            <a:endParaRPr lang="zh-CN" altLang="zh-CN" sz="32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FF547-B086-40D1-8B53-AE4B5FFD874F}"/>
              </a:ext>
            </a:extLst>
          </p:cNvPr>
          <p:cNvSpPr txBox="1"/>
          <p:nvPr/>
        </p:nvSpPr>
        <p:spPr>
          <a:xfrm>
            <a:off x="941084" y="2780928"/>
            <a:ext cx="6111814" cy="224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返回的核。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核的形状。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结构元素的大小。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锚点位置。</a:t>
            </a:r>
          </a:p>
        </p:txBody>
      </p:sp>
    </p:spTree>
    <p:extLst>
      <p:ext uri="{BB962C8B-B14F-4D97-AF65-F5344CB8AC3E}">
        <p14:creationId xmlns:p14="http://schemas.microsoft.com/office/powerpoint/2010/main" val="189688688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1153</Words>
  <Application>Microsoft Office PowerPoint</Application>
  <PresentationFormat>宽屏</PresentationFormat>
  <Paragraphs>355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693</cp:revision>
  <dcterms:created xsi:type="dcterms:W3CDTF">2017-06-22T11:40:54Z</dcterms:created>
  <dcterms:modified xsi:type="dcterms:W3CDTF">2020-06-27T08:14:02Z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