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9" r:id="rId3"/>
    <p:sldId id="303" r:id="rId4"/>
    <p:sldId id="444" r:id="rId5"/>
    <p:sldId id="446" r:id="rId6"/>
    <p:sldId id="447" r:id="rId7"/>
    <p:sldId id="445" r:id="rId8"/>
    <p:sldId id="448" r:id="rId9"/>
    <p:sldId id="455" r:id="rId10"/>
    <p:sldId id="452" r:id="rId11"/>
    <p:sldId id="454" r:id="rId12"/>
    <p:sldId id="449" r:id="rId13"/>
    <p:sldId id="453" r:id="rId14"/>
    <p:sldId id="479" r:id="rId15"/>
    <p:sldId id="481" r:id="rId16"/>
    <p:sldId id="478" r:id="rId17"/>
    <p:sldId id="480" r:id="rId18"/>
    <p:sldId id="456" r:id="rId19"/>
    <p:sldId id="457" r:id="rId20"/>
    <p:sldId id="498" r:id="rId21"/>
    <p:sldId id="485" r:id="rId22"/>
    <p:sldId id="486" r:id="rId23"/>
    <p:sldId id="487" r:id="rId24"/>
    <p:sldId id="488" r:id="rId25"/>
    <p:sldId id="489" r:id="rId26"/>
    <p:sldId id="490" r:id="rId27"/>
    <p:sldId id="491" r:id="rId28"/>
    <p:sldId id="492" r:id="rId29"/>
    <p:sldId id="493" r:id="rId30"/>
    <p:sldId id="494" r:id="rId31"/>
    <p:sldId id="496" r:id="rId32"/>
    <p:sldId id="483" r:id="rId33"/>
    <p:sldId id="484" r:id="rId34"/>
    <p:sldId id="497" r:id="rId35"/>
    <p:sldId id="462" r:id="rId36"/>
    <p:sldId id="463" r:id="rId37"/>
    <p:sldId id="464" r:id="rId38"/>
    <p:sldId id="465" r:id="rId39"/>
    <p:sldId id="466" r:id="rId40"/>
    <p:sldId id="467" r:id="rId41"/>
    <p:sldId id="468" r:id="rId42"/>
    <p:sldId id="469" r:id="rId43"/>
    <p:sldId id="470" r:id="rId44"/>
    <p:sldId id="471" r:id="rId45"/>
    <p:sldId id="472" r:id="rId46"/>
    <p:sldId id="473" r:id="rId47"/>
    <p:sldId id="474" r:id="rId48"/>
    <p:sldId id="475" r:id="rId49"/>
    <p:sldId id="476" r:id="rId50"/>
    <p:sldId id="477" r:id="rId51"/>
    <p:sldId id="443" r:id="rId5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4285F4"/>
    <a:srgbClr val="34A853"/>
    <a:srgbClr val="FFFFFF"/>
    <a:srgbClr val="FFFF00"/>
    <a:srgbClr val="EAEAEA"/>
    <a:srgbClr val="FFC592"/>
    <a:srgbClr val="00B050"/>
    <a:srgbClr val="B5B5B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60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42180" y="632674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70000" y="632674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17487" y="632674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16393" y="631057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边缘检测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Sobel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算子检测图像边缘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2F1972-2B61-45E9-8331-8CA07A01C9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28" y="1628800"/>
            <a:ext cx="8911976" cy="2113474"/>
          </a:xfrm>
          <a:prstGeom prst="rect">
            <a:avLst/>
          </a:prstGeom>
          <a:noFill/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F3D66A5-B335-4B8D-B2FB-D46D7D8A7FFC}"/>
              </a:ext>
            </a:extLst>
          </p:cNvPr>
          <p:cNvSpPr txBox="1"/>
          <p:nvPr/>
        </p:nvSpPr>
        <p:spPr>
          <a:xfrm>
            <a:off x="479376" y="1052736"/>
            <a:ext cx="611181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水平方向的偏导数的近似值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229715-B17A-4936-9E2A-090F273D2757}"/>
              </a:ext>
            </a:extLst>
          </p:cNvPr>
          <p:cNvSpPr txBox="1"/>
          <p:nvPr/>
        </p:nvSpPr>
        <p:spPr>
          <a:xfrm>
            <a:off x="1360205" y="4293096"/>
            <a:ext cx="6111814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P5_NEW=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     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p5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p6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     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p7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p8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p9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B19E4A-6A5A-46A5-99A7-E8B009B416F9}"/>
              </a:ext>
            </a:extLst>
          </p:cNvPr>
          <p:cNvSpPr txBox="1"/>
          <p:nvPr/>
        </p:nvSpPr>
        <p:spPr>
          <a:xfrm>
            <a:off x="1321802" y="5733256"/>
            <a:ext cx="6111814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P5_NEW=(p3-p1)+2*(p6-p4)+(p9-p7)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1821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3D66A5-B335-4B8D-B2FB-D46D7D8A7FFC}"/>
              </a:ext>
            </a:extLst>
          </p:cNvPr>
          <p:cNvSpPr txBox="1"/>
          <p:nvPr/>
        </p:nvSpPr>
        <p:spPr>
          <a:xfrm>
            <a:off x="479376" y="1052736"/>
            <a:ext cx="611181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计算垂直方向偏导数的近似值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F84B2C-9DD2-411D-891E-7C826A4AD8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916832"/>
            <a:ext cx="8975934" cy="21652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110722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3D66A5-B335-4B8D-B2FB-D46D7D8A7FFC}"/>
              </a:ext>
            </a:extLst>
          </p:cNvPr>
          <p:cNvSpPr txBox="1"/>
          <p:nvPr/>
        </p:nvSpPr>
        <p:spPr>
          <a:xfrm>
            <a:off x="479376" y="1052736"/>
            <a:ext cx="611181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计算垂直方向偏导数的近似值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F84B2C-9DD2-411D-891E-7C826A4AD8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916832"/>
            <a:ext cx="8975934" cy="2165232"/>
          </a:xfrm>
          <a:prstGeom prst="rect">
            <a:avLst/>
          </a:prstGeom>
          <a:noFill/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0462EFC-4522-4C89-A88F-F5BF2FACEEEE}"/>
              </a:ext>
            </a:extLst>
          </p:cNvPr>
          <p:cNvSpPr txBox="1"/>
          <p:nvPr/>
        </p:nvSpPr>
        <p:spPr>
          <a:xfrm>
            <a:off x="1293013" y="4437112"/>
            <a:ext cx="6111814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P5_NEW=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+(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-2)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(-1)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     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p5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p6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     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p7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p8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p9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3752786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3D66A5-B335-4B8D-B2FB-D46D7D8A7FFC}"/>
              </a:ext>
            </a:extLst>
          </p:cNvPr>
          <p:cNvSpPr txBox="1"/>
          <p:nvPr/>
        </p:nvSpPr>
        <p:spPr>
          <a:xfrm>
            <a:off x="479376" y="1052736"/>
            <a:ext cx="611181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计算垂直方向偏导数的近似值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F84B2C-9DD2-411D-891E-7C826A4AD8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916832"/>
            <a:ext cx="8975934" cy="2165232"/>
          </a:xfrm>
          <a:prstGeom prst="rect">
            <a:avLst/>
          </a:prstGeom>
          <a:noFill/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0462EFC-4522-4C89-A88F-F5BF2FACEEEE}"/>
              </a:ext>
            </a:extLst>
          </p:cNvPr>
          <p:cNvSpPr txBox="1"/>
          <p:nvPr/>
        </p:nvSpPr>
        <p:spPr>
          <a:xfrm>
            <a:off x="1293013" y="4437112"/>
            <a:ext cx="6111814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P5_NEW=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+(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-2)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(-1)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     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p5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p6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     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p7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p8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p9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FAC031-FB89-416E-AF23-B0DD7633CDD3}"/>
              </a:ext>
            </a:extLst>
          </p:cNvPr>
          <p:cNvSpPr txBox="1"/>
          <p:nvPr/>
        </p:nvSpPr>
        <p:spPr>
          <a:xfrm>
            <a:off x="1271464" y="5819646"/>
            <a:ext cx="6111814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fr-FR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P5_NEW=(p7-p1)+2*(p8-p2)+(p9-p3)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6425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808ABE-9F0E-4B3B-9EB8-FD79B6743690}"/>
              </a:ext>
            </a:extLst>
          </p:cNvPr>
          <p:cNvSpPr/>
          <p:nvPr/>
        </p:nvSpPr>
        <p:spPr>
          <a:xfrm>
            <a:off x="407368" y="2060848"/>
            <a:ext cx="4841322" cy="2808312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A273BD-1C83-4AEC-BB28-9C425040B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060848"/>
            <a:ext cx="4841322" cy="2808312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E00519-6F2B-4E0B-96E8-43D3FC2CD08A}"/>
              </a:ext>
            </a:extLst>
          </p:cNvPr>
          <p:cNvSpPr txBox="1"/>
          <p:nvPr/>
        </p:nvSpPr>
        <p:spPr>
          <a:xfrm>
            <a:off x="442219" y="800128"/>
            <a:ext cx="3323985" cy="5078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经过运算，得到的值范围很广。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47747820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B31A5AB-3F8A-408D-A026-07822B5D0656}"/>
              </a:ext>
            </a:extLst>
          </p:cNvPr>
          <p:cNvSpPr/>
          <p:nvPr/>
        </p:nvSpPr>
        <p:spPr>
          <a:xfrm>
            <a:off x="6456039" y="2072225"/>
            <a:ext cx="4841322" cy="2808312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808ABE-9F0E-4B3B-9EB8-FD79B6743690}"/>
              </a:ext>
            </a:extLst>
          </p:cNvPr>
          <p:cNvSpPr/>
          <p:nvPr/>
        </p:nvSpPr>
        <p:spPr>
          <a:xfrm>
            <a:off x="407368" y="2060848"/>
            <a:ext cx="4841322" cy="2808312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A273BD-1C83-4AEC-BB28-9C425040B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060848"/>
            <a:ext cx="4841322" cy="2808312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BE0A93C-24D3-4047-B287-F0FB7C428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2060848"/>
            <a:ext cx="4841322" cy="28113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3FD3C0B-8668-4548-9635-ED9E1193D538}"/>
              </a:ext>
            </a:extLst>
          </p:cNvPr>
          <p:cNvSpPr txBox="1"/>
          <p:nvPr/>
        </p:nvSpPr>
        <p:spPr>
          <a:xfrm>
            <a:off x="442219" y="800128"/>
            <a:ext cx="10537498" cy="5078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如果采用默认的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8</a:t>
            </a: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位存储方式处理，则小于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的被处理为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，大于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</a:t>
            </a: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被处理为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</a:t>
            </a: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，其余不变，不合理。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22165456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13B5F7-C67C-4E88-96E5-1D201812CFD0}"/>
              </a:ext>
            </a:extLst>
          </p:cNvPr>
          <p:cNvSpPr/>
          <p:nvPr/>
        </p:nvSpPr>
        <p:spPr>
          <a:xfrm>
            <a:off x="2279576" y="745163"/>
            <a:ext cx="7699748" cy="309001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0DE7A1-E7A0-4D45-8A44-5FEC1B563355}"/>
              </a:ext>
            </a:extLst>
          </p:cNvPr>
          <p:cNvSpPr/>
          <p:nvPr/>
        </p:nvSpPr>
        <p:spPr>
          <a:xfrm>
            <a:off x="2279576" y="3429000"/>
            <a:ext cx="7704856" cy="309001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3F333D-8BB1-4F4B-9647-BC7051C321C7}"/>
              </a:ext>
            </a:extLst>
          </p:cNvPr>
          <p:cNvSpPr txBox="1"/>
          <p:nvPr/>
        </p:nvSpPr>
        <p:spPr>
          <a:xfrm>
            <a:off x="614614" y="854638"/>
            <a:ext cx="1963217" cy="5810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图像深度</a:t>
            </a: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88484D79-FE08-4022-863F-C6BC17C93AB4}"/>
              </a:ext>
            </a:extLst>
          </p:cNvPr>
          <p:cNvGraphicFramePr>
            <a:graphicFrameLocks noGrp="1"/>
          </p:cNvGraphicFramePr>
          <p:nvPr/>
        </p:nvGraphicFramePr>
        <p:xfrm>
          <a:off x="2423592" y="1434830"/>
          <a:ext cx="352839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049">
                  <a:extLst>
                    <a:ext uri="{9D8B030D-6E8A-4147-A177-3AD203B41FA5}">
                      <a16:colId xmlns:a16="http://schemas.microsoft.com/office/drawing/2014/main" val="2371485923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8941130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419141669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794298988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10348546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18638533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12312052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743349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101902"/>
                  </a:ext>
                </a:extLst>
              </a:tr>
            </a:tbl>
          </a:graphicData>
        </a:graphic>
      </p:graphicFrame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78A13B86-0CF8-4638-AED2-42AABDCF7BB3}"/>
              </a:ext>
            </a:extLst>
          </p:cNvPr>
          <p:cNvGraphicFramePr>
            <a:graphicFrameLocks noGrp="1"/>
          </p:cNvGraphicFramePr>
          <p:nvPr/>
        </p:nvGraphicFramePr>
        <p:xfrm>
          <a:off x="2423592" y="3601116"/>
          <a:ext cx="352839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049">
                  <a:extLst>
                    <a:ext uri="{9D8B030D-6E8A-4147-A177-3AD203B41FA5}">
                      <a16:colId xmlns:a16="http://schemas.microsoft.com/office/drawing/2014/main" val="2371485923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8941130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419141669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794298988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10348546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186385330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312312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…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101902"/>
                  </a:ext>
                </a:extLst>
              </a:tr>
            </a:tbl>
          </a:graphicData>
        </a:graphic>
      </p:graphicFrame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6127C49C-1398-4B4E-A18E-5847B9A69119}"/>
              </a:ext>
            </a:extLst>
          </p:cNvPr>
          <p:cNvGraphicFramePr>
            <a:graphicFrameLocks noGrp="1"/>
          </p:cNvGraphicFramePr>
          <p:nvPr/>
        </p:nvGraphicFramePr>
        <p:xfrm>
          <a:off x="5951984" y="3601116"/>
          <a:ext cx="352839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098">
                  <a:extLst>
                    <a:ext uri="{9D8B030D-6E8A-4147-A177-3AD203B41FA5}">
                      <a16:colId xmlns:a16="http://schemas.microsoft.com/office/drawing/2014/main" val="2371485923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419141669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794298988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10348546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18638533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12312052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743349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…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101902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E6F9772E-C7C4-4AC6-8D19-0745AC32B497}"/>
              </a:ext>
            </a:extLst>
          </p:cNvPr>
          <p:cNvSpPr txBox="1"/>
          <p:nvPr/>
        </p:nvSpPr>
        <p:spPr>
          <a:xfrm>
            <a:off x="2577831" y="5033884"/>
            <a:ext cx="6480720" cy="472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更广的范围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F6BFEE-7B46-4A28-B371-352D04D2DA3C}"/>
              </a:ext>
            </a:extLst>
          </p:cNvPr>
          <p:cNvSpPr txBox="1"/>
          <p:nvPr/>
        </p:nvSpPr>
        <p:spPr>
          <a:xfrm>
            <a:off x="8112224" y="4007149"/>
            <a:ext cx="151216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cv2.CV_</a:t>
            </a:r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64F</a:t>
            </a:r>
            <a:endParaRPr lang="zh-CN" altLang="en-US" b="1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5FE5FC6-FC46-4A24-A2C2-D2F04F7C7A20}"/>
              </a:ext>
            </a:extLst>
          </p:cNvPr>
          <p:cNvSpPr txBox="1"/>
          <p:nvPr/>
        </p:nvSpPr>
        <p:spPr>
          <a:xfrm>
            <a:off x="4799856" y="1884658"/>
            <a:ext cx="151216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cv2.CV_8U</a:t>
            </a:r>
            <a:endParaRPr lang="zh-CN" altLang="en-US" b="1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DC374BD-3EDA-4051-9D87-D94B0C0327D4}"/>
              </a:ext>
            </a:extLst>
          </p:cNvPr>
          <p:cNvSpPr txBox="1"/>
          <p:nvPr/>
        </p:nvSpPr>
        <p:spPr>
          <a:xfrm>
            <a:off x="2578203" y="2407598"/>
            <a:ext cx="6480720" cy="662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0~255</a:t>
            </a:r>
            <a:endParaRPr lang="zh-CN" altLang="en-US" sz="2800" baseline="30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81532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B31A5AB-3F8A-408D-A026-07822B5D0656}"/>
              </a:ext>
            </a:extLst>
          </p:cNvPr>
          <p:cNvSpPr/>
          <p:nvPr/>
        </p:nvSpPr>
        <p:spPr>
          <a:xfrm>
            <a:off x="6456039" y="2072225"/>
            <a:ext cx="4841322" cy="2808312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808ABE-9F0E-4B3B-9EB8-FD79B6743690}"/>
              </a:ext>
            </a:extLst>
          </p:cNvPr>
          <p:cNvSpPr/>
          <p:nvPr/>
        </p:nvSpPr>
        <p:spPr>
          <a:xfrm>
            <a:off x="407368" y="2060848"/>
            <a:ext cx="4841322" cy="2808312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A273BD-1C83-4AEC-BB28-9C425040B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060848"/>
            <a:ext cx="4841322" cy="2808312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BA23CD7-E53D-428E-A501-9A14E004E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2072225"/>
            <a:ext cx="4841321" cy="27969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F9BEC33-E319-403B-A936-F29715E92828}"/>
              </a:ext>
            </a:extLst>
          </p:cNvPr>
          <p:cNvSpPr txBox="1"/>
          <p:nvPr/>
        </p:nvSpPr>
        <p:spPr>
          <a:xfrm>
            <a:off x="442219" y="800128"/>
            <a:ext cx="6440223" cy="5078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期待的方式，取绝对值后，大于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255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取值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255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，其余保留原值。</a:t>
            </a:r>
          </a:p>
        </p:txBody>
      </p:sp>
    </p:spTree>
    <p:extLst>
      <p:ext uri="{BB962C8B-B14F-4D97-AF65-F5344CB8AC3E}">
        <p14:creationId xmlns:p14="http://schemas.microsoft.com/office/powerpoint/2010/main" val="193307213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7B6386-629A-470D-B2B7-0158632CFD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628800"/>
            <a:ext cx="9990446" cy="3390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579041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AFFF51-1D11-4533-9B85-975BCAB5E52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28" y="1700808"/>
            <a:ext cx="9688628" cy="36834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43382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掌握边缘计算的基本方法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算子计算边缘的方法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8088" y="2177594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8D104A-8F05-481C-811E-FBE0877ECAB8}"/>
              </a:ext>
            </a:extLst>
          </p:cNvPr>
          <p:cNvSpPr txBox="1"/>
          <p:nvPr/>
        </p:nvSpPr>
        <p:spPr>
          <a:xfrm>
            <a:off x="122822" y="1532511"/>
            <a:ext cx="2232094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处理逻辑</a:t>
            </a:r>
            <a:endParaRPr lang="zh-CN" altLang="zh-CN" sz="24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1D45DD-976B-40D9-800D-167AB5E45F60}"/>
              </a:ext>
            </a:extLst>
          </p:cNvPr>
          <p:cNvSpPr txBox="1"/>
          <p:nvPr/>
        </p:nvSpPr>
        <p:spPr>
          <a:xfrm>
            <a:off x="2650080" y="3204075"/>
            <a:ext cx="1779272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cv2.Sobel</a:t>
            </a:r>
            <a:endParaRPr lang="zh-CN" altLang="en-US" sz="2000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B6B760E-23DD-454C-A547-5A8BC147FDD1}"/>
              </a:ext>
            </a:extLst>
          </p:cNvPr>
          <p:cNvSpPr/>
          <p:nvPr/>
        </p:nvSpPr>
        <p:spPr>
          <a:xfrm>
            <a:off x="1415480" y="3648532"/>
            <a:ext cx="936104" cy="936104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原始图像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5C10B3-28A2-4677-8BB4-4F7E97D41341}"/>
              </a:ext>
            </a:extLst>
          </p:cNvPr>
          <p:cNvSpPr/>
          <p:nvPr/>
        </p:nvSpPr>
        <p:spPr>
          <a:xfrm>
            <a:off x="5015880" y="3648584"/>
            <a:ext cx="936104" cy="93600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中间图像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D6F6414-004E-416A-8A62-14CFF4CE9FA1}"/>
              </a:ext>
            </a:extLst>
          </p:cNvPr>
          <p:cNvSpPr/>
          <p:nvPr/>
        </p:nvSpPr>
        <p:spPr>
          <a:xfrm>
            <a:off x="9084332" y="3648584"/>
            <a:ext cx="936104" cy="93600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结果图像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CC0231E-BAA8-4425-BD26-73317A48964B}"/>
              </a:ext>
            </a:extLst>
          </p:cNvPr>
          <p:cNvCxnSpPr>
            <a:cxnSpLocks/>
          </p:cNvCxnSpPr>
          <p:nvPr/>
        </p:nvCxnSpPr>
        <p:spPr>
          <a:xfrm>
            <a:off x="2351584" y="4113448"/>
            <a:ext cx="2664296" cy="0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DFFA312-3E3A-4789-81D4-E836D8955CC2}"/>
              </a:ext>
            </a:extLst>
          </p:cNvPr>
          <p:cNvCxnSpPr>
            <a:cxnSpLocks/>
          </p:cNvCxnSpPr>
          <p:nvPr/>
        </p:nvCxnSpPr>
        <p:spPr>
          <a:xfrm>
            <a:off x="5951984" y="4116584"/>
            <a:ext cx="3132348" cy="0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02F7706-353D-410E-851B-D244BD3DF9EA}"/>
              </a:ext>
            </a:extLst>
          </p:cNvPr>
          <p:cNvSpPr txBox="1"/>
          <p:nvPr/>
        </p:nvSpPr>
        <p:spPr>
          <a:xfrm>
            <a:off x="5979373" y="3204075"/>
            <a:ext cx="3157114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cv2.convertScaleAbs</a:t>
            </a:r>
            <a:endParaRPr lang="zh-CN" altLang="en-US" sz="2000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40651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8D104A-8F05-481C-811E-FBE0877ECAB8}"/>
              </a:ext>
            </a:extLst>
          </p:cNvPr>
          <p:cNvSpPr txBox="1"/>
          <p:nvPr/>
        </p:nvSpPr>
        <p:spPr>
          <a:xfrm>
            <a:off x="479376" y="1301679"/>
            <a:ext cx="108012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cv2.Sobel(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ddepth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dx,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dy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scale[, delta[,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535D47-9163-4AF7-8D60-AAB00B00F219}"/>
              </a:ext>
            </a:extLst>
          </p:cNvPr>
          <p:cNvSpPr txBox="1"/>
          <p:nvPr/>
        </p:nvSpPr>
        <p:spPr>
          <a:xfrm>
            <a:off x="931474" y="2132856"/>
            <a:ext cx="8568952" cy="37828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目标图像。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ddepth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输出图像的深度。</a:t>
            </a:r>
            <a:endParaRPr lang="en-US" altLang="zh-CN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dx – 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方向上的求导阶数。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方向上的求导阶数。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Sobel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核的大小。该值为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时，则会使用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Scharr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算子进行运算。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scale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计算导数值时所采用的缩放因子，默认情况下该值是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，是没有缩放的。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delta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加在目标图像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上的值，该值是可选的，默认为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边类型。</a:t>
            </a:r>
          </a:p>
        </p:txBody>
      </p:sp>
    </p:spTree>
    <p:extLst>
      <p:ext uri="{BB962C8B-B14F-4D97-AF65-F5344CB8AC3E}">
        <p14:creationId xmlns:p14="http://schemas.microsoft.com/office/powerpoint/2010/main" val="208509075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8D104A-8F05-481C-811E-FBE0877ECAB8}"/>
              </a:ext>
            </a:extLst>
          </p:cNvPr>
          <p:cNvSpPr txBox="1"/>
          <p:nvPr/>
        </p:nvSpPr>
        <p:spPr>
          <a:xfrm>
            <a:off x="479376" y="1301679"/>
            <a:ext cx="108012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= cv2.Sobel(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ddepth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dx,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dy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scale[, delta[,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535D47-9163-4AF7-8D60-AAB00B00F219}"/>
              </a:ext>
            </a:extLst>
          </p:cNvPr>
          <p:cNvSpPr txBox="1"/>
          <p:nvPr/>
        </p:nvSpPr>
        <p:spPr>
          <a:xfrm>
            <a:off x="931474" y="2132856"/>
            <a:ext cx="8568952" cy="37828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kern="100" dirty="0" err="1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目标图像。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ddepth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输出图像的深度。</a:t>
            </a:r>
            <a:endParaRPr lang="en-US" altLang="zh-CN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dx – 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方向上的求导阶数。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方向上的求导阶数。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Sobel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核的大小。该值为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时，则会使用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Scharr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算子进行运算。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scale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计算导数值时所采用的缩放因子，默认情况下该值是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，是没有缩放的。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delta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加在目标图像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上的值，该值是可选的，默认为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边类型。</a:t>
            </a:r>
          </a:p>
        </p:txBody>
      </p:sp>
    </p:spTree>
    <p:extLst>
      <p:ext uri="{BB962C8B-B14F-4D97-AF65-F5344CB8AC3E}">
        <p14:creationId xmlns:p14="http://schemas.microsoft.com/office/powerpoint/2010/main" val="202360670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8D104A-8F05-481C-811E-FBE0877ECAB8}"/>
              </a:ext>
            </a:extLst>
          </p:cNvPr>
          <p:cNvSpPr txBox="1"/>
          <p:nvPr/>
        </p:nvSpPr>
        <p:spPr>
          <a:xfrm>
            <a:off x="479376" y="1301679"/>
            <a:ext cx="108012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cv2.Sobel( </a:t>
            </a:r>
            <a:r>
              <a:rPr lang="en-US" altLang="zh-CN" sz="2400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ddepth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dx,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dy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scale[, delta[,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535D47-9163-4AF7-8D60-AAB00B00F219}"/>
              </a:ext>
            </a:extLst>
          </p:cNvPr>
          <p:cNvSpPr txBox="1"/>
          <p:nvPr/>
        </p:nvSpPr>
        <p:spPr>
          <a:xfrm>
            <a:off x="931474" y="2132856"/>
            <a:ext cx="8568952" cy="37828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目标图像。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kern="100" dirty="0" err="1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ddepth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输出图像的深度。</a:t>
            </a:r>
            <a:endParaRPr lang="en-US" altLang="zh-CN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dx – 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方向上的求导阶数。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方向上的求导阶数。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Sobel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核的大小。该值为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时，则会使用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Scharr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算子进行运算。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scale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计算导数值时所采用的缩放因子，默认情况下该值是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，是没有缩放的。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delta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加在目标图像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上的值，该值是可选的，默认为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边类型。</a:t>
            </a:r>
          </a:p>
        </p:txBody>
      </p:sp>
    </p:spTree>
    <p:extLst>
      <p:ext uri="{BB962C8B-B14F-4D97-AF65-F5344CB8AC3E}">
        <p14:creationId xmlns:p14="http://schemas.microsoft.com/office/powerpoint/2010/main" val="382942471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8D104A-8F05-481C-811E-FBE0877ECAB8}"/>
              </a:ext>
            </a:extLst>
          </p:cNvPr>
          <p:cNvSpPr txBox="1"/>
          <p:nvPr/>
        </p:nvSpPr>
        <p:spPr>
          <a:xfrm>
            <a:off x="479376" y="1301679"/>
            <a:ext cx="108012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cv2.Sobel(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ddepth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dx,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dy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scale[, delta[,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535D47-9163-4AF7-8D60-AAB00B00F219}"/>
              </a:ext>
            </a:extLst>
          </p:cNvPr>
          <p:cNvSpPr txBox="1"/>
          <p:nvPr/>
        </p:nvSpPr>
        <p:spPr>
          <a:xfrm>
            <a:off x="931474" y="2132856"/>
            <a:ext cx="8568952" cy="37828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目标图像。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dirty="0" err="1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ddepth</a:t>
            </a:r>
            <a:r>
              <a:rPr lang="en-US" altLang="zh-CN" sz="18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输出图像的深度。</a:t>
            </a:r>
            <a:endParaRPr lang="en-US" altLang="zh-CN" sz="1800" dirty="0">
              <a:solidFill>
                <a:srgbClr val="EA433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dx – 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方向上的求导阶数。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方向上的求导阶数。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Sobel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核的大小。该值为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时，则会使用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Scharr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算子进行运算。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scale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计算导数值时所采用的缩放因子，默认情况下该值是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，是没有缩放的。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delta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加在目标图像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上的值，该值是可选的，默认为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边类型。</a:t>
            </a:r>
          </a:p>
        </p:txBody>
      </p:sp>
    </p:spTree>
    <p:extLst>
      <p:ext uri="{BB962C8B-B14F-4D97-AF65-F5344CB8AC3E}">
        <p14:creationId xmlns:p14="http://schemas.microsoft.com/office/powerpoint/2010/main" val="363412356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8D104A-8F05-481C-811E-FBE0877ECAB8}"/>
              </a:ext>
            </a:extLst>
          </p:cNvPr>
          <p:cNvSpPr txBox="1"/>
          <p:nvPr/>
        </p:nvSpPr>
        <p:spPr>
          <a:xfrm>
            <a:off x="479376" y="1301679"/>
            <a:ext cx="108012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cv2.Sobel(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ddepth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dx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dy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scale[, delta[,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535D47-9163-4AF7-8D60-AAB00B00F219}"/>
              </a:ext>
            </a:extLst>
          </p:cNvPr>
          <p:cNvSpPr txBox="1"/>
          <p:nvPr/>
        </p:nvSpPr>
        <p:spPr>
          <a:xfrm>
            <a:off x="931474" y="2132856"/>
            <a:ext cx="8568952" cy="37828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目标图像。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ddepth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输出图像的深度。</a:t>
            </a:r>
            <a:endParaRPr lang="en-US" altLang="zh-CN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dx – x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方向上的求导阶数。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方向上的求导阶数。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Sobel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核的大小。该值为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时，则会使用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Scharr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算子进行运算。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scale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计算导数值时所采用的缩放因子，默认情况下该值是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，是没有缩放的。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delta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加在目标图像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上的值，该值是可选的，默认为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边类型。</a:t>
            </a:r>
          </a:p>
        </p:txBody>
      </p:sp>
    </p:spTree>
    <p:extLst>
      <p:ext uri="{BB962C8B-B14F-4D97-AF65-F5344CB8AC3E}">
        <p14:creationId xmlns:p14="http://schemas.microsoft.com/office/powerpoint/2010/main" val="364723077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8D104A-8F05-481C-811E-FBE0877ECAB8}"/>
              </a:ext>
            </a:extLst>
          </p:cNvPr>
          <p:cNvSpPr txBox="1"/>
          <p:nvPr/>
        </p:nvSpPr>
        <p:spPr>
          <a:xfrm>
            <a:off x="479376" y="1301679"/>
            <a:ext cx="108012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cv2.Sobel(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ddepth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dx, </a:t>
            </a:r>
            <a:r>
              <a:rPr lang="en-US" altLang="zh-CN" sz="2400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dy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scale[, delta[,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535D47-9163-4AF7-8D60-AAB00B00F219}"/>
              </a:ext>
            </a:extLst>
          </p:cNvPr>
          <p:cNvSpPr txBox="1"/>
          <p:nvPr/>
        </p:nvSpPr>
        <p:spPr>
          <a:xfrm>
            <a:off x="931474" y="2132856"/>
            <a:ext cx="8568952" cy="37828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目标图像。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ddepth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输出图像的深度。</a:t>
            </a:r>
            <a:endParaRPr lang="en-US" altLang="zh-CN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dx – 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方向上的求导阶数。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y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方向上的求导阶数。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Sobel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核的大小。该值为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时，则会使用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Scharr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算子进行运算。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scale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计算导数值时所采用的缩放因子，默认情况下该值是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，是没有缩放的。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delta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加在目标图像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上的值，该值是可选的，默认为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边类型。</a:t>
            </a:r>
          </a:p>
        </p:txBody>
      </p:sp>
    </p:spTree>
    <p:extLst>
      <p:ext uri="{BB962C8B-B14F-4D97-AF65-F5344CB8AC3E}">
        <p14:creationId xmlns:p14="http://schemas.microsoft.com/office/powerpoint/2010/main" val="359887506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8D104A-8F05-481C-811E-FBE0877ECAB8}"/>
              </a:ext>
            </a:extLst>
          </p:cNvPr>
          <p:cNvSpPr txBox="1"/>
          <p:nvPr/>
        </p:nvSpPr>
        <p:spPr>
          <a:xfrm>
            <a:off x="479376" y="1301679"/>
            <a:ext cx="108012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cv2.Sobel(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ddepth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dx,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dy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</a:t>
            </a:r>
            <a:r>
              <a:rPr lang="en-US" altLang="zh-CN" sz="2400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scale[, delta[,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535D47-9163-4AF7-8D60-AAB00B00F219}"/>
              </a:ext>
            </a:extLst>
          </p:cNvPr>
          <p:cNvSpPr txBox="1"/>
          <p:nvPr/>
        </p:nvSpPr>
        <p:spPr>
          <a:xfrm>
            <a:off x="931474" y="2132856"/>
            <a:ext cx="8568952" cy="37828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目标图像。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ddepth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输出图像的深度。</a:t>
            </a:r>
            <a:endParaRPr lang="en-US" altLang="zh-CN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dx – 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方向上的求导阶数。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方向上的求导阶数。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Sobel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核的大小。该值为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时，则会使用</a:t>
            </a:r>
            <a:r>
              <a:rPr lang="en-US" altLang="zh-CN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Scharr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算子进行运算。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scale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计算导数值时所采用的缩放因子，默认情况下该值是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，是没有缩放的。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delta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加在目标图像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上的值，该值是可选的，默认为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边类型。</a:t>
            </a:r>
          </a:p>
        </p:txBody>
      </p:sp>
    </p:spTree>
    <p:extLst>
      <p:ext uri="{BB962C8B-B14F-4D97-AF65-F5344CB8AC3E}">
        <p14:creationId xmlns:p14="http://schemas.microsoft.com/office/powerpoint/2010/main" val="351489964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8D104A-8F05-481C-811E-FBE0877ECAB8}"/>
              </a:ext>
            </a:extLst>
          </p:cNvPr>
          <p:cNvSpPr txBox="1"/>
          <p:nvPr/>
        </p:nvSpPr>
        <p:spPr>
          <a:xfrm>
            <a:off x="479376" y="1301679"/>
            <a:ext cx="108012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cv2.Sobel(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ddepth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dx,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dy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400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scale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delta[,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535D47-9163-4AF7-8D60-AAB00B00F219}"/>
              </a:ext>
            </a:extLst>
          </p:cNvPr>
          <p:cNvSpPr txBox="1"/>
          <p:nvPr/>
        </p:nvSpPr>
        <p:spPr>
          <a:xfrm>
            <a:off x="931474" y="2132856"/>
            <a:ext cx="8568952" cy="37828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目标图像。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ddepth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输出图像的深度。</a:t>
            </a:r>
            <a:endParaRPr lang="en-US" altLang="zh-CN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dx – 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方向上的求导阶数。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方向上的求导阶数。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Sobel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核的大小。该值为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时，则会使用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Scharr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算子进行运算。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scale – 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计算导数值时所采用的缩放因子，默认情况下该值是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，是没有缩放的。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delta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加在目标图像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上的值，该值是可选的，默认为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边类型。</a:t>
            </a:r>
          </a:p>
        </p:txBody>
      </p:sp>
    </p:spTree>
    <p:extLst>
      <p:ext uri="{BB962C8B-B14F-4D97-AF65-F5344CB8AC3E}">
        <p14:creationId xmlns:p14="http://schemas.microsoft.com/office/powerpoint/2010/main" val="255118123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8D104A-8F05-481C-811E-FBE0877ECAB8}"/>
              </a:ext>
            </a:extLst>
          </p:cNvPr>
          <p:cNvSpPr txBox="1"/>
          <p:nvPr/>
        </p:nvSpPr>
        <p:spPr>
          <a:xfrm>
            <a:off x="479376" y="1301679"/>
            <a:ext cx="108012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cv2.Sobel(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ddepth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dx,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dy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scale[, </a:t>
            </a:r>
            <a:r>
              <a:rPr lang="en-US" altLang="zh-CN" sz="2400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delta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535D47-9163-4AF7-8D60-AAB00B00F219}"/>
              </a:ext>
            </a:extLst>
          </p:cNvPr>
          <p:cNvSpPr txBox="1"/>
          <p:nvPr/>
        </p:nvSpPr>
        <p:spPr>
          <a:xfrm>
            <a:off x="931474" y="2132856"/>
            <a:ext cx="8568952" cy="37828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目标图像。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ddepth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输出图像的深度。</a:t>
            </a:r>
            <a:endParaRPr lang="en-US" altLang="zh-CN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dx – 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方向上的求导阶数。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方向上的求导阶数。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Sobel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核的大小。该值为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时，则会使用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Scharr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算子进行运算。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scale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计算导数值时所采用的缩放因子，默认情况下该值是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，是没有缩放的。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delta – 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加在目标图像</a:t>
            </a:r>
            <a:r>
              <a:rPr lang="en-US" altLang="zh-CN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上的值，该值是可选的，默认为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边类型。</a:t>
            </a:r>
          </a:p>
        </p:txBody>
      </p:sp>
    </p:spTree>
    <p:extLst>
      <p:ext uri="{BB962C8B-B14F-4D97-AF65-F5344CB8AC3E}">
        <p14:creationId xmlns:p14="http://schemas.microsoft.com/office/powerpoint/2010/main" val="370720621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边缘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2A2043-3C66-482B-8C50-FA7DCCCB6DC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484784"/>
            <a:ext cx="7488832" cy="40827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8D104A-8F05-481C-811E-FBE0877ECAB8}"/>
              </a:ext>
            </a:extLst>
          </p:cNvPr>
          <p:cNvSpPr txBox="1"/>
          <p:nvPr/>
        </p:nvSpPr>
        <p:spPr>
          <a:xfrm>
            <a:off x="479376" y="1301679"/>
            <a:ext cx="108012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cv2.Sobel(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ddepth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dx,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dy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scale[, delta[, </a:t>
            </a:r>
            <a:r>
              <a:rPr lang="en-US" altLang="zh-CN" sz="2400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535D47-9163-4AF7-8D60-AAB00B00F219}"/>
              </a:ext>
            </a:extLst>
          </p:cNvPr>
          <p:cNvSpPr txBox="1"/>
          <p:nvPr/>
        </p:nvSpPr>
        <p:spPr>
          <a:xfrm>
            <a:off x="931474" y="2132856"/>
            <a:ext cx="8568952" cy="37828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目标图像。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ddepth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输出图像的深度。</a:t>
            </a:r>
            <a:endParaRPr lang="en-US" altLang="zh-CN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dx – 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方向上的求导阶数。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方向上的求导阶数。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Sobel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核的大小。该值为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时，则会使用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Scharr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算子进行运算。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scale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计算导数值时所采用的缩放因子，默认情况下该值是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，是没有缩放的。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delta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加在目标图像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上的值，该值是可选的，默认为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边类型。</a:t>
            </a:r>
          </a:p>
        </p:txBody>
      </p:sp>
    </p:spTree>
    <p:extLst>
      <p:ext uri="{BB962C8B-B14F-4D97-AF65-F5344CB8AC3E}">
        <p14:creationId xmlns:p14="http://schemas.microsoft.com/office/powerpoint/2010/main" val="300720870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8D104A-8F05-481C-811E-FBE0877ECAB8}"/>
              </a:ext>
            </a:extLst>
          </p:cNvPr>
          <p:cNvSpPr txBox="1"/>
          <p:nvPr/>
        </p:nvSpPr>
        <p:spPr>
          <a:xfrm>
            <a:off x="479376" y="1301679"/>
            <a:ext cx="108012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cv2.Sobel(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ddepth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dx,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dy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scale[, delta[, </a:t>
            </a:r>
            <a:r>
              <a:rPr lang="en-US" altLang="zh-CN" sz="2400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535D47-9163-4AF7-8D60-AAB00B00F219}"/>
              </a:ext>
            </a:extLst>
          </p:cNvPr>
          <p:cNvSpPr txBox="1"/>
          <p:nvPr/>
        </p:nvSpPr>
        <p:spPr>
          <a:xfrm>
            <a:off x="931474" y="2132856"/>
            <a:ext cx="8568952" cy="458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边类型。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A70E6FF-69CF-40D8-88FC-567B07D31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333954"/>
              </p:ext>
            </p:extLst>
          </p:nvPr>
        </p:nvGraphicFramePr>
        <p:xfrm>
          <a:off x="1703512" y="3068960"/>
          <a:ext cx="8056379" cy="326437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19875">
                  <a:extLst>
                    <a:ext uri="{9D8B030D-6E8A-4147-A177-3AD203B41FA5}">
                      <a16:colId xmlns:a16="http://schemas.microsoft.com/office/drawing/2014/main" val="1563363122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490841476"/>
                    </a:ext>
                  </a:extLst>
                </a:gridCol>
              </a:tblGrid>
              <a:tr h="319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solidFill>
                            <a:srgbClr val="4285F4"/>
                          </a:solidFill>
                          <a:effectLst/>
                        </a:rPr>
                        <a:t>边界类型</a:t>
                      </a:r>
                      <a:endParaRPr lang="zh-CN" sz="2100" kern="100" dirty="0">
                        <a:solidFill>
                          <a:srgbClr val="4285F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863" marR="13686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solidFill>
                            <a:srgbClr val="4285F4"/>
                          </a:solidFill>
                          <a:effectLst/>
                        </a:rPr>
                        <a:t>具体值</a:t>
                      </a:r>
                      <a:endParaRPr lang="zh-CN" sz="2100" kern="100" dirty="0">
                        <a:solidFill>
                          <a:srgbClr val="4285F4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863" marR="136863" marT="0" marB="0"/>
                </a:tc>
                <a:extLst>
                  <a:ext uri="{0D108BD9-81ED-4DB2-BD59-A6C34878D82A}">
                    <a16:rowId xmlns:a16="http://schemas.microsoft.com/office/drawing/2014/main" val="613282491"/>
                  </a:ext>
                </a:extLst>
              </a:tr>
              <a:tr h="3193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cv2.BORDER_CONSTANT 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863" marR="1368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iiiiii|abcdefgh|iiiiiii</a:t>
                      </a:r>
                      <a:r>
                        <a:rPr lang="zh-CN" sz="2100" kern="100">
                          <a:effectLst/>
                        </a:rPr>
                        <a:t>，特定的</a:t>
                      </a:r>
                      <a:r>
                        <a:rPr lang="en-US" sz="2100" kern="100">
                          <a:effectLst/>
                        </a:rPr>
                        <a:t>i</a:t>
                      </a:r>
                      <a:r>
                        <a:rPr lang="zh-CN" sz="2100" kern="100">
                          <a:effectLst/>
                        </a:rPr>
                        <a:t>。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863" marR="136863" marT="0" marB="0"/>
                </a:tc>
                <a:extLst>
                  <a:ext uri="{0D108BD9-81ED-4DB2-BD59-A6C34878D82A}">
                    <a16:rowId xmlns:a16="http://schemas.microsoft.com/office/drawing/2014/main" val="1744891829"/>
                  </a:ext>
                </a:extLst>
              </a:tr>
              <a:tr h="3193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cv2.BORDER_REPLICATE 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863" marR="1368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aaaaaa|abcdefgh|hhhhhhh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863" marR="136863" marT="0" marB="0"/>
                </a:tc>
                <a:extLst>
                  <a:ext uri="{0D108BD9-81ED-4DB2-BD59-A6C34878D82A}">
                    <a16:rowId xmlns:a16="http://schemas.microsoft.com/office/drawing/2014/main" val="707065562"/>
                  </a:ext>
                </a:extLst>
              </a:tr>
              <a:tr h="3193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cv2.BORDER_REFLECT 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863" marR="1368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fedcba|abcdefgh|hgfedcb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863" marR="136863" marT="0" marB="0"/>
                </a:tc>
                <a:extLst>
                  <a:ext uri="{0D108BD9-81ED-4DB2-BD59-A6C34878D82A}">
                    <a16:rowId xmlns:a16="http://schemas.microsoft.com/office/drawing/2014/main" val="177442500"/>
                  </a:ext>
                </a:extLst>
              </a:tr>
              <a:tr h="3193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cv2.BORDER_WRAP 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863" marR="1368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cdefgh|abcdefgh|abcdefg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863" marR="136863" marT="0" marB="0"/>
                </a:tc>
                <a:extLst>
                  <a:ext uri="{0D108BD9-81ED-4DB2-BD59-A6C34878D82A}">
                    <a16:rowId xmlns:a16="http://schemas.microsoft.com/office/drawing/2014/main" val="1208874611"/>
                  </a:ext>
                </a:extLst>
              </a:tr>
              <a:tr h="3193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cv2.BORDER_REFLECT_101 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863" marR="1368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gfedcb|abcdefgh|gfedcba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863" marR="136863" marT="0" marB="0"/>
                </a:tc>
                <a:extLst>
                  <a:ext uri="{0D108BD9-81ED-4DB2-BD59-A6C34878D82A}">
                    <a16:rowId xmlns:a16="http://schemas.microsoft.com/office/drawing/2014/main" val="3917126382"/>
                  </a:ext>
                </a:extLst>
              </a:tr>
              <a:tr h="3840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cv2.BORDER_TRANSPARENT </a:t>
                      </a:r>
                      <a:endParaRPr lang="zh-CN" sz="2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863" marR="1368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 dirty="0" err="1">
                          <a:effectLst/>
                        </a:rPr>
                        <a:t>uvwxyz|ab</a:t>
                      </a:r>
                      <a:r>
                        <a:rPr lang="en-US" altLang="zh-CN" sz="2100" kern="100" dirty="0" err="1">
                          <a:effectLst/>
                        </a:rPr>
                        <a:t>c</a:t>
                      </a:r>
                      <a:r>
                        <a:rPr lang="en-US" sz="2100" kern="100" dirty="0" err="1">
                          <a:effectLst/>
                        </a:rPr>
                        <a:t>defgh|ijklmno</a:t>
                      </a:r>
                      <a:endParaRPr lang="zh-CN" sz="2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863" marR="136863" marT="0" marB="0"/>
                </a:tc>
                <a:extLst>
                  <a:ext uri="{0D108BD9-81ED-4DB2-BD59-A6C34878D82A}">
                    <a16:rowId xmlns:a16="http://schemas.microsoft.com/office/drawing/2014/main" val="3638971600"/>
                  </a:ext>
                </a:extLst>
              </a:tr>
              <a:tr h="3193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cv2.BORDER_REFLECT101 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863" marR="1368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和</a:t>
                      </a:r>
                      <a:r>
                        <a:rPr lang="en-US" sz="2100" kern="100">
                          <a:effectLst/>
                        </a:rPr>
                        <a:t>BORDER_REFLECT_101</a:t>
                      </a:r>
                      <a:r>
                        <a:rPr lang="zh-CN" sz="2100" kern="100">
                          <a:effectLst/>
                        </a:rPr>
                        <a:t>一致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863" marR="136863" marT="0" marB="0"/>
                </a:tc>
                <a:extLst>
                  <a:ext uri="{0D108BD9-81ED-4DB2-BD59-A6C34878D82A}">
                    <a16:rowId xmlns:a16="http://schemas.microsoft.com/office/drawing/2014/main" val="1084602906"/>
                  </a:ext>
                </a:extLst>
              </a:tr>
              <a:tr h="3193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cv2.BORDER_DEFAULT 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863" marR="1368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和</a:t>
                      </a:r>
                      <a:r>
                        <a:rPr lang="en-US" sz="2100" kern="100">
                          <a:effectLst/>
                        </a:rPr>
                        <a:t>BORDER_REFLECT_101</a:t>
                      </a:r>
                      <a:r>
                        <a:rPr lang="zh-CN" sz="2100" kern="100">
                          <a:effectLst/>
                        </a:rPr>
                        <a:t>一致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863" marR="136863" marT="0" marB="0"/>
                </a:tc>
                <a:extLst>
                  <a:ext uri="{0D108BD9-81ED-4DB2-BD59-A6C34878D82A}">
                    <a16:rowId xmlns:a16="http://schemas.microsoft.com/office/drawing/2014/main" val="3313290968"/>
                  </a:ext>
                </a:extLst>
              </a:tr>
              <a:tr h="3193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cv2.BORDER_ISOLATED </a:t>
                      </a:r>
                      <a:endParaRPr lang="zh-CN" sz="2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863" marR="1368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effectLst/>
                        </a:rPr>
                        <a:t>不考虑感兴趣区</a:t>
                      </a:r>
                      <a:r>
                        <a:rPr lang="en-US" sz="2100" kern="100" dirty="0">
                          <a:effectLst/>
                        </a:rPr>
                        <a:t>(ROI)</a:t>
                      </a:r>
                      <a:r>
                        <a:rPr lang="zh-CN" sz="2100" kern="100" dirty="0">
                          <a:effectLst/>
                        </a:rPr>
                        <a:t>外部</a:t>
                      </a:r>
                      <a:endParaRPr lang="zh-CN" sz="2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6863" marR="136863" marT="0" marB="0"/>
                </a:tc>
                <a:extLst>
                  <a:ext uri="{0D108BD9-81ED-4DB2-BD59-A6C34878D82A}">
                    <a16:rowId xmlns:a16="http://schemas.microsoft.com/office/drawing/2014/main" val="3760147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94957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CB7C1A2-DC14-4F57-8934-AD04CDE06527}"/>
              </a:ext>
            </a:extLst>
          </p:cNvPr>
          <p:cNvSpPr txBox="1"/>
          <p:nvPr/>
        </p:nvSpPr>
        <p:spPr>
          <a:xfrm>
            <a:off x="1199456" y="1358878"/>
            <a:ext cx="856562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cv2.convertScaleAbs(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[, alpha[, beta]]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C3F97CF-88F2-4988-9A08-8626F270374B}"/>
              </a:ext>
            </a:extLst>
          </p:cNvPr>
          <p:cNvSpPr txBox="1"/>
          <p:nvPr/>
        </p:nvSpPr>
        <p:spPr>
          <a:xfrm>
            <a:off x="1415480" y="2348880"/>
            <a:ext cx="9001000" cy="17054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：处理结果；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：原始图像；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alpha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：调节系数；该值是可选值，默认为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：调节亮度值；该值是默认是，默认为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389670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CB7C1A2-DC14-4F57-8934-AD04CDE06527}"/>
              </a:ext>
            </a:extLst>
          </p:cNvPr>
          <p:cNvSpPr txBox="1"/>
          <p:nvPr/>
        </p:nvSpPr>
        <p:spPr>
          <a:xfrm>
            <a:off x="1199456" y="1358878"/>
            <a:ext cx="856562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cv2.convertScaleAbs(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[, alpha[, beta]]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C3F97CF-88F2-4988-9A08-8626F270374B}"/>
              </a:ext>
            </a:extLst>
          </p:cNvPr>
          <p:cNvSpPr txBox="1"/>
          <p:nvPr/>
        </p:nvSpPr>
        <p:spPr>
          <a:xfrm>
            <a:off x="1415480" y="2348880"/>
            <a:ext cx="9001000" cy="17054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：处理结果；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：原始图像；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alpha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：调节系数；该值是可选值，默认为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：调节亮度值；该值是默认是，默认为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B2F974-85BC-4AC0-B1A3-F57F20B0C03F}"/>
              </a:ext>
            </a:extLst>
          </p:cNvPr>
          <p:cNvSpPr txBox="1"/>
          <p:nvPr/>
        </p:nvSpPr>
        <p:spPr>
          <a:xfrm>
            <a:off x="1409775" y="4869160"/>
            <a:ext cx="6105524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nb-NO" altLang="zh-CN" sz="2400" b="1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dst=saturate(src*alpha+beta)</a:t>
            </a:r>
            <a:endParaRPr lang="zh-CN" altLang="en-US" sz="2400" b="1" dirty="0">
              <a:solidFill>
                <a:srgbClr val="4285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43164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8D104A-8F05-481C-811E-FBE0877ECAB8}"/>
              </a:ext>
            </a:extLst>
          </p:cNvPr>
          <p:cNvSpPr txBox="1"/>
          <p:nvPr/>
        </p:nvSpPr>
        <p:spPr>
          <a:xfrm>
            <a:off x="122822" y="1532511"/>
            <a:ext cx="2232094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处理逻辑</a:t>
            </a:r>
            <a:endParaRPr lang="zh-CN" altLang="zh-CN" sz="24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1D45DD-976B-40D9-800D-167AB5E45F60}"/>
              </a:ext>
            </a:extLst>
          </p:cNvPr>
          <p:cNvSpPr txBox="1"/>
          <p:nvPr/>
        </p:nvSpPr>
        <p:spPr>
          <a:xfrm>
            <a:off x="2650080" y="3204075"/>
            <a:ext cx="1779272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cv2.Sobel</a:t>
            </a:r>
            <a:endParaRPr lang="zh-CN" altLang="en-US" sz="2000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B6B760E-23DD-454C-A547-5A8BC147FDD1}"/>
              </a:ext>
            </a:extLst>
          </p:cNvPr>
          <p:cNvSpPr/>
          <p:nvPr/>
        </p:nvSpPr>
        <p:spPr>
          <a:xfrm>
            <a:off x="1415480" y="3644884"/>
            <a:ext cx="936104" cy="936104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原始图像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5C10B3-28A2-4677-8BB4-4F7E97D41341}"/>
              </a:ext>
            </a:extLst>
          </p:cNvPr>
          <p:cNvSpPr/>
          <p:nvPr/>
        </p:nvSpPr>
        <p:spPr>
          <a:xfrm>
            <a:off x="5015880" y="3638665"/>
            <a:ext cx="936104" cy="908861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中间图像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D6F6414-004E-416A-8A62-14CFF4CE9FA1}"/>
              </a:ext>
            </a:extLst>
          </p:cNvPr>
          <p:cNvSpPr/>
          <p:nvPr/>
        </p:nvSpPr>
        <p:spPr>
          <a:xfrm>
            <a:off x="9084332" y="3658506"/>
            <a:ext cx="936104" cy="908861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结果图像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CC0231E-BAA8-4425-BD26-73317A48964B}"/>
              </a:ext>
            </a:extLst>
          </p:cNvPr>
          <p:cNvCxnSpPr>
            <a:stCxn id="4" idx="6"/>
            <a:endCxn id="13" idx="2"/>
          </p:cNvCxnSpPr>
          <p:nvPr/>
        </p:nvCxnSpPr>
        <p:spPr>
          <a:xfrm flipV="1">
            <a:off x="2351584" y="4093096"/>
            <a:ext cx="2664296" cy="19840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DFFA312-3E3A-4789-81D4-E836D8955CC2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5951984" y="4093096"/>
            <a:ext cx="3132348" cy="19841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02F7706-353D-410E-851B-D244BD3DF9EA}"/>
              </a:ext>
            </a:extLst>
          </p:cNvPr>
          <p:cNvSpPr txBox="1"/>
          <p:nvPr/>
        </p:nvSpPr>
        <p:spPr>
          <a:xfrm>
            <a:off x="5979373" y="3204075"/>
            <a:ext cx="3157114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cv2.convertScaleAbs</a:t>
            </a:r>
            <a:endParaRPr lang="zh-CN" altLang="en-US" sz="2000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46344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87B0CF-228F-48AF-BEFC-84260CCC461E}"/>
              </a:ext>
            </a:extLst>
          </p:cNvPr>
          <p:cNvSpPr txBox="1"/>
          <p:nvPr/>
        </p:nvSpPr>
        <p:spPr>
          <a:xfrm>
            <a:off x="649176" y="1093386"/>
            <a:ext cx="611181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方向边缘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7E0E1AA-4382-4AC5-8F24-7824B7498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2520000"/>
            <a:ext cx="7466553" cy="28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297698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87B0CF-228F-48AF-BEFC-84260CCC461E}"/>
              </a:ext>
            </a:extLst>
          </p:cNvPr>
          <p:cNvSpPr txBox="1"/>
          <p:nvPr/>
        </p:nvSpPr>
        <p:spPr>
          <a:xfrm>
            <a:off x="649176" y="1093386"/>
            <a:ext cx="611181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方向边缘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C0A717-098A-4DAD-B5E8-A0F9B4E48E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2520000"/>
            <a:ext cx="7532517" cy="28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79514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87B0CF-228F-48AF-BEFC-84260CCC461E}"/>
              </a:ext>
            </a:extLst>
          </p:cNvPr>
          <p:cNvSpPr txBox="1"/>
          <p:nvPr/>
        </p:nvSpPr>
        <p:spPr>
          <a:xfrm>
            <a:off x="649176" y="1093386"/>
            <a:ext cx="611181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x</a:t>
            </a: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E0394D-454E-4096-A5BD-9A4CCAEA70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2520000"/>
            <a:ext cx="7584190" cy="28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212333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87B0CF-228F-48AF-BEFC-84260CCC461E}"/>
              </a:ext>
            </a:extLst>
          </p:cNvPr>
          <p:cNvSpPr txBox="1"/>
          <p:nvPr/>
        </p:nvSpPr>
        <p:spPr>
          <a:xfrm>
            <a:off x="649176" y="1093386"/>
            <a:ext cx="611181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方向和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方向的边缘叠加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B898C0-112C-4DB8-8AC8-B68101D7A2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2520000"/>
            <a:ext cx="7559414" cy="28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504661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57055DB3-ABE4-44CD-B8AB-88DDA68E24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cv2.Sobel()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获取图像水平方向的边缘信息。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0D1473-6196-40F3-958C-2DAAFA7C3DD2}"/>
              </a:ext>
            </a:extLst>
          </p:cNvPr>
          <p:cNvSpPr/>
          <p:nvPr/>
        </p:nvSpPr>
        <p:spPr>
          <a:xfrm>
            <a:off x="2207568" y="1913600"/>
            <a:ext cx="6840760" cy="326698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 = cv2.imread('Sobel4.bmp',cv2.IMREAD_GRAYSCALE)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cv2.Sobel(o,-1,1,0)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cv2.imshow("x",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Sobelx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1DD332B-AE98-4E37-9057-6285D99CC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956" y="1452604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909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边缘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2A2043-3C66-482B-8C50-FA7DCCCB6DC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23"/>
          <a:stretch/>
        </p:blipFill>
        <p:spPr bwMode="auto">
          <a:xfrm>
            <a:off x="1775520" y="1484784"/>
            <a:ext cx="3600400" cy="4082728"/>
          </a:xfrm>
          <a:prstGeom prst="rect">
            <a:avLst/>
          </a:prstGeom>
          <a:noFill/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3767DC8-CA0A-4145-937B-45622437D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4998"/>
            <a:ext cx="47529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2328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57055DB3-ABE4-44CD-B8AB-88DDA68E24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cv2.Sobel()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获取图像水平方向的边缘信息。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0D1473-6196-40F3-958C-2DAAFA7C3DD2}"/>
              </a:ext>
            </a:extLst>
          </p:cNvPr>
          <p:cNvSpPr/>
          <p:nvPr/>
        </p:nvSpPr>
        <p:spPr>
          <a:xfrm>
            <a:off x="623392" y="2204864"/>
            <a:ext cx="5472608" cy="27243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 = cv2.imread('Sobel4.bmp',cv2.IMREAD_GRAYSCALE)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cv2.Sobel(o,-1,1,0)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cv2.imshow("x",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Sobelx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1DD332B-AE98-4E37-9057-6285D99CC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628" y="1743868"/>
            <a:ext cx="926744" cy="921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4E4F07-1ABD-4E27-8060-0F9D4A1FEB9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202" y="2834692"/>
            <a:ext cx="5324422" cy="2042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747493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57055DB3-ABE4-44CD-B8AB-88DDA68E24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cv2.Sobel()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获取图像水平方向的完整边缘信息。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6A7D9-5759-4C42-AE56-F118EAEE65A9}"/>
              </a:ext>
            </a:extLst>
          </p:cNvPr>
          <p:cNvSpPr/>
          <p:nvPr/>
        </p:nvSpPr>
        <p:spPr>
          <a:xfrm>
            <a:off x="2207568" y="1913600"/>
            <a:ext cx="6840760" cy="372864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 = cv2.imread('Sobel4.bmp',cv2.IMREAD_GRAYSCALE)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cv2.Sobel(o,cv2.CV_64F,1,0)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cv2.convertScaleAbs(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cv2.imshow("x",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Sobelx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6C7D20-B87D-4315-9ADB-30418FE4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956" y="1452604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4012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57055DB3-ABE4-44CD-B8AB-88DDA68E24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cv2.Sobel()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获取图像水平方向的完整边缘信息。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6A7D9-5759-4C42-AE56-F118EAEE65A9}"/>
              </a:ext>
            </a:extLst>
          </p:cNvPr>
          <p:cNvSpPr/>
          <p:nvPr/>
        </p:nvSpPr>
        <p:spPr>
          <a:xfrm>
            <a:off x="919220" y="2132856"/>
            <a:ext cx="5616624" cy="31860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 = cv2.imread('Sobel4.bmp',cv2.IMREAD_GRAYSCALE)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cv2.Sobel(o,cv2.CV_64F,1,0)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cv2.convertScaleAbs(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cv2.imshow("x",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Sobelx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6C7D20-B87D-4315-9ADB-30418FE4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472" y="1671860"/>
            <a:ext cx="926744" cy="921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ED529C-EBF6-4B91-BDA5-F1F08B00398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3125379"/>
            <a:ext cx="5432482" cy="20955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621876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57055DB3-ABE4-44CD-B8AB-88DDA68E24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cv2.Sobel()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获取图像垂直方向的边缘信息。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6A7D9-5759-4C42-AE56-F118EAEE65A9}"/>
              </a:ext>
            </a:extLst>
          </p:cNvPr>
          <p:cNvSpPr/>
          <p:nvPr/>
        </p:nvSpPr>
        <p:spPr>
          <a:xfrm>
            <a:off x="2207568" y="1913600"/>
            <a:ext cx="6840760" cy="372864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 = cv2.imread('Sobel4.bmp',cv2.IMREAD_GRAYSCALE)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Sobely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cv2.Sobel(o,cv2.CV_64F,0,1)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Sobely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cv2.convertScaleAbs(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Sobely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cv2.imshow("y",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Sobely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6C7D20-B87D-4315-9ADB-30418FE4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956" y="1452604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2269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57055DB3-ABE4-44CD-B8AB-88DDA68E24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cv2.Sobel()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获取图像垂直方向的边缘信息。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6A7D9-5759-4C42-AE56-F118EAEE65A9}"/>
              </a:ext>
            </a:extLst>
          </p:cNvPr>
          <p:cNvSpPr/>
          <p:nvPr/>
        </p:nvSpPr>
        <p:spPr>
          <a:xfrm>
            <a:off x="331502" y="2132856"/>
            <a:ext cx="5544616" cy="31860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 = cv2.imread('Sobel4.bmp',cv2.IMREAD_GRAYSCALE)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Sobely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cv2.Sobel(o,cv2.CV_64F,0,1)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Sobely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cv2.convertScaleAbs(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Sobely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cv2.imshow("y",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Sobely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6C7D20-B87D-4315-9ADB-30418FE4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551" y="1671860"/>
            <a:ext cx="926744" cy="921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1EFA2A-5548-4542-B08B-A49ED9BF0D4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063" y="2979647"/>
            <a:ext cx="5861282" cy="22412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389571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57055DB3-ABE4-44CD-B8AB-88DDA68E24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：计算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cv2.Sobel()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在参数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dx=1,dy=1”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时效果。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6A7D9-5759-4C42-AE56-F118EAEE65A9}"/>
              </a:ext>
            </a:extLst>
          </p:cNvPr>
          <p:cNvSpPr/>
          <p:nvPr/>
        </p:nvSpPr>
        <p:spPr>
          <a:xfrm>
            <a:off x="2207568" y="1913600"/>
            <a:ext cx="6840760" cy="372864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 = cv2.imread('Sobel4.bmp',cv2.IMREAD_GRAYSCALE)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Sobelxy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=cv2.Sobel(o,cv2.CV_64F,1,1)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Sobelxy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=cv2.convertScaleAbs(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Sobelxy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xy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Sobelxy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6C7D20-B87D-4315-9ADB-30418FE4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956" y="1452604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1006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57055DB3-ABE4-44CD-B8AB-88DDA68E24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：计算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cv2.Sobel()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在参数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dx=1,dy=1”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时效果。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6A7D9-5759-4C42-AE56-F118EAEE65A9}"/>
              </a:ext>
            </a:extLst>
          </p:cNvPr>
          <p:cNvSpPr/>
          <p:nvPr/>
        </p:nvSpPr>
        <p:spPr>
          <a:xfrm>
            <a:off x="335360" y="2132856"/>
            <a:ext cx="5472608" cy="31860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 = cv2.imread('Sobel4.bmp',cv2.IMREAD_GRAYSCALE)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Sobelxy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=cv2.Sobel(o,cv2.CV_64F,1,1)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Sobelxy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=cv2.convertScaleAbs(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Sobelxy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xy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Sobelxy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6C7D20-B87D-4315-9ADB-30418FE4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596" y="1671860"/>
            <a:ext cx="926744" cy="921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991EEE-21C3-408D-B66D-87389B7E0F3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967" y="3068269"/>
            <a:ext cx="5666504" cy="21526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2950492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57055DB3-ABE4-44CD-B8AB-88DDA68E24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：计算函数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cv2.Sobel()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在水平、垂直两个方向叠加边缘信息。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6A7D9-5759-4C42-AE56-F118EAEE65A9}"/>
              </a:ext>
            </a:extLst>
          </p:cNvPr>
          <p:cNvSpPr/>
          <p:nvPr/>
        </p:nvSpPr>
        <p:spPr>
          <a:xfrm>
            <a:off x="2207568" y="1913600"/>
            <a:ext cx="6840760" cy="479618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 = cv2.imread('Sobel4.bmp',cv2.IMREAD_GRAYSCALE)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cv2.Sobel(o,cv2.CV_64F,1,0)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Sobely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cv2.Sobel(o,cv2.CV_64F,0,1)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cv2.convertScaleAbs(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Sobely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cv2.convertScaleAbs(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Sobely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Sobelxy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 cv2.addWeighted(Sobelx,0.5,Sobely,0.5,0)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xy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Sobelxy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6C7D20-B87D-4315-9ADB-30418FE4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956" y="1452604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65818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57055DB3-ABE4-44CD-B8AB-88DDA68E24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：计算函数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cv2.Sobel()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在水平、垂直两个方向叠加边缘信息。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6A7D9-5759-4C42-AE56-F118EAEE65A9}"/>
              </a:ext>
            </a:extLst>
          </p:cNvPr>
          <p:cNvSpPr/>
          <p:nvPr/>
        </p:nvSpPr>
        <p:spPr>
          <a:xfrm>
            <a:off x="551384" y="2276872"/>
            <a:ext cx="4968552" cy="360720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 = cv2.imread('Sobel4.bmp',cv2.IMREAD_GRAYSCALE)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</a:t>
            </a:r>
            <a:r>
              <a:rPr lang="en-US" altLang="zh-CN" sz="1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cv2.Sobel(o,cv2.CV_64F,1,0)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Sobely</a:t>
            </a:r>
            <a:r>
              <a:rPr lang="en-US" altLang="zh-CN" sz="1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cv2.Sobel(o,cv2.CV_64F,0,1)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</a:t>
            </a:r>
            <a:r>
              <a:rPr lang="en-US" altLang="zh-CN" sz="1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cv2.convertScaleAbs(</a:t>
            </a:r>
            <a:r>
              <a:rPr lang="en-US" altLang="zh-CN" sz="14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</a:t>
            </a:r>
            <a:r>
              <a:rPr lang="en-US" altLang="zh-CN" sz="1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Sobely</a:t>
            </a:r>
            <a:r>
              <a:rPr lang="en-US" altLang="zh-CN" sz="1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cv2.convertScaleAbs(</a:t>
            </a:r>
            <a:r>
              <a:rPr lang="en-US" altLang="zh-CN" sz="14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Sobely</a:t>
            </a:r>
            <a:r>
              <a:rPr lang="en-US" altLang="zh-CN" sz="1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Sobelxy</a:t>
            </a:r>
            <a:r>
              <a:rPr lang="en-US" altLang="zh-CN" sz="1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 cv2.addWeighted(Sobelx,0.5,Sobely,0.5,0)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xy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Sobelxy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6C7D20-B87D-4315-9ADB-30418FE4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564" y="1815876"/>
            <a:ext cx="926744" cy="921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2C2599-E464-452F-91E9-4D12249A717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198" y="3693328"/>
            <a:ext cx="5750418" cy="2190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893136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57055DB3-ABE4-44CD-B8AB-88DDA68E24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：使用不同方式处理图像在两个方向的边缘信息。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6A7D9-5759-4C42-AE56-F118EAEE65A9}"/>
              </a:ext>
            </a:extLst>
          </p:cNvPr>
          <p:cNvSpPr/>
          <p:nvPr/>
        </p:nvSpPr>
        <p:spPr>
          <a:xfrm>
            <a:off x="2063552" y="2060848"/>
            <a:ext cx="6840760" cy="397031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 = cv2.imread('lena.bmp',cv2.IMREAD_GRAYSCALE)</a:t>
            </a:r>
          </a:p>
          <a:p>
            <a:r>
              <a:rPr lang="en-US" altLang="zh-CN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</a:t>
            </a:r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cv2.Sobel(o,cv2.CV_64F,1,0)</a:t>
            </a:r>
          </a:p>
          <a:p>
            <a:r>
              <a:rPr lang="en-US" altLang="zh-CN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Sobely</a:t>
            </a:r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cv2.Sobel(o,cv2.CV_64F,0,1)</a:t>
            </a:r>
          </a:p>
          <a:p>
            <a:r>
              <a:rPr lang="en-US" altLang="zh-CN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</a:t>
            </a:r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cv2.convertScaleAbs(</a:t>
            </a:r>
            <a:r>
              <a:rPr lang="en-US" altLang="zh-CN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</a:t>
            </a:r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r>
              <a:rPr lang="en-US" altLang="zh-CN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Sobely</a:t>
            </a:r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cv2.convertScaleAbs(</a:t>
            </a:r>
            <a:r>
              <a:rPr lang="en-US" altLang="zh-CN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Sobely</a:t>
            </a:r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r>
              <a:rPr lang="en-US" altLang="zh-CN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Sobelxy</a:t>
            </a:r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 cv2.addWeighted(Sobelx,0.5,Sobely,0.5,0)  </a:t>
            </a:r>
          </a:p>
          <a:p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Sobelxy11=cv2.Sobel(o,cv2.CV_64F,1,1)</a:t>
            </a:r>
          </a:p>
          <a:p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Sobelxy11=cv2.convertScaleAbs(Sobelxy11)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xy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Sobelxy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cv2.imshow("xy11",Sobelxy11)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6C7D20-B87D-4315-9ADB-30418FE4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956" y="1599852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538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边缘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2A2043-3C66-482B-8C50-FA7DCCCB6DC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15"/>
          <a:stretch/>
        </p:blipFill>
        <p:spPr bwMode="auto">
          <a:xfrm>
            <a:off x="6600056" y="1458315"/>
            <a:ext cx="3960440" cy="4082728"/>
          </a:xfrm>
          <a:prstGeom prst="rect">
            <a:avLst/>
          </a:prstGeom>
          <a:noFill/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3C17417-4941-4AD2-8D09-CE9C35266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2060848"/>
            <a:ext cx="5273096" cy="321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37553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57055DB3-ABE4-44CD-B8AB-88DDA68E24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：使用不同方式处理图像在两个方向的边缘信息。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6A7D9-5759-4C42-AE56-F118EAEE65A9}"/>
              </a:ext>
            </a:extLst>
          </p:cNvPr>
          <p:cNvSpPr/>
          <p:nvPr/>
        </p:nvSpPr>
        <p:spPr>
          <a:xfrm>
            <a:off x="345824" y="1916832"/>
            <a:ext cx="5966200" cy="397031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 = cv2.imread('lena.bmp',cv2.IMREAD_GRAYSCALE)</a:t>
            </a:r>
          </a:p>
          <a:p>
            <a:r>
              <a:rPr lang="en-US" altLang="zh-CN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</a:t>
            </a:r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cv2.Sobel(o,cv2.CV_64F,1,0)</a:t>
            </a:r>
          </a:p>
          <a:p>
            <a:r>
              <a:rPr lang="en-US" altLang="zh-CN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Sobely</a:t>
            </a:r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cv2.Sobel(o,cv2.CV_64F,0,1)</a:t>
            </a:r>
          </a:p>
          <a:p>
            <a:r>
              <a:rPr lang="en-US" altLang="zh-CN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</a:t>
            </a:r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cv2.convertScaleAbs(</a:t>
            </a:r>
            <a:r>
              <a:rPr lang="en-US" altLang="zh-CN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</a:t>
            </a:r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r>
              <a:rPr lang="en-US" altLang="zh-CN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Sobely</a:t>
            </a:r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cv2.convertScaleAbs(</a:t>
            </a:r>
            <a:r>
              <a:rPr lang="en-US" altLang="zh-CN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Sobely</a:t>
            </a:r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r>
              <a:rPr lang="en-US" altLang="zh-CN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Sobelxy</a:t>
            </a:r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 cv2.addWeighted(Sobelx,0.5,Sobely,0.5,0)  </a:t>
            </a:r>
          </a:p>
          <a:p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Sobelxy11=cv2.Sobel(o,cv2.CV_64F,1,1)</a:t>
            </a:r>
          </a:p>
          <a:p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Sobelxy11=cv2.convertScaleAbs(Sobelxy11)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xy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Sobelxy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cv2.imshow("xy11",Sobelxy11)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6C7D20-B87D-4315-9ADB-30418FE4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652" y="1455836"/>
            <a:ext cx="926744" cy="921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31711B-2DC9-4DE3-AA32-00590B0DE2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388" y="3885630"/>
            <a:ext cx="4892278" cy="2001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9594606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边缘计算方法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计算边缘方法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810723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边缘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C699550-D9CA-4482-8F3D-61C5F21B95EB}"/>
              </a:ext>
            </a:extLst>
          </p:cNvPr>
          <p:cNvGraphicFramePr>
            <a:graphicFrameLocks noGrp="1"/>
          </p:cNvGraphicFramePr>
          <p:nvPr/>
        </p:nvGraphicFramePr>
        <p:xfrm>
          <a:off x="2135560" y="1484784"/>
          <a:ext cx="6900686" cy="4238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0822">
                  <a:extLst>
                    <a:ext uri="{9D8B030D-6E8A-4147-A177-3AD203B41FA5}">
                      <a16:colId xmlns:a16="http://schemas.microsoft.com/office/drawing/2014/main" val="2943121145"/>
                    </a:ext>
                  </a:extLst>
                </a:gridCol>
                <a:gridCol w="530822">
                  <a:extLst>
                    <a:ext uri="{9D8B030D-6E8A-4147-A177-3AD203B41FA5}">
                      <a16:colId xmlns:a16="http://schemas.microsoft.com/office/drawing/2014/main" val="2753890445"/>
                    </a:ext>
                  </a:extLst>
                </a:gridCol>
                <a:gridCol w="530822">
                  <a:extLst>
                    <a:ext uri="{9D8B030D-6E8A-4147-A177-3AD203B41FA5}">
                      <a16:colId xmlns:a16="http://schemas.microsoft.com/office/drawing/2014/main" val="4075932695"/>
                    </a:ext>
                  </a:extLst>
                </a:gridCol>
                <a:gridCol w="530822">
                  <a:extLst>
                    <a:ext uri="{9D8B030D-6E8A-4147-A177-3AD203B41FA5}">
                      <a16:colId xmlns:a16="http://schemas.microsoft.com/office/drawing/2014/main" val="3589413671"/>
                    </a:ext>
                  </a:extLst>
                </a:gridCol>
                <a:gridCol w="530822">
                  <a:extLst>
                    <a:ext uri="{9D8B030D-6E8A-4147-A177-3AD203B41FA5}">
                      <a16:colId xmlns:a16="http://schemas.microsoft.com/office/drawing/2014/main" val="2703420371"/>
                    </a:ext>
                  </a:extLst>
                </a:gridCol>
                <a:gridCol w="530822">
                  <a:extLst>
                    <a:ext uri="{9D8B030D-6E8A-4147-A177-3AD203B41FA5}">
                      <a16:colId xmlns:a16="http://schemas.microsoft.com/office/drawing/2014/main" val="2452053072"/>
                    </a:ext>
                  </a:extLst>
                </a:gridCol>
                <a:gridCol w="530822">
                  <a:extLst>
                    <a:ext uri="{9D8B030D-6E8A-4147-A177-3AD203B41FA5}">
                      <a16:colId xmlns:a16="http://schemas.microsoft.com/office/drawing/2014/main" val="2567950041"/>
                    </a:ext>
                  </a:extLst>
                </a:gridCol>
                <a:gridCol w="530822">
                  <a:extLst>
                    <a:ext uri="{9D8B030D-6E8A-4147-A177-3AD203B41FA5}">
                      <a16:colId xmlns:a16="http://schemas.microsoft.com/office/drawing/2014/main" val="422270754"/>
                    </a:ext>
                  </a:extLst>
                </a:gridCol>
                <a:gridCol w="530822">
                  <a:extLst>
                    <a:ext uri="{9D8B030D-6E8A-4147-A177-3AD203B41FA5}">
                      <a16:colId xmlns:a16="http://schemas.microsoft.com/office/drawing/2014/main" val="3065245334"/>
                    </a:ext>
                  </a:extLst>
                </a:gridCol>
                <a:gridCol w="530822">
                  <a:extLst>
                    <a:ext uri="{9D8B030D-6E8A-4147-A177-3AD203B41FA5}">
                      <a16:colId xmlns:a16="http://schemas.microsoft.com/office/drawing/2014/main" val="2901190968"/>
                    </a:ext>
                  </a:extLst>
                </a:gridCol>
                <a:gridCol w="530822">
                  <a:extLst>
                    <a:ext uri="{9D8B030D-6E8A-4147-A177-3AD203B41FA5}">
                      <a16:colId xmlns:a16="http://schemas.microsoft.com/office/drawing/2014/main" val="3040553937"/>
                    </a:ext>
                  </a:extLst>
                </a:gridCol>
                <a:gridCol w="530822">
                  <a:extLst>
                    <a:ext uri="{9D8B030D-6E8A-4147-A177-3AD203B41FA5}">
                      <a16:colId xmlns:a16="http://schemas.microsoft.com/office/drawing/2014/main" val="2461916050"/>
                    </a:ext>
                  </a:extLst>
                </a:gridCol>
                <a:gridCol w="530822">
                  <a:extLst>
                    <a:ext uri="{9D8B030D-6E8A-4147-A177-3AD203B41FA5}">
                      <a16:colId xmlns:a16="http://schemas.microsoft.com/office/drawing/2014/main" val="3159966404"/>
                    </a:ext>
                  </a:extLst>
                </a:gridCol>
              </a:tblGrid>
              <a:tr h="282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extLst>
                  <a:ext uri="{0D108BD9-81ED-4DB2-BD59-A6C34878D82A}">
                    <a16:rowId xmlns:a16="http://schemas.microsoft.com/office/drawing/2014/main" val="678082162"/>
                  </a:ext>
                </a:extLst>
              </a:tr>
              <a:tr h="282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extLst>
                  <a:ext uri="{0D108BD9-81ED-4DB2-BD59-A6C34878D82A}">
                    <a16:rowId xmlns:a16="http://schemas.microsoft.com/office/drawing/2014/main" val="1225074507"/>
                  </a:ext>
                </a:extLst>
              </a:tr>
              <a:tr h="282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extLst>
                  <a:ext uri="{0D108BD9-81ED-4DB2-BD59-A6C34878D82A}">
                    <a16:rowId xmlns:a16="http://schemas.microsoft.com/office/drawing/2014/main" val="3148570058"/>
                  </a:ext>
                </a:extLst>
              </a:tr>
              <a:tr h="282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extLst>
                  <a:ext uri="{0D108BD9-81ED-4DB2-BD59-A6C34878D82A}">
                    <a16:rowId xmlns:a16="http://schemas.microsoft.com/office/drawing/2014/main" val="2362987522"/>
                  </a:ext>
                </a:extLst>
              </a:tr>
              <a:tr h="282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extLst>
                  <a:ext uri="{0D108BD9-81ED-4DB2-BD59-A6C34878D82A}">
                    <a16:rowId xmlns:a16="http://schemas.microsoft.com/office/drawing/2014/main" val="2899391630"/>
                  </a:ext>
                </a:extLst>
              </a:tr>
              <a:tr h="282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extLst>
                  <a:ext uri="{0D108BD9-81ED-4DB2-BD59-A6C34878D82A}">
                    <a16:rowId xmlns:a16="http://schemas.microsoft.com/office/drawing/2014/main" val="340265433"/>
                  </a:ext>
                </a:extLst>
              </a:tr>
              <a:tr h="282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extLst>
                  <a:ext uri="{0D108BD9-81ED-4DB2-BD59-A6C34878D82A}">
                    <a16:rowId xmlns:a16="http://schemas.microsoft.com/office/drawing/2014/main" val="2669126962"/>
                  </a:ext>
                </a:extLst>
              </a:tr>
              <a:tr h="282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extLst>
                  <a:ext uri="{0D108BD9-81ED-4DB2-BD59-A6C34878D82A}">
                    <a16:rowId xmlns:a16="http://schemas.microsoft.com/office/drawing/2014/main" val="3709872539"/>
                  </a:ext>
                </a:extLst>
              </a:tr>
              <a:tr h="282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extLst>
                  <a:ext uri="{0D108BD9-81ED-4DB2-BD59-A6C34878D82A}">
                    <a16:rowId xmlns:a16="http://schemas.microsoft.com/office/drawing/2014/main" val="373790844"/>
                  </a:ext>
                </a:extLst>
              </a:tr>
              <a:tr h="282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extLst>
                  <a:ext uri="{0D108BD9-81ED-4DB2-BD59-A6C34878D82A}">
                    <a16:rowId xmlns:a16="http://schemas.microsoft.com/office/drawing/2014/main" val="3085450186"/>
                  </a:ext>
                </a:extLst>
              </a:tr>
              <a:tr h="282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extLst>
                  <a:ext uri="{0D108BD9-81ED-4DB2-BD59-A6C34878D82A}">
                    <a16:rowId xmlns:a16="http://schemas.microsoft.com/office/drawing/2014/main" val="1999120942"/>
                  </a:ext>
                </a:extLst>
              </a:tr>
              <a:tr h="282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extLst>
                  <a:ext uri="{0D108BD9-81ED-4DB2-BD59-A6C34878D82A}">
                    <a16:rowId xmlns:a16="http://schemas.microsoft.com/office/drawing/2014/main" val="529033099"/>
                  </a:ext>
                </a:extLst>
              </a:tr>
              <a:tr h="282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extLst>
                  <a:ext uri="{0D108BD9-81ED-4DB2-BD59-A6C34878D82A}">
                    <a16:rowId xmlns:a16="http://schemas.microsoft.com/office/drawing/2014/main" val="3224328225"/>
                  </a:ext>
                </a:extLst>
              </a:tr>
              <a:tr h="282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extLst>
                  <a:ext uri="{0D108BD9-81ED-4DB2-BD59-A6C34878D82A}">
                    <a16:rowId xmlns:a16="http://schemas.microsoft.com/office/drawing/2014/main" val="625731023"/>
                  </a:ext>
                </a:extLst>
              </a:tr>
              <a:tr h="282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42" marR="12842" marT="12842" marB="0" anchor="b"/>
                </a:tc>
                <a:extLst>
                  <a:ext uri="{0D108BD9-81ED-4DB2-BD59-A6C34878D82A}">
                    <a16:rowId xmlns:a16="http://schemas.microsoft.com/office/drawing/2014/main" val="857142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2300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3863FD-AC3F-43EF-B6C9-73073B216D3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268747"/>
            <a:ext cx="6120472" cy="2320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457568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2F1972-2B61-45E9-8331-8CA07A01C9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28" y="1628800"/>
            <a:ext cx="8911976" cy="2113474"/>
          </a:xfrm>
          <a:prstGeom prst="rect">
            <a:avLst/>
          </a:prstGeom>
          <a:noFill/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F3D66A5-B335-4B8D-B2FB-D46D7D8A7FFC}"/>
              </a:ext>
            </a:extLst>
          </p:cNvPr>
          <p:cNvSpPr txBox="1"/>
          <p:nvPr/>
        </p:nvSpPr>
        <p:spPr>
          <a:xfrm>
            <a:off x="479376" y="1052736"/>
            <a:ext cx="611181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水平方向的偏导数的近似值</a:t>
            </a:r>
          </a:p>
        </p:txBody>
      </p:sp>
    </p:spTree>
    <p:extLst>
      <p:ext uri="{BB962C8B-B14F-4D97-AF65-F5344CB8AC3E}">
        <p14:creationId xmlns:p14="http://schemas.microsoft.com/office/powerpoint/2010/main" val="24450478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2F1972-2B61-45E9-8331-8CA07A01C9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28" y="1628800"/>
            <a:ext cx="8911976" cy="2113474"/>
          </a:xfrm>
          <a:prstGeom prst="rect">
            <a:avLst/>
          </a:prstGeom>
          <a:noFill/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F3D66A5-B335-4B8D-B2FB-D46D7D8A7FFC}"/>
              </a:ext>
            </a:extLst>
          </p:cNvPr>
          <p:cNvSpPr txBox="1"/>
          <p:nvPr/>
        </p:nvSpPr>
        <p:spPr>
          <a:xfrm>
            <a:off x="479376" y="1052736"/>
            <a:ext cx="611181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水平方向的偏导数的近似值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229715-B17A-4936-9E2A-090F273D2757}"/>
              </a:ext>
            </a:extLst>
          </p:cNvPr>
          <p:cNvSpPr txBox="1"/>
          <p:nvPr/>
        </p:nvSpPr>
        <p:spPr>
          <a:xfrm>
            <a:off x="1360205" y="4293096"/>
            <a:ext cx="6111814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P5_NEW=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     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p5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p6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     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p7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p8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p9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61911222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4760</TotalTime>
  <Words>3481</Words>
  <Application>Microsoft Office PowerPoint</Application>
  <PresentationFormat>宽屏</PresentationFormat>
  <Paragraphs>575</Paragraphs>
  <Slides>51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等线</vt:lpstr>
      <vt:lpstr>微软雅黑</vt:lpstr>
      <vt:lpstr>微软雅黑</vt:lpstr>
      <vt:lpstr>小米兰亭</vt:lpstr>
      <vt:lpstr>Arial</vt:lpstr>
      <vt:lpstr>Calibri</vt:lpstr>
      <vt:lpstr>Times New Roman</vt:lpstr>
      <vt:lpstr>Wingdings</vt:lpstr>
      <vt:lpstr>Office 主题</vt:lpstr>
      <vt:lpstr>边缘检测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628</cp:revision>
  <dcterms:created xsi:type="dcterms:W3CDTF">2017-06-22T11:40:54Z</dcterms:created>
  <dcterms:modified xsi:type="dcterms:W3CDTF">2020-07-03T08:00:58Z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