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445" r:id="rId4"/>
    <p:sldId id="476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77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3" r:id="rId31"/>
    <p:sldId id="502" r:id="rId32"/>
    <p:sldId id="504" r:id="rId33"/>
    <p:sldId id="505" r:id="rId34"/>
    <p:sldId id="44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FFFF00"/>
    <a:srgbClr val="EAEAEA"/>
    <a:srgbClr val="FFC592"/>
    <a:srgbClr val="00B050"/>
    <a:srgbClr val="B5B5B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218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000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1748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1639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边缘检测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Scharr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算子检测图像边缘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3848890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4911232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9583631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4480384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Sobel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函数实现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Scharr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运算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1631504" y="2636912"/>
            <a:ext cx="5713520" cy="1359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=cv2.Scharr(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dx,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=cv2.Sobel(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ddepth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dx,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-1)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06F55F-BC0F-472B-B6C2-5376CF0CD4B5}"/>
              </a:ext>
            </a:extLst>
          </p:cNvPr>
          <p:cNvSpPr txBox="1"/>
          <p:nvPr/>
        </p:nvSpPr>
        <p:spPr>
          <a:xfrm>
            <a:off x="767408" y="5059058"/>
            <a:ext cx="842493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中，如果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=-1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时，则会使用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滤波器。</a:t>
            </a:r>
          </a:p>
        </p:txBody>
      </p:sp>
    </p:spTree>
    <p:extLst>
      <p:ext uri="{BB962C8B-B14F-4D97-AF65-F5344CB8AC3E}">
        <p14:creationId xmlns:p14="http://schemas.microsoft.com/office/powerpoint/2010/main" val="40327648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F45B1-C757-4CB4-BC4F-1B492EC119BD}"/>
              </a:ext>
            </a:extLst>
          </p:cNvPr>
          <p:cNvSpPr txBox="1"/>
          <p:nvPr/>
        </p:nvSpPr>
        <p:spPr>
          <a:xfrm>
            <a:off x="122822" y="1532511"/>
            <a:ext cx="223209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处理逻辑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252D23-4C4D-47D9-BBCB-0299141B613F}"/>
              </a:ext>
            </a:extLst>
          </p:cNvPr>
          <p:cNvSpPr txBox="1"/>
          <p:nvPr/>
        </p:nvSpPr>
        <p:spPr>
          <a:xfrm>
            <a:off x="2650080" y="3204075"/>
            <a:ext cx="177927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cv2.Scharr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259F95-0160-4B75-9740-73C73D679514}"/>
              </a:ext>
            </a:extLst>
          </p:cNvPr>
          <p:cNvSpPr/>
          <p:nvPr/>
        </p:nvSpPr>
        <p:spPr>
          <a:xfrm>
            <a:off x="1415480" y="3644884"/>
            <a:ext cx="936104" cy="936104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原始图像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B07A389-D8AC-4657-9883-407A0A3F9EFC}"/>
              </a:ext>
            </a:extLst>
          </p:cNvPr>
          <p:cNvSpPr/>
          <p:nvPr/>
        </p:nvSpPr>
        <p:spPr>
          <a:xfrm>
            <a:off x="5015880" y="3638665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中间图像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B6569E-0FDE-4DD2-971B-89C0C1DAC4EF}"/>
              </a:ext>
            </a:extLst>
          </p:cNvPr>
          <p:cNvSpPr/>
          <p:nvPr/>
        </p:nvSpPr>
        <p:spPr>
          <a:xfrm>
            <a:off x="9084332" y="3658506"/>
            <a:ext cx="936104" cy="908861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结果图像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A3729C-B304-474C-BED9-A51C2FC3B03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2351584" y="4093096"/>
            <a:ext cx="2664296" cy="1984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E8477C-729F-4BF3-85FB-35B291B5395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951984" y="4093096"/>
            <a:ext cx="3132348" cy="19841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B026492-54D8-4F98-BAF3-2916052B51DE}"/>
              </a:ext>
            </a:extLst>
          </p:cNvPr>
          <p:cNvSpPr txBox="1"/>
          <p:nvPr/>
        </p:nvSpPr>
        <p:spPr>
          <a:xfrm>
            <a:off x="5979373" y="3204075"/>
            <a:ext cx="315711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cv2.convertScaleAbs</a:t>
            </a:r>
            <a:endParaRPr lang="zh-CN" altLang="en-US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59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F45B1-C757-4CB4-BC4F-1B492EC119BD}"/>
              </a:ext>
            </a:extLst>
          </p:cNvPr>
          <p:cNvSpPr txBox="1"/>
          <p:nvPr/>
        </p:nvSpPr>
        <p:spPr>
          <a:xfrm>
            <a:off x="299432" y="1532511"/>
            <a:ext cx="76687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在函数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cv2.Scharr()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中，要求参数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满足条件：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FEA99C-AA3C-4EDB-9D3A-3FCD7F9477B9}"/>
              </a:ext>
            </a:extLst>
          </p:cNvPr>
          <p:cNvSpPr txBox="1"/>
          <p:nvPr/>
        </p:nvSpPr>
        <p:spPr>
          <a:xfrm>
            <a:off x="3043238" y="3743969"/>
            <a:ext cx="610552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dx &gt;= 0 &amp;&amp;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&gt;= 0 &amp;&amp;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dx+dy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== 1</a:t>
            </a:r>
          </a:p>
        </p:txBody>
      </p:sp>
    </p:spTree>
    <p:extLst>
      <p:ext uri="{BB962C8B-B14F-4D97-AF65-F5344CB8AC3E}">
        <p14:creationId xmlns:p14="http://schemas.microsoft.com/office/powerpoint/2010/main" val="14233955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F45B1-C757-4CB4-BC4F-1B492EC119BD}"/>
              </a:ext>
            </a:extLst>
          </p:cNvPr>
          <p:cNvSpPr txBox="1"/>
          <p:nvPr/>
        </p:nvSpPr>
        <p:spPr>
          <a:xfrm>
            <a:off x="934525" y="1507387"/>
            <a:ext cx="76687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因此，参数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和参数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的组合形式有：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FEA99C-AA3C-4EDB-9D3A-3FCD7F9477B9}"/>
              </a:ext>
            </a:extLst>
          </p:cNvPr>
          <p:cNvSpPr txBox="1"/>
          <p:nvPr/>
        </p:nvSpPr>
        <p:spPr>
          <a:xfrm>
            <a:off x="1703512" y="2852936"/>
            <a:ext cx="8784976" cy="1422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方向边缘（梯度）：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dx=1,dy=0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方向边缘（梯度）：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dx=0,dy=1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方向与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方向的边缘叠加：通过组合方式实现。</a:t>
            </a:r>
          </a:p>
        </p:txBody>
      </p:sp>
    </p:spTree>
    <p:extLst>
      <p:ext uri="{BB962C8B-B14F-4D97-AF65-F5344CB8AC3E}">
        <p14:creationId xmlns:p14="http://schemas.microsoft.com/office/powerpoint/2010/main" val="33544298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C9300-3120-4786-BDFB-DD4D7ED9D5B5}"/>
              </a:ext>
            </a:extLst>
          </p:cNvPr>
          <p:cNvSpPr txBox="1"/>
          <p:nvPr/>
        </p:nvSpPr>
        <p:spPr>
          <a:xfrm>
            <a:off x="2009800" y="1586409"/>
            <a:ext cx="7526783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方向边缘（梯度）：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dx=1,dy=0</a:t>
            </a:r>
            <a:endParaRPr lang="zh-CN" altLang="zh-CN" sz="18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dx=1,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5D5002-DFD5-4543-9E20-082C08A07626}"/>
              </a:ext>
            </a:extLst>
          </p:cNvPr>
          <p:cNvSpPr txBox="1"/>
          <p:nvPr/>
        </p:nvSpPr>
        <p:spPr>
          <a:xfrm>
            <a:off x="407368" y="879049"/>
            <a:ext cx="76687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和参数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的组合形式</a:t>
            </a:r>
          </a:p>
        </p:txBody>
      </p:sp>
    </p:spTree>
    <p:extLst>
      <p:ext uri="{BB962C8B-B14F-4D97-AF65-F5344CB8AC3E}">
        <p14:creationId xmlns:p14="http://schemas.microsoft.com/office/powerpoint/2010/main" val="17384569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C9300-3120-4786-BDFB-DD4D7ED9D5B5}"/>
              </a:ext>
            </a:extLst>
          </p:cNvPr>
          <p:cNvSpPr txBox="1"/>
          <p:nvPr/>
        </p:nvSpPr>
        <p:spPr>
          <a:xfrm>
            <a:off x="2009800" y="1586409"/>
            <a:ext cx="7526783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方向边缘（梯度）：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dx=1,dy=0</a:t>
            </a:r>
            <a:endParaRPr lang="zh-CN" altLang="zh-CN" sz="18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dx=1,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方向边缘（梯度）：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dx=0,dy=1</a:t>
            </a:r>
            <a:endParaRPr lang="zh-CN" altLang="zh-CN" sz="18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dx=0,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5D5002-DFD5-4543-9E20-082C08A07626}"/>
              </a:ext>
            </a:extLst>
          </p:cNvPr>
          <p:cNvSpPr txBox="1"/>
          <p:nvPr/>
        </p:nvSpPr>
        <p:spPr>
          <a:xfrm>
            <a:off x="407368" y="879049"/>
            <a:ext cx="76687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和参数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的组合形式</a:t>
            </a:r>
          </a:p>
        </p:txBody>
      </p:sp>
    </p:spTree>
    <p:extLst>
      <p:ext uri="{BB962C8B-B14F-4D97-AF65-F5344CB8AC3E}">
        <p14:creationId xmlns:p14="http://schemas.microsoft.com/office/powerpoint/2010/main" val="714310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函数的基本语法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函数计算边缘的方法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88" y="2177594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C9300-3120-4786-BDFB-DD4D7ED9D5B5}"/>
              </a:ext>
            </a:extLst>
          </p:cNvPr>
          <p:cNvSpPr txBox="1"/>
          <p:nvPr/>
        </p:nvSpPr>
        <p:spPr>
          <a:xfrm>
            <a:off x="2009800" y="1586409"/>
            <a:ext cx="7526783" cy="46138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方向边缘（梯度）：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dx=1,dy=0</a:t>
            </a:r>
            <a:endParaRPr lang="zh-CN" altLang="zh-CN" sz="18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dx=1,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方向边缘（梯度）：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dx=0,dy=1</a:t>
            </a:r>
            <a:endParaRPr lang="zh-CN" altLang="zh-CN" sz="18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dx=0,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方向与</a:t>
            </a:r>
            <a:r>
              <a:rPr lang="en-US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方向的边缘叠加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将两个方向的边缘相加，使用的语句是：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dx=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dx=1,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ddpeth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dx=0, 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Scharrxy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=cv2.addWeighted(dx,0.5,dy,0.5,0)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5D5002-DFD5-4543-9E20-082C08A07626}"/>
              </a:ext>
            </a:extLst>
          </p:cNvPr>
          <p:cNvSpPr txBox="1"/>
          <p:nvPr/>
        </p:nvSpPr>
        <p:spPr>
          <a:xfrm>
            <a:off x="407368" y="879049"/>
            <a:ext cx="766877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dx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和参数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的组合形式</a:t>
            </a:r>
          </a:p>
        </p:txBody>
      </p:sp>
    </p:spTree>
    <p:extLst>
      <p:ext uri="{BB962C8B-B14F-4D97-AF65-F5344CB8AC3E}">
        <p14:creationId xmlns:p14="http://schemas.microsoft.com/office/powerpoint/2010/main" val="30911822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88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获取图像水平方向的边缘信息。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551384" y="2060848"/>
            <a:ext cx="4968552" cy="26377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64" y="1599852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A9BA2D-97E7-4091-BA83-569084B004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39" y="2405822"/>
            <a:ext cx="6042334" cy="2292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2052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获取图像垂直方向的边缘信息。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85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获取图像垂直方向的边缘信息。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407368" y="1928333"/>
            <a:ext cx="5400600" cy="3001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96" y="1467337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0036E0-256E-4800-A1A7-87D43A246AD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605565"/>
            <a:ext cx="6088338" cy="2324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821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计算水平和垂直方向边缘叠加的效果。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4109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cv2.addWeighted(scharrx,0.5,scharry,0.5,0)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74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计算水平和垂直方向边缘叠加的效果。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678427" y="1890401"/>
            <a:ext cx="5345565" cy="360720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 = cv2.imread('scharr.bmp',cv2.IMREAD_GRAYSCALE)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cv2.Scharr(o,cv2.CV_64F,1,0)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cv2.Scharr(o,cv2.CV_64F,0,1)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cv2.addWeighted(scharrx,0.5,scharry,0.5,0)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429405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69711A-287D-44C6-9AE5-3B21FA9384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3434125"/>
            <a:ext cx="5302990" cy="2063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334032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3001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cv2.imread('image\\Scharr.bmp',cv2.IMREAD_GRAYSCALE)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Scharrxy11=cv2.Scharr(o,cv2.CV_64F,1,1)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cv2.imshow("xy11",Scharrxy11)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297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cv2.Scharr()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673693" y="2132856"/>
            <a:ext cx="6048672" cy="3001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cv2.imread('image\\Scharr.bmp',cv2.IMREAD_GRAYSCALE)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Scharrxy11=cv2.Scharr(o,cv2.CV_64F,1,1)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cv2.imshow("xy11",Scharrxy11)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93" y="1671860"/>
            <a:ext cx="926744" cy="921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D4284F-D29E-43B3-B5D0-F5977925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029" y="3861048"/>
            <a:ext cx="8400000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05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算子的运算。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942090" y="2276872"/>
            <a:ext cx="9649072" cy="24617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cv2.Sobel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的参数值为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时，则会使用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Scharr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算子进行运算。因此，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=cv2.Sobel(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ddpeth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dx,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-1)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等价于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=cv2.Scharr(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ddpeth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dx,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8077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Sobel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863FD-AC3F-43EF-B6C9-73073B216D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8747"/>
            <a:ext cx="6120472" cy="232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756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算子的运算。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63552" y="2060848"/>
            <a:ext cx="6840760" cy="4109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cv2.Sobel(o,cv2.CV_64F,1,0,-1)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cv2.Sobel(o,cv2.CV_64F,0,1,-1)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40" y="159985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365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cv2.Sobel()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算子的运算。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767408" y="2071886"/>
            <a:ext cx="4896544" cy="360720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 = cv2.imread('Sobel4.bmp',cv2.IMREAD_GRAYSCALE)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cv2.Sobel(o,cv2.CV_64F,1,0,-1)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cv2.Sobel(o,cv2.CV_64F,0,1,-1)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cv2.imshow("x",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cv2.imshow("y",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80" y="1610890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4B519-4763-4518-8ECE-14CBD4DF198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80" y="4174142"/>
            <a:ext cx="5875744" cy="150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027072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32696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算子计算图像的水平、垂直边缘的叠加。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6A7D9-5759-4C42-AE56-F118EAEE65A9}"/>
              </a:ext>
            </a:extLst>
          </p:cNvPr>
          <p:cNvSpPr/>
          <p:nvPr/>
        </p:nvSpPr>
        <p:spPr>
          <a:xfrm>
            <a:off x="2039787" y="1916832"/>
            <a:ext cx="6840760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cv2.imread('image/lena.bmp',cv2.IMREAD_GRAYSCALE)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cv2.Sobel(o,cv2.CV_64F,1,0,ksize=3)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cv2.Sobel(o,cv2.CV_64F,0,1,ksize=3)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cv2.addWeighted(Sobelx,0.5,Sobely,0.5,0) 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cv2.Scharr(o,cv2.CV_64F,1,0)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cv2.Scharr(o,cv2.CV_64F,0,1)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cv2.convertScaleAbs(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cv2.addWeighted(Scharrx,0.5,Scharry,0.5,0)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Sobelxy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Scharrxy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6C7D20-B87D-4315-9ADB-30418FE4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75" y="145583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58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57055DB3-ABE4-44CD-B8AB-88DDA68E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32696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算子计算图像的水平、垂直边缘的叠加。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B4702-FCA8-411F-B616-79D6ED1336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467155"/>
            <a:ext cx="9072368" cy="3100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57086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计算边缘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810723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/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D303A8-BB65-448E-9720-F8CE2970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8" y="2564904"/>
                <a:ext cx="4721228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/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3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A99AE1C-6CFB-4339-B10E-CEBE7F28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2564904"/>
                <a:ext cx="6103188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253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0359334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23050202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1378028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568433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Scharr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算子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52C22-5906-4614-B1AD-EA95486030A4}"/>
              </a:ext>
            </a:extLst>
          </p:cNvPr>
          <p:cNvSpPr txBox="1"/>
          <p:nvPr/>
        </p:nvSpPr>
        <p:spPr>
          <a:xfrm>
            <a:off x="719414" y="1112256"/>
            <a:ext cx="96184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cv2.Scharr(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ddepth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dx,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dy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scale[, delta[,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3A666-8F57-4306-AF99-D3E2FFEB18DE}"/>
              </a:ext>
            </a:extLst>
          </p:cNvPr>
          <p:cNvSpPr txBox="1"/>
          <p:nvPr/>
        </p:nvSpPr>
        <p:spPr>
          <a:xfrm>
            <a:off x="958544" y="2382003"/>
            <a:ext cx="9001000" cy="3363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输出图像深度。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 – x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方向上的导数阶数。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计算导数值时的缩放因子，该项是可选项，默认值是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，表示没有缩放。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delta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加到目标图像上的亮度值，该项是可选项，默认为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11537947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2797</Words>
  <Application>Microsoft Office PowerPoint</Application>
  <PresentationFormat>宽屏</PresentationFormat>
  <Paragraphs>288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边缘检测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662</cp:revision>
  <dcterms:created xsi:type="dcterms:W3CDTF">2017-06-22T11:40:54Z</dcterms:created>
  <dcterms:modified xsi:type="dcterms:W3CDTF">2020-07-03T08:53:23Z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