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445" r:id="rId4"/>
    <p:sldId id="476" r:id="rId5"/>
    <p:sldId id="504" r:id="rId6"/>
    <p:sldId id="506" r:id="rId7"/>
    <p:sldId id="507" r:id="rId8"/>
    <p:sldId id="51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05" r:id="rId19"/>
    <p:sldId id="518" r:id="rId20"/>
    <p:sldId id="443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34A853"/>
    <a:srgbClr val="FFFFFF"/>
    <a:srgbClr val="FFFF00"/>
    <a:srgbClr val="EAEAEA"/>
    <a:srgbClr val="FFC592"/>
    <a:srgbClr val="00B050"/>
    <a:srgbClr val="B5B5B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218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000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1748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1639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边缘检测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Laplacian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算子检测图像边缘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56CD2-B807-4FD5-8A17-41A7FFB6DB32}"/>
              </a:ext>
            </a:extLst>
          </p:cNvPr>
          <p:cNvSpPr txBox="1"/>
          <p:nvPr/>
        </p:nvSpPr>
        <p:spPr>
          <a:xfrm>
            <a:off x="-168696" y="1028342"/>
            <a:ext cx="1180931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cv2.Laplacian(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]]]] 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B76A6-B468-43A3-933A-A704BC2846A6}"/>
              </a:ext>
            </a:extLst>
          </p:cNvPr>
          <p:cNvSpPr txBox="1"/>
          <p:nvPr/>
        </p:nvSpPr>
        <p:spPr>
          <a:xfrm>
            <a:off x="1144371" y="2132856"/>
            <a:ext cx="964907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目标图像的深度。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用于计算二阶导数的核尺寸大小。该值必须是正的奇数。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scale –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缩放比例因子，该参数是可选的。默认情况下，该值为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，表示不进行缩放。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delta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加到目标图像上的可选值，默认为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borderType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6611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56CD2-B807-4FD5-8A17-41A7FFB6DB32}"/>
              </a:ext>
            </a:extLst>
          </p:cNvPr>
          <p:cNvSpPr txBox="1"/>
          <p:nvPr/>
        </p:nvSpPr>
        <p:spPr>
          <a:xfrm>
            <a:off x="-168696" y="1028342"/>
            <a:ext cx="1180931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cv2.Laplacian(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]]]] 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B76A6-B468-43A3-933A-A704BC2846A6}"/>
              </a:ext>
            </a:extLst>
          </p:cNvPr>
          <p:cNvSpPr txBox="1"/>
          <p:nvPr/>
        </p:nvSpPr>
        <p:spPr>
          <a:xfrm>
            <a:off x="1144371" y="2132856"/>
            <a:ext cx="964907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目标图像的深度。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用于计算二阶导数的核尺寸大小。该值必须是正的奇数。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scale –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缩放比例因子，该参数是可选的。默认情况下，该值为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，表示不进行缩放。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delta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加到目标图像上的可选值，默认为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borderType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4964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56CD2-B807-4FD5-8A17-41A7FFB6DB32}"/>
              </a:ext>
            </a:extLst>
          </p:cNvPr>
          <p:cNvSpPr txBox="1"/>
          <p:nvPr/>
        </p:nvSpPr>
        <p:spPr>
          <a:xfrm>
            <a:off x="-168696" y="1028342"/>
            <a:ext cx="1180931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cv2.Laplacian(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]]]] 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B76A6-B468-43A3-933A-A704BC2846A6}"/>
              </a:ext>
            </a:extLst>
          </p:cNvPr>
          <p:cNvSpPr txBox="1"/>
          <p:nvPr/>
        </p:nvSpPr>
        <p:spPr>
          <a:xfrm>
            <a:off x="1144371" y="2132856"/>
            <a:ext cx="964907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目标图像的深度。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用于计算二阶导数的核尺寸大小。该值必须是正的奇数。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scale –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缩放比例因子，该参数是可选的。默认情况下，该值为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，表示不进行缩放。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delta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加到目标图像上的可选值，默认为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borderType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2759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56CD2-B807-4FD5-8A17-41A7FFB6DB32}"/>
              </a:ext>
            </a:extLst>
          </p:cNvPr>
          <p:cNvSpPr txBox="1"/>
          <p:nvPr/>
        </p:nvSpPr>
        <p:spPr>
          <a:xfrm>
            <a:off x="-168696" y="1028342"/>
            <a:ext cx="1180931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cv2.Laplacian(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]]]] 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B76A6-B468-43A3-933A-A704BC2846A6}"/>
              </a:ext>
            </a:extLst>
          </p:cNvPr>
          <p:cNvSpPr txBox="1"/>
          <p:nvPr/>
        </p:nvSpPr>
        <p:spPr>
          <a:xfrm>
            <a:off x="1144371" y="2132856"/>
            <a:ext cx="964907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目标图像的深度。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用于计算二阶导数的核尺寸大小。该值必须是正的奇数。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scale –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缩放比例因子，该参数是可选的。默认情况下，该值为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，表示不进行缩放。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delta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加到目标图像上的可选值，默认为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borderType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4284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56CD2-B807-4FD5-8A17-41A7FFB6DB32}"/>
              </a:ext>
            </a:extLst>
          </p:cNvPr>
          <p:cNvSpPr txBox="1"/>
          <p:nvPr/>
        </p:nvSpPr>
        <p:spPr>
          <a:xfrm>
            <a:off x="-168696" y="1028342"/>
            <a:ext cx="1180931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cv2.Laplacian(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]]]] 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B76A6-B468-43A3-933A-A704BC2846A6}"/>
              </a:ext>
            </a:extLst>
          </p:cNvPr>
          <p:cNvSpPr txBox="1"/>
          <p:nvPr/>
        </p:nvSpPr>
        <p:spPr>
          <a:xfrm>
            <a:off x="1144371" y="2132856"/>
            <a:ext cx="964907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目标图像的深度。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ksize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用于计算二阶导数的核尺寸大小。该值必须是正的奇数。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scale –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缩放比例因子，该参数是可选的。默认情况下，该值为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，表示不进行缩放。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delta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加到目标图像上的可选值，默认为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borderType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9762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56CD2-B807-4FD5-8A17-41A7FFB6DB32}"/>
              </a:ext>
            </a:extLst>
          </p:cNvPr>
          <p:cNvSpPr txBox="1"/>
          <p:nvPr/>
        </p:nvSpPr>
        <p:spPr>
          <a:xfrm>
            <a:off x="-168696" y="1028342"/>
            <a:ext cx="1180931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cv2.Laplacian(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scale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]]]] 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B76A6-B468-43A3-933A-A704BC2846A6}"/>
              </a:ext>
            </a:extLst>
          </p:cNvPr>
          <p:cNvSpPr txBox="1"/>
          <p:nvPr/>
        </p:nvSpPr>
        <p:spPr>
          <a:xfrm>
            <a:off x="1144371" y="2132856"/>
            <a:ext cx="964907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目标图像的深度。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用于计算二阶导数的核尺寸大小。该值必须是正的奇数。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scale –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缩放比例因子，该参数是可选的。默认情况下，该值为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，表示不进行缩放。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delta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加到目标图像上的可选值，默认为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borderType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8546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56CD2-B807-4FD5-8A17-41A7FFB6DB32}"/>
              </a:ext>
            </a:extLst>
          </p:cNvPr>
          <p:cNvSpPr txBox="1"/>
          <p:nvPr/>
        </p:nvSpPr>
        <p:spPr>
          <a:xfrm>
            <a:off x="-168696" y="1028342"/>
            <a:ext cx="1180931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cv2.Laplacian(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scale[,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delta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]]]] 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B76A6-B468-43A3-933A-A704BC2846A6}"/>
              </a:ext>
            </a:extLst>
          </p:cNvPr>
          <p:cNvSpPr txBox="1"/>
          <p:nvPr/>
        </p:nvSpPr>
        <p:spPr>
          <a:xfrm>
            <a:off x="1144371" y="2132856"/>
            <a:ext cx="964907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目标图像的深度。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用于计算二阶导数的核尺寸大小。该值必须是正的奇数。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scale –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缩放比例因子，该参数是可选的。默认情况下，该值为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，表示不进行缩放。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delta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加到目标图像上的可选值，默认为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borderType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0724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56CD2-B807-4FD5-8A17-41A7FFB6DB32}"/>
              </a:ext>
            </a:extLst>
          </p:cNvPr>
          <p:cNvSpPr txBox="1"/>
          <p:nvPr/>
        </p:nvSpPr>
        <p:spPr>
          <a:xfrm>
            <a:off x="-168696" y="1028342"/>
            <a:ext cx="1180931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cv2.Laplacian(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]]]] 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B76A6-B468-43A3-933A-A704BC2846A6}"/>
              </a:ext>
            </a:extLst>
          </p:cNvPr>
          <p:cNvSpPr txBox="1"/>
          <p:nvPr/>
        </p:nvSpPr>
        <p:spPr>
          <a:xfrm>
            <a:off x="1144371" y="2132856"/>
            <a:ext cx="964907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目标图像的深度。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用于计算二阶导数的核尺寸大小。该值必须是正的奇数。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scale –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缩放比例因子，该参数是可选的。默认情况下，该值为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，表示不进行缩放。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delta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加到目标图像上的可选值，默认为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borderType</a:t>
            </a:r>
            <a:r>
              <a:rPr lang="en-US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边界模式。</a:t>
            </a:r>
            <a:endParaRPr lang="zh-CN" altLang="en-US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53157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32696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cv2.Laplacian()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计算图像的边缘信息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1847528" y="2060848"/>
            <a:ext cx="7304132" cy="37286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cv2.imread('Laplacian.bmp',cv2.IMREAD_GRAYSCALE)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Laplacian = cv2.Laplacian(o,cv2.CV_64F)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Laplacian = cv2.convertScaleAbs(Laplacian)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Laplacian",Laplacian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1599852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231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32696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cv2.Laplacian()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计算图像的边缘信息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767408" y="2276872"/>
            <a:ext cx="5760640" cy="30013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cv2.imread('Laplacian.bmp',cv2.IMREAD_GRAYSCALE)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Laplacian = cv2.Laplacian(o,cv2.CV_64F)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Laplacian = cv2.convertScaleAbs(Laplacian)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Laplacian",Laplacian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76" y="1815876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D24417-E1EC-412E-80EA-B39238529F5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526462"/>
            <a:ext cx="4508688" cy="1751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84568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6955116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算子计算边缘的原理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算子计算边缘的方法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4250" y="2180453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计算边缘方法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810723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3863FD-AC3F-43EF-B6C9-73073B216D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8747"/>
            <a:ext cx="6120472" cy="2320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5756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D303A8-BB65-448E-9720-F8CE29706CAD}"/>
                  </a:ext>
                </a:extLst>
              </p:cNvPr>
              <p:cNvSpPr txBox="1"/>
              <p:nvPr/>
            </p:nvSpPr>
            <p:spPr>
              <a:xfrm>
                <a:off x="516518" y="2564904"/>
                <a:ext cx="4721228" cy="13946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D303A8-BB65-448E-9720-F8CE29706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8" y="2564904"/>
                <a:ext cx="4721228" cy="1394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99AE1C-6CFB-4339-B10E-CEBE7F28E4BF}"/>
                  </a:ext>
                </a:extLst>
              </p:cNvPr>
              <p:cNvSpPr txBox="1"/>
              <p:nvPr/>
            </p:nvSpPr>
            <p:spPr>
              <a:xfrm>
                <a:off x="4871864" y="2564904"/>
                <a:ext cx="6103188" cy="13946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32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99AE1C-6CFB-4339-B10E-CEBE7F28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2564904"/>
                <a:ext cx="6103188" cy="1394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2538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784F31D-2757-47F0-BDE4-582612AB9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94737"/>
              </p:ext>
            </p:extLst>
          </p:nvPr>
        </p:nvGraphicFramePr>
        <p:xfrm>
          <a:off x="3575720" y="2276872"/>
          <a:ext cx="3816424" cy="20882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6146">
                  <a:extLst>
                    <a:ext uri="{9D8B030D-6E8A-4147-A177-3AD203B41FA5}">
                      <a16:colId xmlns:a16="http://schemas.microsoft.com/office/drawing/2014/main" val="417550593"/>
                    </a:ext>
                  </a:extLst>
                </a:gridCol>
                <a:gridCol w="1275139">
                  <a:extLst>
                    <a:ext uri="{9D8B030D-6E8A-4147-A177-3AD203B41FA5}">
                      <a16:colId xmlns:a16="http://schemas.microsoft.com/office/drawing/2014/main" val="3787405854"/>
                    </a:ext>
                  </a:extLst>
                </a:gridCol>
                <a:gridCol w="1275139">
                  <a:extLst>
                    <a:ext uri="{9D8B030D-6E8A-4147-A177-3AD203B41FA5}">
                      <a16:colId xmlns:a16="http://schemas.microsoft.com/office/drawing/2014/main" val="1389733998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extLst>
                  <a:ext uri="{0D108BD9-81ED-4DB2-BD59-A6C34878D82A}">
                    <a16:rowId xmlns:a16="http://schemas.microsoft.com/office/drawing/2014/main" val="1536868058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extLst>
                  <a:ext uri="{0D108BD9-81ED-4DB2-BD59-A6C34878D82A}">
                    <a16:rowId xmlns:a16="http://schemas.microsoft.com/office/drawing/2014/main" val="4165312608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2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extLst>
                  <a:ext uri="{0D108BD9-81ED-4DB2-BD59-A6C34878D82A}">
                    <a16:rowId xmlns:a16="http://schemas.microsoft.com/office/drawing/2014/main" val="2636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058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D628BF-F1B6-45DC-BDAE-80FF345F3C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988840"/>
            <a:ext cx="4504046" cy="1664898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D6505C-C2CD-4C4E-A83C-3C166F15CBEF}"/>
              </a:ext>
            </a:extLst>
          </p:cNvPr>
          <p:cNvSpPr txBox="1"/>
          <p:nvPr/>
        </p:nvSpPr>
        <p:spPr>
          <a:xfrm>
            <a:off x="2488117" y="4695601"/>
            <a:ext cx="610318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P5</a:t>
            </a:r>
            <a:r>
              <a:rPr lang="en-US" altLang="zh-CN" sz="2400" kern="100" baseline="-250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lap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=(p2+p4+p6+p8)-4*p5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882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6C3FD6-2461-48C9-B092-BF7900D25B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92702"/>
            <a:ext cx="8680162" cy="2872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42655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444FF04-DA9C-49BA-B84A-1EBA0C9CCBBE}"/>
              </a:ext>
            </a:extLst>
          </p:cNvPr>
          <p:cNvSpPr/>
          <p:nvPr/>
        </p:nvSpPr>
        <p:spPr>
          <a:xfrm>
            <a:off x="1487488" y="4316117"/>
            <a:ext cx="8784976" cy="19442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472770-60E2-4CDC-AF00-D4A817FBA4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68" y="848622"/>
            <a:ext cx="5105504" cy="3086164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EC0046-BC36-4AB8-B2C1-99EF77527F12}"/>
              </a:ext>
            </a:extLst>
          </p:cNvPr>
          <p:cNvSpPr txBox="1"/>
          <p:nvPr/>
        </p:nvSpPr>
        <p:spPr>
          <a:xfrm>
            <a:off x="2868747" y="4590256"/>
            <a:ext cx="3818402" cy="8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Sobel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=|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|/|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Scharr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=|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|/|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1EB322-EBC4-4D2E-80B6-0EED13DC40E8}"/>
              </a:ext>
            </a:extLst>
          </p:cNvPr>
          <p:cNvSpPr txBox="1"/>
          <p:nvPr/>
        </p:nvSpPr>
        <p:spPr>
          <a:xfrm>
            <a:off x="2893326" y="5661248"/>
            <a:ext cx="610318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Laplacian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=|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|+|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|+|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|+|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16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56CD2-B807-4FD5-8A17-41A7FFB6DB32}"/>
              </a:ext>
            </a:extLst>
          </p:cNvPr>
          <p:cNvSpPr txBox="1"/>
          <p:nvPr/>
        </p:nvSpPr>
        <p:spPr>
          <a:xfrm>
            <a:off x="122822" y="1532511"/>
            <a:ext cx="223209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处理逻辑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E9BBCE-0B96-48F5-823C-09552A3E6534}"/>
              </a:ext>
            </a:extLst>
          </p:cNvPr>
          <p:cNvSpPr txBox="1"/>
          <p:nvPr/>
        </p:nvSpPr>
        <p:spPr>
          <a:xfrm>
            <a:off x="2650080" y="3204075"/>
            <a:ext cx="177927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cv2.Laplacian</a:t>
            </a:r>
            <a:endParaRPr lang="zh-CN" altLang="en-US" sz="20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E88E32-9CE8-40F2-9089-50FAB459CCF8}"/>
              </a:ext>
            </a:extLst>
          </p:cNvPr>
          <p:cNvSpPr/>
          <p:nvPr/>
        </p:nvSpPr>
        <p:spPr>
          <a:xfrm>
            <a:off x="1415480" y="3644884"/>
            <a:ext cx="936104" cy="936104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原始图像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5E2EF87-FB1F-4FC3-80B9-8733427F68D0}"/>
              </a:ext>
            </a:extLst>
          </p:cNvPr>
          <p:cNvSpPr/>
          <p:nvPr/>
        </p:nvSpPr>
        <p:spPr>
          <a:xfrm>
            <a:off x="5015880" y="3638665"/>
            <a:ext cx="936104" cy="908861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中间图像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41B014A-180A-4EDE-8040-8F82F1F8B3A2}"/>
              </a:ext>
            </a:extLst>
          </p:cNvPr>
          <p:cNvSpPr/>
          <p:nvPr/>
        </p:nvSpPr>
        <p:spPr>
          <a:xfrm>
            <a:off x="9084332" y="3658506"/>
            <a:ext cx="936104" cy="908861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结果图像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EF994F-25F7-4475-83A1-FA78F812323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351584" y="4093096"/>
            <a:ext cx="2664296" cy="1984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EB13725-3B97-46A6-A09F-B5F0F3CE3A4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951984" y="4093096"/>
            <a:ext cx="3132348" cy="1984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A18B66F-AB6E-4BDA-9C86-2F1D15A06120}"/>
              </a:ext>
            </a:extLst>
          </p:cNvPr>
          <p:cNvSpPr txBox="1"/>
          <p:nvPr/>
        </p:nvSpPr>
        <p:spPr>
          <a:xfrm>
            <a:off x="5979373" y="3204075"/>
            <a:ext cx="315711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cv2.convertScaleAbs</a:t>
            </a:r>
            <a:endParaRPr lang="zh-CN" altLang="en-US" sz="20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9018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1107</Words>
  <Application>Microsoft Office PowerPoint</Application>
  <PresentationFormat>宽屏</PresentationFormat>
  <Paragraphs>129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微软雅黑</vt:lpstr>
      <vt:lpstr>微软雅黑</vt:lpstr>
      <vt:lpstr>小米兰亭</vt:lpstr>
      <vt:lpstr>Arial</vt:lpstr>
      <vt:lpstr>Calibri</vt:lpstr>
      <vt:lpstr>Cambria Math</vt:lpstr>
      <vt:lpstr>Times New Roman</vt:lpstr>
      <vt:lpstr>Wingdings</vt:lpstr>
      <vt:lpstr>Office 主题</vt:lpstr>
      <vt:lpstr>边缘检测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678</cp:revision>
  <dcterms:created xsi:type="dcterms:W3CDTF">2017-06-22T11:40:54Z</dcterms:created>
  <dcterms:modified xsi:type="dcterms:W3CDTF">2020-07-03T09:08:50Z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