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19" r:id="rId3"/>
    <p:sldId id="520" r:id="rId4"/>
    <p:sldId id="521" r:id="rId5"/>
    <p:sldId id="522" r:id="rId6"/>
    <p:sldId id="257" r:id="rId7"/>
    <p:sldId id="273" r:id="rId8"/>
    <p:sldId id="277" r:id="rId9"/>
    <p:sldId id="274" r:id="rId10"/>
    <p:sldId id="287" r:id="rId11"/>
    <p:sldId id="279" r:id="rId12"/>
    <p:sldId id="288" r:id="rId13"/>
    <p:sldId id="525" r:id="rId14"/>
    <p:sldId id="275" r:id="rId15"/>
    <p:sldId id="282" r:id="rId16"/>
    <p:sldId id="292" r:id="rId17"/>
    <p:sldId id="284" r:id="rId18"/>
    <p:sldId id="290" r:id="rId19"/>
    <p:sldId id="285" r:id="rId20"/>
    <p:sldId id="293" r:id="rId21"/>
    <p:sldId id="270" r:id="rId22"/>
    <p:sldId id="272" r:id="rId23"/>
    <p:sldId id="271" r:id="rId24"/>
    <p:sldId id="523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26" r:id="rId33"/>
    <p:sldId id="534" r:id="rId34"/>
    <p:sldId id="524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34A853"/>
    <a:srgbClr val="FFFF00"/>
    <a:srgbClr val="EAEAEA"/>
    <a:srgbClr val="FFC592"/>
    <a:srgbClr val="00B050"/>
    <a:srgbClr val="B5B5B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218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000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1748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1639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553BF-609B-4617-8523-EFF1094096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9588" y="5732463"/>
            <a:ext cx="4073525" cy="565604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7BB6317-3031-49C8-B2FD-578A8BCFF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432" y="5786596"/>
            <a:ext cx="4036530" cy="5184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218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000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1748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1639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8009634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218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000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1748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1639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6E84E2A-668F-441A-A685-9B50334344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88" y="5791908"/>
            <a:ext cx="4038600" cy="5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2795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218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000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1748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1639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5D515E4-FA98-4189-B65A-9EB0FAFD57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52" y="5784251"/>
            <a:ext cx="4036535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6583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218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000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1748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1639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F0F0900-9E55-41C4-B0E0-84864B02EA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88" y="5808345"/>
            <a:ext cx="4036530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043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5" r:id="rId2"/>
    <p:sldLayoutId id="2147483666" r:id="rId3"/>
    <p:sldLayoutId id="2147483667" r:id="rId4"/>
    <p:sldLayoutId id="2147483668" r:id="rId5"/>
    <p:sldLayoutId id="2147483662" r:id="rId6"/>
    <p:sldLayoutId id="2147483660" r:id="rId7"/>
    <p:sldLayoutId id="2147483661" r:id="rId8"/>
    <p:sldLayoutId id="2147483663" r:id="rId9"/>
    <p:sldLayoutId id="2147483664" r:id="rId10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边缘检测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canny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算子检测图像边缘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55871" y="2084283"/>
            <a:ext cx="7607638" cy="14274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BBC0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55871" y="3429000"/>
            <a:ext cx="7607638" cy="1353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BBC0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4159" y="2075724"/>
            <a:ext cx="2431712" cy="2706552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BBC05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13238"/>
              </p:ext>
            </p:extLst>
          </p:nvPr>
        </p:nvGraphicFramePr>
        <p:xfrm>
          <a:off x="1400892" y="2643723"/>
          <a:ext cx="2078247" cy="157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49">
                  <a:extLst>
                    <a:ext uri="{9D8B030D-6E8A-4147-A177-3AD203B41FA5}">
                      <a16:colId xmlns:a16="http://schemas.microsoft.com/office/drawing/2014/main" val="198976434"/>
                    </a:ext>
                  </a:extLst>
                </a:gridCol>
                <a:gridCol w="692749">
                  <a:extLst>
                    <a:ext uri="{9D8B030D-6E8A-4147-A177-3AD203B41FA5}">
                      <a16:colId xmlns:a16="http://schemas.microsoft.com/office/drawing/2014/main" val="3722352527"/>
                    </a:ext>
                  </a:extLst>
                </a:gridCol>
                <a:gridCol w="692749">
                  <a:extLst>
                    <a:ext uri="{9D8B030D-6E8A-4147-A177-3AD203B41FA5}">
                      <a16:colId xmlns:a16="http://schemas.microsoft.com/office/drawing/2014/main" val="3192736811"/>
                    </a:ext>
                  </a:extLst>
                </a:gridCol>
              </a:tblGrid>
              <a:tr h="523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P2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34294"/>
                  </a:ext>
                </a:extLst>
              </a:tr>
              <a:tr h="523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P4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P5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P6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68934"/>
                  </a:ext>
                </a:extLst>
              </a:tr>
              <a:tr h="523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P7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P8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P9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46394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5876788" y="3872635"/>
            <a:ext cx="5227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(p7-p1)+2*(p8-p2)+(p9-p3)</a:t>
            </a:r>
            <a:endParaRPr lang="zh-CN" altLang="en-US" sz="2400" b="1" dirty="0">
              <a:solidFill>
                <a:srgbClr val="34A8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9161" y="2606428"/>
            <a:ext cx="5229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(p3-p1)+2*(p6-p4)+(p9-p7)</a:t>
            </a:r>
            <a:endParaRPr lang="zh-CN" altLang="en-US" sz="2400" b="1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7545"/>
              </p:ext>
            </p:extLst>
          </p:nvPr>
        </p:nvGraphicFramePr>
        <p:xfrm>
          <a:off x="4121933" y="2173747"/>
          <a:ext cx="1293225" cy="105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75">
                  <a:extLst>
                    <a:ext uri="{9D8B030D-6E8A-4147-A177-3AD203B41FA5}">
                      <a16:colId xmlns:a16="http://schemas.microsoft.com/office/drawing/2014/main" val="198976434"/>
                    </a:ext>
                  </a:extLst>
                </a:gridCol>
                <a:gridCol w="431075">
                  <a:extLst>
                    <a:ext uri="{9D8B030D-6E8A-4147-A177-3AD203B41FA5}">
                      <a16:colId xmlns:a16="http://schemas.microsoft.com/office/drawing/2014/main" val="3722352527"/>
                    </a:ext>
                  </a:extLst>
                </a:gridCol>
                <a:gridCol w="431075">
                  <a:extLst>
                    <a:ext uri="{9D8B030D-6E8A-4147-A177-3AD203B41FA5}">
                      <a16:colId xmlns:a16="http://schemas.microsoft.com/office/drawing/2014/main" val="3192736811"/>
                    </a:ext>
                  </a:extLst>
                </a:gridCol>
              </a:tblGrid>
              <a:tr h="35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34294"/>
                  </a:ext>
                </a:extLst>
              </a:tr>
              <a:tr h="35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68934"/>
                  </a:ext>
                </a:extLst>
              </a:tr>
              <a:tr h="35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46394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983"/>
              </p:ext>
            </p:extLst>
          </p:nvPr>
        </p:nvGraphicFramePr>
        <p:xfrm>
          <a:off x="4121933" y="3546828"/>
          <a:ext cx="1293225" cy="103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75">
                  <a:extLst>
                    <a:ext uri="{9D8B030D-6E8A-4147-A177-3AD203B41FA5}">
                      <a16:colId xmlns:a16="http://schemas.microsoft.com/office/drawing/2014/main" val="198976434"/>
                    </a:ext>
                  </a:extLst>
                </a:gridCol>
                <a:gridCol w="431075">
                  <a:extLst>
                    <a:ext uri="{9D8B030D-6E8A-4147-A177-3AD203B41FA5}">
                      <a16:colId xmlns:a16="http://schemas.microsoft.com/office/drawing/2014/main" val="3722352527"/>
                    </a:ext>
                  </a:extLst>
                </a:gridCol>
                <a:gridCol w="431075">
                  <a:extLst>
                    <a:ext uri="{9D8B030D-6E8A-4147-A177-3AD203B41FA5}">
                      <a16:colId xmlns:a16="http://schemas.microsoft.com/office/drawing/2014/main" val="3192736811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3429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6893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46394"/>
                  </a:ext>
                </a:extLst>
              </a:tr>
            </a:tbl>
          </a:graphicData>
        </a:graphic>
      </p:graphicFrame>
      <p:sp>
        <p:nvSpPr>
          <p:cNvPr id="30" name="文本占位符 19">
            <a:extLst>
              <a:ext uri="{FF2B5EF4-FFF2-40B4-BE49-F238E27FC236}">
                <a16:creationId xmlns:a16="http://schemas.microsoft.com/office/drawing/2014/main" id="{8A1C90FE-FC04-4E79-9E7C-CC79A7A5E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32071862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19">
            <a:extLst>
              <a:ext uri="{FF2B5EF4-FFF2-40B4-BE49-F238E27FC236}">
                <a16:creationId xmlns:a16="http://schemas.microsoft.com/office/drawing/2014/main" id="{61710134-2AD9-4719-8E56-FB17EA7E1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91E227-A075-40DF-A6CE-AC67DE3DF8F3}"/>
                  </a:ext>
                </a:extLst>
              </p:cNvPr>
              <p:cNvSpPr txBox="1"/>
              <p:nvPr/>
            </p:nvSpPr>
            <p:spPr>
              <a:xfrm>
                <a:off x="3264818" y="1700808"/>
                <a:ext cx="5662364" cy="2739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altLang="zh-CN" sz="3600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zh-CN" sz="3600" kern="1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US" altLang="zh-CN" sz="3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atan</m:t>
                      </m:r>
                      <m:r>
                        <a:rPr lang="en-US" altLang="zh-CN" sz="3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zh-CN" altLang="zh-CN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3600" kern="1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91E227-A075-40DF-A6CE-AC67DE3D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18" y="1700808"/>
                <a:ext cx="5662364" cy="2739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ABF2873D-1208-4964-8A6E-60568B4D405A}"/>
              </a:ext>
            </a:extLst>
          </p:cNvPr>
          <p:cNvSpPr txBox="1"/>
          <p:nvPr/>
        </p:nvSpPr>
        <p:spPr>
          <a:xfrm>
            <a:off x="695096" y="940078"/>
            <a:ext cx="3096648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梯度的幅度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和方向</a:t>
            </a:r>
            <a:r>
              <a:rPr lang="el-GR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endParaRPr lang="zh-CN" altLang="en-US" sz="2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27511A-BD2C-4007-BE90-1A1725A7F811}"/>
              </a:ext>
            </a:extLst>
          </p:cNvPr>
          <p:cNvSpPr txBox="1"/>
          <p:nvPr/>
        </p:nvSpPr>
        <p:spPr>
          <a:xfrm>
            <a:off x="681007" y="1516142"/>
            <a:ext cx="610552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水平方向的</a:t>
            </a:r>
            <a:r>
              <a:rPr lang="en-US" altLang="zh-CN" sz="18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800" baseline="-250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和垂直方向的</a:t>
            </a:r>
            <a:r>
              <a:rPr lang="en-US" altLang="zh-CN" sz="18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800" baseline="-250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4135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94400"/>
              </p:ext>
            </p:extLst>
          </p:nvPr>
        </p:nvGraphicFramePr>
        <p:xfrm>
          <a:off x="3361430" y="1640086"/>
          <a:ext cx="5216525" cy="282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val="1042568752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226429598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9872887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09187178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3933766505"/>
                    </a:ext>
                  </a:extLst>
                </a:gridCol>
              </a:tblGrid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3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5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077796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3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9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6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616422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4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8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6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3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3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606442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7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4 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26429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6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￩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37679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 flipV="1">
            <a:off x="8226477" y="3489796"/>
            <a:ext cx="161979" cy="180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9">
            <a:extLst>
              <a:ext uri="{FF2B5EF4-FFF2-40B4-BE49-F238E27FC236}">
                <a16:creationId xmlns:a16="http://schemas.microsoft.com/office/drawing/2014/main" id="{63CFE749-AE8C-4412-9C95-C94FC6CD0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35752888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71266"/>
              </p:ext>
            </p:extLst>
          </p:nvPr>
        </p:nvGraphicFramePr>
        <p:xfrm>
          <a:off x="3361430" y="1640086"/>
          <a:ext cx="5216525" cy="282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val="1042568752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226429598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9872887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09187178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3933766505"/>
                    </a:ext>
                  </a:extLst>
                </a:gridCol>
              </a:tblGrid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3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5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077796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3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9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6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616422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4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8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6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3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3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606442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7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4  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26429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6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￪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￩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37679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 flipV="1">
            <a:off x="8226477" y="3489796"/>
            <a:ext cx="161979" cy="18097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9">
            <a:extLst>
              <a:ext uri="{FF2B5EF4-FFF2-40B4-BE49-F238E27FC236}">
                <a16:creationId xmlns:a16="http://schemas.microsoft.com/office/drawing/2014/main" id="{63CFE749-AE8C-4412-9C95-C94FC6CD0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B32F8E-A3F2-4D44-93BB-1DD8DC871F6C}"/>
              </a:ext>
            </a:extLst>
          </p:cNvPr>
          <p:cNvSpPr/>
          <p:nvPr/>
        </p:nvSpPr>
        <p:spPr>
          <a:xfrm>
            <a:off x="3221732" y="4642682"/>
            <a:ext cx="897255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梯度的方向一般总是与边界垂直。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梯度方向被归为四类：垂直，水平，和两个对角线。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D799BBF-7296-4A82-BBF6-33DAC38386D1}"/>
              </a:ext>
            </a:extLst>
          </p:cNvPr>
          <p:cNvCxnSpPr/>
          <p:nvPr/>
        </p:nvCxnSpPr>
        <p:spPr>
          <a:xfrm>
            <a:off x="8577955" y="3573016"/>
            <a:ext cx="101991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4268CC4-15A4-4019-A89B-F04ABA8D7D4D}"/>
              </a:ext>
            </a:extLst>
          </p:cNvPr>
          <p:cNvSpPr txBox="1"/>
          <p:nvPr/>
        </p:nvSpPr>
        <p:spPr>
          <a:xfrm>
            <a:off x="9798484" y="3395617"/>
            <a:ext cx="9060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(4,45)</a:t>
            </a:r>
            <a:endParaRPr lang="zh-CN" altLang="en-US" b="1" dirty="0">
              <a:solidFill>
                <a:srgbClr val="EA43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36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97107" y="1384617"/>
            <a:ext cx="8972550" cy="246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在获得了梯度和方向后，遍历图像，去除所有不是边界的点。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逐个遍历像素点，判断当前像素点是否是周围像素点中具有相同方向梯度的最大值。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1C258E7E-8B98-495E-B621-FA95A05C0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4155312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20869" y="4293096"/>
            <a:ext cx="11171131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三点具有相同的方向，梯度方向垂直于边缘。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的局部最大值 ：如果是，保留该点；否则，它被抑制（归零）。</a:t>
            </a:r>
          </a:p>
        </p:txBody>
      </p:sp>
      <p:sp>
        <p:nvSpPr>
          <p:cNvPr id="22" name="文本占位符 19">
            <a:extLst>
              <a:ext uri="{FF2B5EF4-FFF2-40B4-BE49-F238E27FC236}">
                <a16:creationId xmlns:a16="http://schemas.microsoft.com/office/drawing/2014/main" id="{568C8D81-D2F2-4AAE-9540-9A3FDDC94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F2E5A6-231F-4BF5-90CC-A41EF001C32A}"/>
              </a:ext>
            </a:extLst>
          </p:cNvPr>
          <p:cNvGrpSpPr/>
          <p:nvPr/>
        </p:nvGrpSpPr>
        <p:grpSpPr>
          <a:xfrm>
            <a:off x="2751394" y="1471042"/>
            <a:ext cx="5716030" cy="2462422"/>
            <a:chOff x="1314450" y="2128837"/>
            <a:chExt cx="5716030" cy="246242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AA23033-313A-4402-9020-28FB308BC73F}"/>
                </a:ext>
              </a:extLst>
            </p:cNvPr>
            <p:cNvSpPr/>
            <p:nvPr/>
          </p:nvSpPr>
          <p:spPr>
            <a:xfrm>
              <a:off x="1828800" y="2571750"/>
              <a:ext cx="638175" cy="1343026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CC3B408-00CC-48FE-BF48-3BDAF7BDFF24}"/>
                </a:ext>
              </a:extLst>
            </p:cNvPr>
            <p:cNvCxnSpPr/>
            <p:nvPr/>
          </p:nvCxnSpPr>
          <p:spPr>
            <a:xfrm>
              <a:off x="1314450" y="3257550"/>
              <a:ext cx="2362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853F740-2B23-4F94-B75C-A6F4AC75C2FB}"/>
                </a:ext>
              </a:extLst>
            </p:cNvPr>
            <p:cNvSpPr/>
            <p:nvPr/>
          </p:nvSpPr>
          <p:spPr>
            <a:xfrm>
              <a:off x="2933700" y="32194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E022D52-8100-4F0A-A2DF-1602BE7F8924}"/>
                </a:ext>
              </a:extLst>
            </p:cNvPr>
            <p:cNvSpPr/>
            <p:nvPr/>
          </p:nvSpPr>
          <p:spPr>
            <a:xfrm>
              <a:off x="2419350" y="32194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66A1696-656F-44B5-8D7E-68BCE817ED92}"/>
                </a:ext>
              </a:extLst>
            </p:cNvPr>
            <p:cNvSpPr/>
            <p:nvPr/>
          </p:nvSpPr>
          <p:spPr>
            <a:xfrm>
              <a:off x="1905000" y="32194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156B5B3-B0FF-424C-BFD6-DAE0D84BA2BD}"/>
                </a:ext>
              </a:extLst>
            </p:cNvPr>
            <p:cNvCxnSpPr/>
            <p:nvPr/>
          </p:nvCxnSpPr>
          <p:spPr>
            <a:xfrm>
              <a:off x="2466975" y="2128837"/>
              <a:ext cx="0" cy="2181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BB63C4-8D29-4268-9A4B-401FE835C833}"/>
                </a:ext>
              </a:extLst>
            </p:cNvPr>
            <p:cNvSpPr txBox="1"/>
            <p:nvPr/>
          </p:nvSpPr>
          <p:spPr>
            <a:xfrm>
              <a:off x="2419350" y="2867025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B266491-E7FE-498E-A55D-DE0CC530D2FF}"/>
                </a:ext>
              </a:extLst>
            </p:cNvPr>
            <p:cNvSpPr txBox="1"/>
            <p:nvPr/>
          </p:nvSpPr>
          <p:spPr>
            <a:xfrm>
              <a:off x="2924838" y="2867025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FEB9EF9-F716-4D63-84E4-AD1D011AF441}"/>
                </a:ext>
              </a:extLst>
            </p:cNvPr>
            <p:cNvSpPr txBox="1"/>
            <p:nvPr/>
          </p:nvSpPr>
          <p:spPr>
            <a:xfrm>
              <a:off x="1861806" y="2874377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7A233CB-D9B7-4004-BE74-47360E2CC5CB}"/>
                </a:ext>
              </a:extLst>
            </p:cNvPr>
            <p:cNvSpPr txBox="1"/>
            <p:nvPr/>
          </p:nvSpPr>
          <p:spPr>
            <a:xfrm>
              <a:off x="2417554" y="425270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5C9AFBE-88ED-4E41-AE09-555A73695279}"/>
                </a:ext>
              </a:extLst>
            </p:cNvPr>
            <p:cNvSpPr txBox="1"/>
            <p:nvPr/>
          </p:nvSpPr>
          <p:spPr>
            <a:xfrm>
              <a:off x="3105150" y="33095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梯度方向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FCAF821-CDC2-484A-BB8C-EDD9AF126B11}"/>
                </a:ext>
              </a:extLst>
            </p:cNvPr>
            <p:cNvSpPr/>
            <p:nvPr/>
          </p:nvSpPr>
          <p:spPr>
            <a:xfrm>
              <a:off x="5353232" y="2571750"/>
              <a:ext cx="62245" cy="1343026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4B84794-94B5-4DC6-A396-7989A60B3F7E}"/>
                </a:ext>
              </a:extLst>
            </p:cNvPr>
            <p:cNvCxnSpPr/>
            <p:nvPr/>
          </p:nvCxnSpPr>
          <p:spPr>
            <a:xfrm>
              <a:off x="4234377" y="3257550"/>
              <a:ext cx="2362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491A96B-3A11-402E-A193-BA7351CF9759}"/>
                </a:ext>
              </a:extLst>
            </p:cNvPr>
            <p:cNvSpPr/>
            <p:nvPr/>
          </p:nvSpPr>
          <p:spPr>
            <a:xfrm>
              <a:off x="5853627" y="32194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115A7AA-0F9A-4EE4-8C77-A84840F1D5B8}"/>
                </a:ext>
              </a:extLst>
            </p:cNvPr>
            <p:cNvSpPr/>
            <p:nvPr/>
          </p:nvSpPr>
          <p:spPr>
            <a:xfrm>
              <a:off x="5339277" y="32194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B4E2AC1-EBB8-4523-AAA7-9B9E90E7E548}"/>
                </a:ext>
              </a:extLst>
            </p:cNvPr>
            <p:cNvSpPr/>
            <p:nvPr/>
          </p:nvSpPr>
          <p:spPr>
            <a:xfrm>
              <a:off x="4824927" y="32194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2BB7503-1F17-43DC-8F20-9E23B39F85CE}"/>
                </a:ext>
              </a:extLst>
            </p:cNvPr>
            <p:cNvCxnSpPr/>
            <p:nvPr/>
          </p:nvCxnSpPr>
          <p:spPr>
            <a:xfrm>
              <a:off x="5386902" y="2128837"/>
              <a:ext cx="0" cy="2181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F16FA1D-6EC8-41AC-8B8C-FDA64FB88479}"/>
                </a:ext>
              </a:extLst>
            </p:cNvPr>
            <p:cNvSpPr txBox="1"/>
            <p:nvPr/>
          </p:nvSpPr>
          <p:spPr>
            <a:xfrm>
              <a:off x="5339277" y="2867025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738509F-70A2-4827-8824-FF6569CC7CC6}"/>
                </a:ext>
              </a:extLst>
            </p:cNvPr>
            <p:cNvSpPr txBox="1"/>
            <p:nvPr/>
          </p:nvSpPr>
          <p:spPr>
            <a:xfrm>
              <a:off x="5844765" y="2867025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BF1F589-1CB2-4521-B0D4-3716E1AD0D5C}"/>
                </a:ext>
              </a:extLst>
            </p:cNvPr>
            <p:cNvSpPr txBox="1"/>
            <p:nvPr/>
          </p:nvSpPr>
          <p:spPr>
            <a:xfrm>
              <a:off x="4781733" y="2874377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560BBE0-02BE-40FB-B513-4E9F9C6A3A39}"/>
                </a:ext>
              </a:extLst>
            </p:cNvPr>
            <p:cNvSpPr txBox="1"/>
            <p:nvPr/>
          </p:nvSpPr>
          <p:spPr>
            <a:xfrm>
              <a:off x="5337481" y="425270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BBE3FFF-7EBA-49EB-B073-2D23549C5B88}"/>
                </a:ext>
              </a:extLst>
            </p:cNvPr>
            <p:cNvSpPr txBox="1"/>
            <p:nvPr/>
          </p:nvSpPr>
          <p:spPr>
            <a:xfrm>
              <a:off x="6025077" y="33095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梯度方向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467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87544" y="4528874"/>
            <a:ext cx="7094431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黄色背景的值被保留，其余点被抑制（处理为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361430" y="1173434"/>
          <a:ext cx="5216525" cy="282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val="1042568752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226429598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9872887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09187178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3933766505"/>
                    </a:ext>
                  </a:extLst>
                </a:gridCol>
              </a:tblGrid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77796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616422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606442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  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26429"/>
                  </a:ext>
                </a:extLst>
              </a:tr>
              <a:tr h="564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￪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 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b="1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 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37679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8226477" y="3023144"/>
            <a:ext cx="161979" cy="180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CD19B590-58A6-457D-B577-07E6C498A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10795365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98400" y="2654315"/>
            <a:ext cx="2335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minVal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46858" y="2665376"/>
            <a:ext cx="24593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92926" y="3672537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滞后阈值</a:t>
            </a:r>
            <a:r>
              <a:rPr lang="en-US" altLang="zh-CN" sz="1600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rgbClr val="34A8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91878" y="3672537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滞后阈值</a:t>
            </a:r>
            <a:r>
              <a:rPr lang="en-US" altLang="zh-CN" sz="1600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rgbClr val="34A8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86227F2F-02D1-46FC-B62F-3A35ED49B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1913904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201786" y="184302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92142" y="1843029"/>
            <a:ext cx="4591013" cy="2683192"/>
            <a:chOff x="3722826" y="1851375"/>
            <a:chExt cx="4591013" cy="268319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2826" y="1851375"/>
              <a:ext cx="4591013" cy="2683192"/>
            </a:xfrm>
            <a:prstGeom prst="rect">
              <a:avLst/>
            </a:prstGeom>
          </p:spPr>
        </p:pic>
        <p:sp>
          <p:nvSpPr>
            <p:cNvPr id="15" name="任意多边形 14"/>
            <p:cNvSpPr/>
            <p:nvPr/>
          </p:nvSpPr>
          <p:spPr>
            <a:xfrm>
              <a:off x="4342107" y="4010025"/>
              <a:ext cx="2486025" cy="257175"/>
            </a:xfrm>
            <a:custGeom>
              <a:avLst/>
              <a:gdLst>
                <a:gd name="connsiteX0" fmla="*/ 0 w 2486025"/>
                <a:gd name="connsiteY0" fmla="*/ 209550 h 257175"/>
                <a:gd name="connsiteX1" fmla="*/ 47625 w 2486025"/>
                <a:gd name="connsiteY1" fmla="*/ 152400 h 257175"/>
                <a:gd name="connsiteX2" fmla="*/ 123825 w 2486025"/>
                <a:gd name="connsiteY2" fmla="*/ 104775 h 257175"/>
                <a:gd name="connsiteX3" fmla="*/ 161925 w 2486025"/>
                <a:gd name="connsiteY3" fmla="*/ 76200 h 257175"/>
                <a:gd name="connsiteX4" fmla="*/ 228600 w 2486025"/>
                <a:gd name="connsiteY4" fmla="*/ 47625 h 257175"/>
                <a:gd name="connsiteX5" fmla="*/ 247650 w 2486025"/>
                <a:gd name="connsiteY5" fmla="*/ 19050 h 257175"/>
                <a:gd name="connsiteX6" fmla="*/ 285750 w 2486025"/>
                <a:gd name="connsiteY6" fmla="*/ 9525 h 257175"/>
                <a:gd name="connsiteX7" fmla="*/ 314325 w 2486025"/>
                <a:gd name="connsiteY7" fmla="*/ 0 h 257175"/>
                <a:gd name="connsiteX8" fmla="*/ 476250 w 2486025"/>
                <a:gd name="connsiteY8" fmla="*/ 9525 h 257175"/>
                <a:gd name="connsiteX9" fmla="*/ 523875 w 2486025"/>
                <a:gd name="connsiteY9" fmla="*/ 28575 h 257175"/>
                <a:gd name="connsiteX10" fmla="*/ 552450 w 2486025"/>
                <a:gd name="connsiteY10" fmla="*/ 38100 h 257175"/>
                <a:gd name="connsiteX11" fmla="*/ 581025 w 2486025"/>
                <a:gd name="connsiteY11" fmla="*/ 66675 h 257175"/>
                <a:gd name="connsiteX12" fmla="*/ 600075 w 2486025"/>
                <a:gd name="connsiteY12" fmla="*/ 95250 h 257175"/>
                <a:gd name="connsiteX13" fmla="*/ 628650 w 2486025"/>
                <a:gd name="connsiteY13" fmla="*/ 104775 h 257175"/>
                <a:gd name="connsiteX14" fmla="*/ 666750 w 2486025"/>
                <a:gd name="connsiteY14" fmla="*/ 152400 h 257175"/>
                <a:gd name="connsiteX15" fmla="*/ 685800 w 2486025"/>
                <a:gd name="connsiteY15" fmla="*/ 180975 h 257175"/>
                <a:gd name="connsiteX16" fmla="*/ 742950 w 2486025"/>
                <a:gd name="connsiteY16" fmla="*/ 200025 h 257175"/>
                <a:gd name="connsiteX17" fmla="*/ 838200 w 2486025"/>
                <a:gd name="connsiteY17" fmla="*/ 238125 h 257175"/>
                <a:gd name="connsiteX18" fmla="*/ 914400 w 2486025"/>
                <a:gd name="connsiteY18" fmla="*/ 257175 h 257175"/>
                <a:gd name="connsiteX19" fmla="*/ 1304925 w 2486025"/>
                <a:gd name="connsiteY19" fmla="*/ 247650 h 257175"/>
                <a:gd name="connsiteX20" fmla="*/ 1371600 w 2486025"/>
                <a:gd name="connsiteY20" fmla="*/ 219075 h 257175"/>
                <a:gd name="connsiteX21" fmla="*/ 1409700 w 2486025"/>
                <a:gd name="connsiteY21" fmla="*/ 209550 h 257175"/>
                <a:gd name="connsiteX22" fmla="*/ 1466850 w 2486025"/>
                <a:gd name="connsiteY22" fmla="*/ 180975 h 257175"/>
                <a:gd name="connsiteX23" fmla="*/ 1571625 w 2486025"/>
                <a:gd name="connsiteY23" fmla="*/ 161925 h 257175"/>
                <a:gd name="connsiteX24" fmla="*/ 1676400 w 2486025"/>
                <a:gd name="connsiteY24" fmla="*/ 133350 h 257175"/>
                <a:gd name="connsiteX25" fmla="*/ 1704975 w 2486025"/>
                <a:gd name="connsiteY25" fmla="*/ 123825 h 257175"/>
                <a:gd name="connsiteX26" fmla="*/ 1752600 w 2486025"/>
                <a:gd name="connsiteY26" fmla="*/ 114300 h 257175"/>
                <a:gd name="connsiteX27" fmla="*/ 1895475 w 2486025"/>
                <a:gd name="connsiteY27" fmla="*/ 66675 h 257175"/>
                <a:gd name="connsiteX28" fmla="*/ 2019300 w 2486025"/>
                <a:gd name="connsiteY28" fmla="*/ 57150 h 257175"/>
                <a:gd name="connsiteX29" fmla="*/ 2400300 w 2486025"/>
                <a:gd name="connsiteY29" fmla="*/ 76200 h 257175"/>
                <a:gd name="connsiteX30" fmla="*/ 2486025 w 2486025"/>
                <a:gd name="connsiteY30" fmla="*/ 8572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86025" h="257175">
                  <a:moveTo>
                    <a:pt x="0" y="209550"/>
                  </a:moveTo>
                  <a:cubicBezTo>
                    <a:pt x="15875" y="190500"/>
                    <a:pt x="30090" y="169935"/>
                    <a:pt x="47625" y="152400"/>
                  </a:cubicBezTo>
                  <a:cubicBezTo>
                    <a:pt x="83602" y="116423"/>
                    <a:pt x="83585" y="129925"/>
                    <a:pt x="123825" y="104775"/>
                  </a:cubicBezTo>
                  <a:cubicBezTo>
                    <a:pt x="137287" y="96361"/>
                    <a:pt x="148463" y="84614"/>
                    <a:pt x="161925" y="76200"/>
                  </a:cubicBezTo>
                  <a:cubicBezTo>
                    <a:pt x="188828" y="59386"/>
                    <a:pt x="200822" y="56884"/>
                    <a:pt x="228600" y="47625"/>
                  </a:cubicBezTo>
                  <a:cubicBezTo>
                    <a:pt x="234950" y="38100"/>
                    <a:pt x="238125" y="25400"/>
                    <a:pt x="247650" y="19050"/>
                  </a:cubicBezTo>
                  <a:cubicBezTo>
                    <a:pt x="258542" y="11788"/>
                    <a:pt x="273163" y="13121"/>
                    <a:pt x="285750" y="9525"/>
                  </a:cubicBezTo>
                  <a:cubicBezTo>
                    <a:pt x="295404" y="6767"/>
                    <a:pt x="304800" y="3175"/>
                    <a:pt x="314325" y="0"/>
                  </a:cubicBezTo>
                  <a:cubicBezTo>
                    <a:pt x="368300" y="3175"/>
                    <a:pt x="422677" y="2220"/>
                    <a:pt x="476250" y="9525"/>
                  </a:cubicBezTo>
                  <a:cubicBezTo>
                    <a:pt x="493191" y="11835"/>
                    <a:pt x="507866" y="22572"/>
                    <a:pt x="523875" y="28575"/>
                  </a:cubicBezTo>
                  <a:cubicBezTo>
                    <a:pt x="533276" y="32100"/>
                    <a:pt x="542925" y="34925"/>
                    <a:pt x="552450" y="38100"/>
                  </a:cubicBezTo>
                  <a:cubicBezTo>
                    <a:pt x="561975" y="47625"/>
                    <a:pt x="572401" y="56327"/>
                    <a:pt x="581025" y="66675"/>
                  </a:cubicBezTo>
                  <a:cubicBezTo>
                    <a:pt x="588354" y="75469"/>
                    <a:pt x="591136" y="88099"/>
                    <a:pt x="600075" y="95250"/>
                  </a:cubicBezTo>
                  <a:cubicBezTo>
                    <a:pt x="607915" y="101522"/>
                    <a:pt x="619125" y="101600"/>
                    <a:pt x="628650" y="104775"/>
                  </a:cubicBezTo>
                  <a:cubicBezTo>
                    <a:pt x="647193" y="160405"/>
                    <a:pt x="623666" y="109316"/>
                    <a:pt x="666750" y="152400"/>
                  </a:cubicBezTo>
                  <a:cubicBezTo>
                    <a:pt x="674845" y="160495"/>
                    <a:pt x="676092" y="174908"/>
                    <a:pt x="685800" y="180975"/>
                  </a:cubicBezTo>
                  <a:cubicBezTo>
                    <a:pt x="702828" y="191618"/>
                    <a:pt x="724989" y="191045"/>
                    <a:pt x="742950" y="200025"/>
                  </a:cubicBezTo>
                  <a:cubicBezTo>
                    <a:pt x="782365" y="219733"/>
                    <a:pt x="791120" y="226355"/>
                    <a:pt x="838200" y="238125"/>
                  </a:cubicBezTo>
                  <a:lnTo>
                    <a:pt x="914400" y="257175"/>
                  </a:lnTo>
                  <a:cubicBezTo>
                    <a:pt x="1044575" y="254000"/>
                    <a:pt x="1175161" y="258464"/>
                    <a:pt x="1304925" y="247650"/>
                  </a:cubicBezTo>
                  <a:cubicBezTo>
                    <a:pt x="1329022" y="245642"/>
                    <a:pt x="1348876" y="227338"/>
                    <a:pt x="1371600" y="219075"/>
                  </a:cubicBezTo>
                  <a:cubicBezTo>
                    <a:pt x="1383903" y="214601"/>
                    <a:pt x="1397545" y="214412"/>
                    <a:pt x="1409700" y="209550"/>
                  </a:cubicBezTo>
                  <a:cubicBezTo>
                    <a:pt x="1429475" y="201640"/>
                    <a:pt x="1446417" y="186985"/>
                    <a:pt x="1466850" y="180975"/>
                  </a:cubicBezTo>
                  <a:cubicBezTo>
                    <a:pt x="1500905" y="170959"/>
                    <a:pt x="1536700" y="168275"/>
                    <a:pt x="1571625" y="161925"/>
                  </a:cubicBezTo>
                  <a:cubicBezTo>
                    <a:pt x="1626087" y="125617"/>
                    <a:pt x="1578580" y="151135"/>
                    <a:pt x="1676400" y="133350"/>
                  </a:cubicBezTo>
                  <a:cubicBezTo>
                    <a:pt x="1686278" y="131554"/>
                    <a:pt x="1695235" y="126260"/>
                    <a:pt x="1704975" y="123825"/>
                  </a:cubicBezTo>
                  <a:cubicBezTo>
                    <a:pt x="1720681" y="119898"/>
                    <a:pt x="1737127" y="119061"/>
                    <a:pt x="1752600" y="114300"/>
                  </a:cubicBezTo>
                  <a:cubicBezTo>
                    <a:pt x="1798515" y="100172"/>
                    <a:pt x="1846963" y="73952"/>
                    <a:pt x="1895475" y="66675"/>
                  </a:cubicBezTo>
                  <a:cubicBezTo>
                    <a:pt x="1936414" y="60534"/>
                    <a:pt x="1978025" y="60325"/>
                    <a:pt x="2019300" y="57150"/>
                  </a:cubicBezTo>
                  <a:lnTo>
                    <a:pt x="2400300" y="76200"/>
                  </a:lnTo>
                  <a:cubicBezTo>
                    <a:pt x="2428997" y="77957"/>
                    <a:pt x="2486025" y="85725"/>
                    <a:pt x="2486025" y="857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81825" y="4048125"/>
              <a:ext cx="0" cy="190500"/>
            </a:xfrm>
            <a:custGeom>
              <a:avLst/>
              <a:gdLst>
                <a:gd name="connsiteX0" fmla="*/ 0 w 0"/>
                <a:gd name="connsiteY0" fmla="*/ 0 h 190500"/>
                <a:gd name="connsiteX1" fmla="*/ 0 w 0"/>
                <a:gd name="connsiteY1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981825" y="4038600"/>
              <a:ext cx="152400" cy="210871"/>
            </a:xfrm>
            <a:custGeom>
              <a:avLst/>
              <a:gdLst>
                <a:gd name="connsiteX0" fmla="*/ 0 w 152400"/>
                <a:gd name="connsiteY0" fmla="*/ 0 h 210871"/>
                <a:gd name="connsiteX1" fmla="*/ 95250 w 152400"/>
                <a:gd name="connsiteY1" fmla="*/ 9525 h 210871"/>
                <a:gd name="connsiteX2" fmla="*/ 123825 w 152400"/>
                <a:gd name="connsiteY2" fmla="*/ 19050 h 210871"/>
                <a:gd name="connsiteX3" fmla="*/ 142875 w 152400"/>
                <a:gd name="connsiteY3" fmla="*/ 47625 h 210871"/>
                <a:gd name="connsiteX4" fmla="*/ 152400 w 152400"/>
                <a:gd name="connsiteY4" fmla="*/ 76200 h 210871"/>
                <a:gd name="connsiteX5" fmla="*/ 142875 w 152400"/>
                <a:gd name="connsiteY5" fmla="*/ 152400 h 210871"/>
                <a:gd name="connsiteX6" fmla="*/ 85725 w 152400"/>
                <a:gd name="connsiteY6" fmla="*/ 190500 h 210871"/>
                <a:gd name="connsiteX7" fmla="*/ 9525 w 152400"/>
                <a:gd name="connsiteY7" fmla="*/ 209550 h 2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210871">
                  <a:moveTo>
                    <a:pt x="0" y="0"/>
                  </a:moveTo>
                  <a:cubicBezTo>
                    <a:pt x="31750" y="3175"/>
                    <a:pt x="63713" y="4673"/>
                    <a:pt x="95250" y="9525"/>
                  </a:cubicBezTo>
                  <a:cubicBezTo>
                    <a:pt x="105173" y="11052"/>
                    <a:pt x="115985" y="12778"/>
                    <a:pt x="123825" y="19050"/>
                  </a:cubicBezTo>
                  <a:cubicBezTo>
                    <a:pt x="132764" y="26201"/>
                    <a:pt x="137755" y="37386"/>
                    <a:pt x="142875" y="47625"/>
                  </a:cubicBezTo>
                  <a:cubicBezTo>
                    <a:pt x="147365" y="56605"/>
                    <a:pt x="149225" y="66675"/>
                    <a:pt x="152400" y="76200"/>
                  </a:cubicBezTo>
                  <a:cubicBezTo>
                    <a:pt x="149225" y="101600"/>
                    <a:pt x="155773" y="130289"/>
                    <a:pt x="142875" y="152400"/>
                  </a:cubicBezTo>
                  <a:cubicBezTo>
                    <a:pt x="131339" y="172176"/>
                    <a:pt x="104775" y="177800"/>
                    <a:pt x="85725" y="190500"/>
                  </a:cubicBezTo>
                  <a:cubicBezTo>
                    <a:pt x="43941" y="218356"/>
                    <a:pt x="68598" y="209550"/>
                    <a:pt x="9525" y="2095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9360262" y="18430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</a:t>
            </a:r>
          </a:p>
        </p:txBody>
      </p:sp>
      <p:sp>
        <p:nvSpPr>
          <p:cNvPr id="20" name="矩形 19"/>
          <p:cNvSpPr/>
          <p:nvPr/>
        </p:nvSpPr>
        <p:spPr>
          <a:xfrm>
            <a:off x="7201786" y="398519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minVal</a:t>
            </a:r>
            <a:endParaRPr lang="zh-CN" altLang="en-US" b="1" dirty="0">
              <a:solidFill>
                <a:srgbClr val="34A8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60262" y="3985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</a:t>
            </a:r>
          </a:p>
        </p:txBody>
      </p:sp>
      <p:sp>
        <p:nvSpPr>
          <p:cNvPr id="22" name="矩形 21"/>
          <p:cNvSpPr/>
          <p:nvPr/>
        </p:nvSpPr>
        <p:spPr>
          <a:xfrm>
            <a:off x="7181387" y="2884480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minVal</a:t>
            </a:r>
            <a:endParaRPr lang="zh-CN" altLang="en-US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81712" y="26998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与边界相连，保留</a:t>
            </a:r>
          </a:p>
        </p:txBody>
      </p:sp>
      <p:sp>
        <p:nvSpPr>
          <p:cNvPr id="25" name="矩形 24"/>
          <p:cNvSpPr/>
          <p:nvPr/>
        </p:nvSpPr>
        <p:spPr>
          <a:xfrm>
            <a:off x="9781711" y="31223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与边界不相连，抛弃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867525" y="2381250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67524" y="4497646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67525" y="3747017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0287000" y="1219200"/>
            <a:ext cx="0" cy="1162050"/>
          </a:xfrm>
          <a:prstGeom prst="straightConnector1">
            <a:avLst/>
          </a:prstGeom>
          <a:ln w="38100"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287000" y="3747017"/>
            <a:ext cx="0" cy="1215508"/>
          </a:xfrm>
          <a:prstGeom prst="straightConnector1">
            <a:avLst/>
          </a:prstGeom>
          <a:ln w="28575">
            <a:solidFill>
              <a:srgbClr val="34A8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86600" y="2386262"/>
            <a:ext cx="0" cy="1365767"/>
          </a:xfrm>
          <a:prstGeom prst="straightConnector1">
            <a:avLst/>
          </a:prstGeom>
          <a:ln w="38100">
            <a:solidFill>
              <a:srgbClr val="EA433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32D21B75-2A6F-4971-97E5-0E9F212F6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27332387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201786" y="184302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92142" y="1843029"/>
            <a:ext cx="4591013" cy="2683192"/>
            <a:chOff x="3722826" y="1851375"/>
            <a:chExt cx="4591013" cy="268319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2826" y="1851375"/>
              <a:ext cx="4591013" cy="2683192"/>
            </a:xfrm>
            <a:prstGeom prst="rect">
              <a:avLst/>
            </a:prstGeom>
          </p:spPr>
        </p:pic>
        <p:sp>
          <p:nvSpPr>
            <p:cNvPr id="15" name="任意多边形 14"/>
            <p:cNvSpPr/>
            <p:nvPr/>
          </p:nvSpPr>
          <p:spPr>
            <a:xfrm>
              <a:off x="4342107" y="4010025"/>
              <a:ext cx="2486025" cy="257175"/>
            </a:xfrm>
            <a:custGeom>
              <a:avLst/>
              <a:gdLst>
                <a:gd name="connsiteX0" fmla="*/ 0 w 2486025"/>
                <a:gd name="connsiteY0" fmla="*/ 209550 h 257175"/>
                <a:gd name="connsiteX1" fmla="*/ 47625 w 2486025"/>
                <a:gd name="connsiteY1" fmla="*/ 152400 h 257175"/>
                <a:gd name="connsiteX2" fmla="*/ 123825 w 2486025"/>
                <a:gd name="connsiteY2" fmla="*/ 104775 h 257175"/>
                <a:gd name="connsiteX3" fmla="*/ 161925 w 2486025"/>
                <a:gd name="connsiteY3" fmla="*/ 76200 h 257175"/>
                <a:gd name="connsiteX4" fmla="*/ 228600 w 2486025"/>
                <a:gd name="connsiteY4" fmla="*/ 47625 h 257175"/>
                <a:gd name="connsiteX5" fmla="*/ 247650 w 2486025"/>
                <a:gd name="connsiteY5" fmla="*/ 19050 h 257175"/>
                <a:gd name="connsiteX6" fmla="*/ 285750 w 2486025"/>
                <a:gd name="connsiteY6" fmla="*/ 9525 h 257175"/>
                <a:gd name="connsiteX7" fmla="*/ 314325 w 2486025"/>
                <a:gd name="connsiteY7" fmla="*/ 0 h 257175"/>
                <a:gd name="connsiteX8" fmla="*/ 476250 w 2486025"/>
                <a:gd name="connsiteY8" fmla="*/ 9525 h 257175"/>
                <a:gd name="connsiteX9" fmla="*/ 523875 w 2486025"/>
                <a:gd name="connsiteY9" fmla="*/ 28575 h 257175"/>
                <a:gd name="connsiteX10" fmla="*/ 552450 w 2486025"/>
                <a:gd name="connsiteY10" fmla="*/ 38100 h 257175"/>
                <a:gd name="connsiteX11" fmla="*/ 581025 w 2486025"/>
                <a:gd name="connsiteY11" fmla="*/ 66675 h 257175"/>
                <a:gd name="connsiteX12" fmla="*/ 600075 w 2486025"/>
                <a:gd name="connsiteY12" fmla="*/ 95250 h 257175"/>
                <a:gd name="connsiteX13" fmla="*/ 628650 w 2486025"/>
                <a:gd name="connsiteY13" fmla="*/ 104775 h 257175"/>
                <a:gd name="connsiteX14" fmla="*/ 666750 w 2486025"/>
                <a:gd name="connsiteY14" fmla="*/ 152400 h 257175"/>
                <a:gd name="connsiteX15" fmla="*/ 685800 w 2486025"/>
                <a:gd name="connsiteY15" fmla="*/ 180975 h 257175"/>
                <a:gd name="connsiteX16" fmla="*/ 742950 w 2486025"/>
                <a:gd name="connsiteY16" fmla="*/ 200025 h 257175"/>
                <a:gd name="connsiteX17" fmla="*/ 838200 w 2486025"/>
                <a:gd name="connsiteY17" fmla="*/ 238125 h 257175"/>
                <a:gd name="connsiteX18" fmla="*/ 914400 w 2486025"/>
                <a:gd name="connsiteY18" fmla="*/ 257175 h 257175"/>
                <a:gd name="connsiteX19" fmla="*/ 1304925 w 2486025"/>
                <a:gd name="connsiteY19" fmla="*/ 247650 h 257175"/>
                <a:gd name="connsiteX20" fmla="*/ 1371600 w 2486025"/>
                <a:gd name="connsiteY20" fmla="*/ 219075 h 257175"/>
                <a:gd name="connsiteX21" fmla="*/ 1409700 w 2486025"/>
                <a:gd name="connsiteY21" fmla="*/ 209550 h 257175"/>
                <a:gd name="connsiteX22" fmla="*/ 1466850 w 2486025"/>
                <a:gd name="connsiteY22" fmla="*/ 180975 h 257175"/>
                <a:gd name="connsiteX23" fmla="*/ 1571625 w 2486025"/>
                <a:gd name="connsiteY23" fmla="*/ 161925 h 257175"/>
                <a:gd name="connsiteX24" fmla="*/ 1676400 w 2486025"/>
                <a:gd name="connsiteY24" fmla="*/ 133350 h 257175"/>
                <a:gd name="connsiteX25" fmla="*/ 1704975 w 2486025"/>
                <a:gd name="connsiteY25" fmla="*/ 123825 h 257175"/>
                <a:gd name="connsiteX26" fmla="*/ 1752600 w 2486025"/>
                <a:gd name="connsiteY26" fmla="*/ 114300 h 257175"/>
                <a:gd name="connsiteX27" fmla="*/ 1895475 w 2486025"/>
                <a:gd name="connsiteY27" fmla="*/ 66675 h 257175"/>
                <a:gd name="connsiteX28" fmla="*/ 2019300 w 2486025"/>
                <a:gd name="connsiteY28" fmla="*/ 57150 h 257175"/>
                <a:gd name="connsiteX29" fmla="*/ 2400300 w 2486025"/>
                <a:gd name="connsiteY29" fmla="*/ 76200 h 257175"/>
                <a:gd name="connsiteX30" fmla="*/ 2486025 w 2486025"/>
                <a:gd name="connsiteY30" fmla="*/ 8572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86025" h="257175">
                  <a:moveTo>
                    <a:pt x="0" y="209550"/>
                  </a:moveTo>
                  <a:cubicBezTo>
                    <a:pt x="15875" y="190500"/>
                    <a:pt x="30090" y="169935"/>
                    <a:pt x="47625" y="152400"/>
                  </a:cubicBezTo>
                  <a:cubicBezTo>
                    <a:pt x="83602" y="116423"/>
                    <a:pt x="83585" y="129925"/>
                    <a:pt x="123825" y="104775"/>
                  </a:cubicBezTo>
                  <a:cubicBezTo>
                    <a:pt x="137287" y="96361"/>
                    <a:pt x="148463" y="84614"/>
                    <a:pt x="161925" y="76200"/>
                  </a:cubicBezTo>
                  <a:cubicBezTo>
                    <a:pt x="188828" y="59386"/>
                    <a:pt x="200822" y="56884"/>
                    <a:pt x="228600" y="47625"/>
                  </a:cubicBezTo>
                  <a:cubicBezTo>
                    <a:pt x="234950" y="38100"/>
                    <a:pt x="238125" y="25400"/>
                    <a:pt x="247650" y="19050"/>
                  </a:cubicBezTo>
                  <a:cubicBezTo>
                    <a:pt x="258542" y="11788"/>
                    <a:pt x="273163" y="13121"/>
                    <a:pt x="285750" y="9525"/>
                  </a:cubicBezTo>
                  <a:cubicBezTo>
                    <a:pt x="295404" y="6767"/>
                    <a:pt x="304800" y="3175"/>
                    <a:pt x="314325" y="0"/>
                  </a:cubicBezTo>
                  <a:cubicBezTo>
                    <a:pt x="368300" y="3175"/>
                    <a:pt x="422677" y="2220"/>
                    <a:pt x="476250" y="9525"/>
                  </a:cubicBezTo>
                  <a:cubicBezTo>
                    <a:pt x="493191" y="11835"/>
                    <a:pt x="507866" y="22572"/>
                    <a:pt x="523875" y="28575"/>
                  </a:cubicBezTo>
                  <a:cubicBezTo>
                    <a:pt x="533276" y="32100"/>
                    <a:pt x="542925" y="34925"/>
                    <a:pt x="552450" y="38100"/>
                  </a:cubicBezTo>
                  <a:cubicBezTo>
                    <a:pt x="561975" y="47625"/>
                    <a:pt x="572401" y="56327"/>
                    <a:pt x="581025" y="66675"/>
                  </a:cubicBezTo>
                  <a:cubicBezTo>
                    <a:pt x="588354" y="75469"/>
                    <a:pt x="591136" y="88099"/>
                    <a:pt x="600075" y="95250"/>
                  </a:cubicBezTo>
                  <a:cubicBezTo>
                    <a:pt x="607915" y="101522"/>
                    <a:pt x="619125" y="101600"/>
                    <a:pt x="628650" y="104775"/>
                  </a:cubicBezTo>
                  <a:cubicBezTo>
                    <a:pt x="647193" y="160405"/>
                    <a:pt x="623666" y="109316"/>
                    <a:pt x="666750" y="152400"/>
                  </a:cubicBezTo>
                  <a:cubicBezTo>
                    <a:pt x="674845" y="160495"/>
                    <a:pt x="676092" y="174908"/>
                    <a:pt x="685800" y="180975"/>
                  </a:cubicBezTo>
                  <a:cubicBezTo>
                    <a:pt x="702828" y="191618"/>
                    <a:pt x="724989" y="191045"/>
                    <a:pt x="742950" y="200025"/>
                  </a:cubicBezTo>
                  <a:cubicBezTo>
                    <a:pt x="782365" y="219733"/>
                    <a:pt x="791120" y="226355"/>
                    <a:pt x="838200" y="238125"/>
                  </a:cubicBezTo>
                  <a:lnTo>
                    <a:pt x="914400" y="257175"/>
                  </a:lnTo>
                  <a:cubicBezTo>
                    <a:pt x="1044575" y="254000"/>
                    <a:pt x="1175161" y="258464"/>
                    <a:pt x="1304925" y="247650"/>
                  </a:cubicBezTo>
                  <a:cubicBezTo>
                    <a:pt x="1329022" y="245642"/>
                    <a:pt x="1348876" y="227338"/>
                    <a:pt x="1371600" y="219075"/>
                  </a:cubicBezTo>
                  <a:cubicBezTo>
                    <a:pt x="1383903" y="214601"/>
                    <a:pt x="1397545" y="214412"/>
                    <a:pt x="1409700" y="209550"/>
                  </a:cubicBezTo>
                  <a:cubicBezTo>
                    <a:pt x="1429475" y="201640"/>
                    <a:pt x="1446417" y="186985"/>
                    <a:pt x="1466850" y="180975"/>
                  </a:cubicBezTo>
                  <a:cubicBezTo>
                    <a:pt x="1500905" y="170959"/>
                    <a:pt x="1536700" y="168275"/>
                    <a:pt x="1571625" y="161925"/>
                  </a:cubicBezTo>
                  <a:cubicBezTo>
                    <a:pt x="1626087" y="125617"/>
                    <a:pt x="1578580" y="151135"/>
                    <a:pt x="1676400" y="133350"/>
                  </a:cubicBezTo>
                  <a:cubicBezTo>
                    <a:pt x="1686278" y="131554"/>
                    <a:pt x="1695235" y="126260"/>
                    <a:pt x="1704975" y="123825"/>
                  </a:cubicBezTo>
                  <a:cubicBezTo>
                    <a:pt x="1720681" y="119898"/>
                    <a:pt x="1737127" y="119061"/>
                    <a:pt x="1752600" y="114300"/>
                  </a:cubicBezTo>
                  <a:cubicBezTo>
                    <a:pt x="1798515" y="100172"/>
                    <a:pt x="1846963" y="73952"/>
                    <a:pt x="1895475" y="66675"/>
                  </a:cubicBezTo>
                  <a:cubicBezTo>
                    <a:pt x="1936414" y="60534"/>
                    <a:pt x="1978025" y="60325"/>
                    <a:pt x="2019300" y="57150"/>
                  </a:cubicBezTo>
                  <a:lnTo>
                    <a:pt x="2400300" y="76200"/>
                  </a:lnTo>
                  <a:cubicBezTo>
                    <a:pt x="2428997" y="77957"/>
                    <a:pt x="2486025" y="85725"/>
                    <a:pt x="2486025" y="857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81825" y="4048125"/>
              <a:ext cx="0" cy="190500"/>
            </a:xfrm>
            <a:custGeom>
              <a:avLst/>
              <a:gdLst>
                <a:gd name="connsiteX0" fmla="*/ 0 w 0"/>
                <a:gd name="connsiteY0" fmla="*/ 0 h 190500"/>
                <a:gd name="connsiteX1" fmla="*/ 0 w 0"/>
                <a:gd name="connsiteY1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981825" y="4038600"/>
              <a:ext cx="152400" cy="210871"/>
            </a:xfrm>
            <a:custGeom>
              <a:avLst/>
              <a:gdLst>
                <a:gd name="connsiteX0" fmla="*/ 0 w 152400"/>
                <a:gd name="connsiteY0" fmla="*/ 0 h 210871"/>
                <a:gd name="connsiteX1" fmla="*/ 95250 w 152400"/>
                <a:gd name="connsiteY1" fmla="*/ 9525 h 210871"/>
                <a:gd name="connsiteX2" fmla="*/ 123825 w 152400"/>
                <a:gd name="connsiteY2" fmla="*/ 19050 h 210871"/>
                <a:gd name="connsiteX3" fmla="*/ 142875 w 152400"/>
                <a:gd name="connsiteY3" fmla="*/ 47625 h 210871"/>
                <a:gd name="connsiteX4" fmla="*/ 152400 w 152400"/>
                <a:gd name="connsiteY4" fmla="*/ 76200 h 210871"/>
                <a:gd name="connsiteX5" fmla="*/ 142875 w 152400"/>
                <a:gd name="connsiteY5" fmla="*/ 152400 h 210871"/>
                <a:gd name="connsiteX6" fmla="*/ 85725 w 152400"/>
                <a:gd name="connsiteY6" fmla="*/ 190500 h 210871"/>
                <a:gd name="connsiteX7" fmla="*/ 9525 w 152400"/>
                <a:gd name="connsiteY7" fmla="*/ 209550 h 2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210871">
                  <a:moveTo>
                    <a:pt x="0" y="0"/>
                  </a:moveTo>
                  <a:cubicBezTo>
                    <a:pt x="31750" y="3175"/>
                    <a:pt x="63713" y="4673"/>
                    <a:pt x="95250" y="9525"/>
                  </a:cubicBezTo>
                  <a:cubicBezTo>
                    <a:pt x="105173" y="11052"/>
                    <a:pt x="115985" y="12778"/>
                    <a:pt x="123825" y="19050"/>
                  </a:cubicBezTo>
                  <a:cubicBezTo>
                    <a:pt x="132764" y="26201"/>
                    <a:pt x="137755" y="37386"/>
                    <a:pt x="142875" y="47625"/>
                  </a:cubicBezTo>
                  <a:cubicBezTo>
                    <a:pt x="147365" y="56605"/>
                    <a:pt x="149225" y="66675"/>
                    <a:pt x="152400" y="76200"/>
                  </a:cubicBezTo>
                  <a:cubicBezTo>
                    <a:pt x="149225" y="101600"/>
                    <a:pt x="155773" y="130289"/>
                    <a:pt x="142875" y="152400"/>
                  </a:cubicBezTo>
                  <a:cubicBezTo>
                    <a:pt x="131339" y="172176"/>
                    <a:pt x="104775" y="177800"/>
                    <a:pt x="85725" y="190500"/>
                  </a:cubicBezTo>
                  <a:cubicBezTo>
                    <a:pt x="43941" y="218356"/>
                    <a:pt x="68598" y="209550"/>
                    <a:pt x="9525" y="2095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9360262" y="18430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</a:t>
            </a:r>
          </a:p>
        </p:txBody>
      </p:sp>
      <p:sp>
        <p:nvSpPr>
          <p:cNvPr id="20" name="矩形 19"/>
          <p:cNvSpPr/>
          <p:nvPr/>
        </p:nvSpPr>
        <p:spPr>
          <a:xfrm>
            <a:off x="7201786" y="398519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minVal</a:t>
            </a:r>
            <a:endParaRPr lang="zh-CN" altLang="en-US" b="1" dirty="0">
              <a:solidFill>
                <a:srgbClr val="34A8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60262" y="3985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</a:t>
            </a:r>
          </a:p>
        </p:txBody>
      </p:sp>
      <p:sp>
        <p:nvSpPr>
          <p:cNvPr id="22" name="矩形 21"/>
          <p:cNvSpPr/>
          <p:nvPr/>
        </p:nvSpPr>
        <p:spPr>
          <a:xfrm>
            <a:off x="7181387" y="2884480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minVal</a:t>
            </a:r>
            <a:endParaRPr lang="zh-CN" altLang="en-US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81712" y="26998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与边界相连，保留</a:t>
            </a:r>
          </a:p>
        </p:txBody>
      </p:sp>
      <p:sp>
        <p:nvSpPr>
          <p:cNvPr id="25" name="矩形 24"/>
          <p:cNvSpPr/>
          <p:nvPr/>
        </p:nvSpPr>
        <p:spPr>
          <a:xfrm>
            <a:off x="9781711" y="31223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与边界不相连，抛弃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867525" y="2381250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67524" y="4497646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67525" y="3747017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0287000" y="1219200"/>
            <a:ext cx="0" cy="1162050"/>
          </a:xfrm>
          <a:prstGeom prst="straightConnector1">
            <a:avLst/>
          </a:prstGeom>
          <a:ln w="38100"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287000" y="3747017"/>
            <a:ext cx="0" cy="1215508"/>
          </a:xfrm>
          <a:prstGeom prst="straightConnector1">
            <a:avLst/>
          </a:prstGeom>
          <a:ln w="28575">
            <a:solidFill>
              <a:srgbClr val="34A8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86600" y="2386262"/>
            <a:ext cx="0" cy="1365767"/>
          </a:xfrm>
          <a:prstGeom prst="straightConnector1">
            <a:avLst/>
          </a:prstGeom>
          <a:ln w="38100">
            <a:solidFill>
              <a:srgbClr val="EA433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31313" y="162023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点边界，保留</a:t>
            </a:r>
          </a:p>
        </p:txBody>
      </p:sp>
      <p:sp>
        <p:nvSpPr>
          <p:cNvPr id="34" name="矩形 33"/>
          <p:cNvSpPr/>
          <p:nvPr/>
        </p:nvSpPr>
        <p:spPr>
          <a:xfrm>
            <a:off x="4587250" y="4484103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点非边界，抛弃</a:t>
            </a:r>
          </a:p>
        </p:txBody>
      </p:sp>
      <p:sp>
        <p:nvSpPr>
          <p:cNvPr id="36" name="矩形 35"/>
          <p:cNvSpPr/>
          <p:nvPr/>
        </p:nvSpPr>
        <p:spPr>
          <a:xfrm>
            <a:off x="4070232" y="2846684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点，与</a:t>
            </a:r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点相连，保留</a:t>
            </a:r>
          </a:p>
        </p:txBody>
      </p:sp>
      <p:sp>
        <p:nvSpPr>
          <p:cNvPr id="37" name="矩形 36"/>
          <p:cNvSpPr/>
          <p:nvPr/>
        </p:nvSpPr>
        <p:spPr>
          <a:xfrm>
            <a:off x="30952" y="2834117"/>
            <a:ext cx="285758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点，与边界不相连，抛弃</a:t>
            </a:r>
          </a:p>
        </p:txBody>
      </p:sp>
      <p:sp>
        <p:nvSpPr>
          <p:cNvPr id="40" name="文本占位符 19">
            <a:extLst>
              <a:ext uri="{FF2B5EF4-FFF2-40B4-BE49-F238E27FC236}">
                <a16:creationId xmlns:a16="http://schemas.microsoft.com/office/drawing/2014/main" id="{6D8AAE4E-9698-4598-955D-80FC52D0B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14904928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6955116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canny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算子计算边缘的原理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canny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算子计算边缘的方法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4250" y="2180453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28091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201786" y="184302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42" y="1843029"/>
            <a:ext cx="4591013" cy="2683192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2611423" y="4001679"/>
            <a:ext cx="2486025" cy="257175"/>
          </a:xfrm>
          <a:custGeom>
            <a:avLst/>
            <a:gdLst>
              <a:gd name="connsiteX0" fmla="*/ 0 w 2486025"/>
              <a:gd name="connsiteY0" fmla="*/ 209550 h 257175"/>
              <a:gd name="connsiteX1" fmla="*/ 47625 w 2486025"/>
              <a:gd name="connsiteY1" fmla="*/ 152400 h 257175"/>
              <a:gd name="connsiteX2" fmla="*/ 123825 w 2486025"/>
              <a:gd name="connsiteY2" fmla="*/ 104775 h 257175"/>
              <a:gd name="connsiteX3" fmla="*/ 161925 w 2486025"/>
              <a:gd name="connsiteY3" fmla="*/ 76200 h 257175"/>
              <a:gd name="connsiteX4" fmla="*/ 228600 w 2486025"/>
              <a:gd name="connsiteY4" fmla="*/ 47625 h 257175"/>
              <a:gd name="connsiteX5" fmla="*/ 247650 w 2486025"/>
              <a:gd name="connsiteY5" fmla="*/ 19050 h 257175"/>
              <a:gd name="connsiteX6" fmla="*/ 285750 w 2486025"/>
              <a:gd name="connsiteY6" fmla="*/ 9525 h 257175"/>
              <a:gd name="connsiteX7" fmla="*/ 314325 w 2486025"/>
              <a:gd name="connsiteY7" fmla="*/ 0 h 257175"/>
              <a:gd name="connsiteX8" fmla="*/ 476250 w 2486025"/>
              <a:gd name="connsiteY8" fmla="*/ 9525 h 257175"/>
              <a:gd name="connsiteX9" fmla="*/ 523875 w 2486025"/>
              <a:gd name="connsiteY9" fmla="*/ 28575 h 257175"/>
              <a:gd name="connsiteX10" fmla="*/ 552450 w 2486025"/>
              <a:gd name="connsiteY10" fmla="*/ 38100 h 257175"/>
              <a:gd name="connsiteX11" fmla="*/ 581025 w 2486025"/>
              <a:gd name="connsiteY11" fmla="*/ 66675 h 257175"/>
              <a:gd name="connsiteX12" fmla="*/ 600075 w 2486025"/>
              <a:gd name="connsiteY12" fmla="*/ 95250 h 257175"/>
              <a:gd name="connsiteX13" fmla="*/ 628650 w 2486025"/>
              <a:gd name="connsiteY13" fmla="*/ 104775 h 257175"/>
              <a:gd name="connsiteX14" fmla="*/ 666750 w 2486025"/>
              <a:gd name="connsiteY14" fmla="*/ 152400 h 257175"/>
              <a:gd name="connsiteX15" fmla="*/ 685800 w 2486025"/>
              <a:gd name="connsiteY15" fmla="*/ 180975 h 257175"/>
              <a:gd name="connsiteX16" fmla="*/ 742950 w 2486025"/>
              <a:gd name="connsiteY16" fmla="*/ 200025 h 257175"/>
              <a:gd name="connsiteX17" fmla="*/ 838200 w 2486025"/>
              <a:gd name="connsiteY17" fmla="*/ 238125 h 257175"/>
              <a:gd name="connsiteX18" fmla="*/ 914400 w 2486025"/>
              <a:gd name="connsiteY18" fmla="*/ 257175 h 257175"/>
              <a:gd name="connsiteX19" fmla="*/ 1304925 w 2486025"/>
              <a:gd name="connsiteY19" fmla="*/ 247650 h 257175"/>
              <a:gd name="connsiteX20" fmla="*/ 1371600 w 2486025"/>
              <a:gd name="connsiteY20" fmla="*/ 219075 h 257175"/>
              <a:gd name="connsiteX21" fmla="*/ 1409700 w 2486025"/>
              <a:gd name="connsiteY21" fmla="*/ 209550 h 257175"/>
              <a:gd name="connsiteX22" fmla="*/ 1466850 w 2486025"/>
              <a:gd name="connsiteY22" fmla="*/ 180975 h 257175"/>
              <a:gd name="connsiteX23" fmla="*/ 1571625 w 2486025"/>
              <a:gd name="connsiteY23" fmla="*/ 161925 h 257175"/>
              <a:gd name="connsiteX24" fmla="*/ 1676400 w 2486025"/>
              <a:gd name="connsiteY24" fmla="*/ 133350 h 257175"/>
              <a:gd name="connsiteX25" fmla="*/ 1704975 w 2486025"/>
              <a:gd name="connsiteY25" fmla="*/ 123825 h 257175"/>
              <a:gd name="connsiteX26" fmla="*/ 1752600 w 2486025"/>
              <a:gd name="connsiteY26" fmla="*/ 114300 h 257175"/>
              <a:gd name="connsiteX27" fmla="*/ 1895475 w 2486025"/>
              <a:gd name="connsiteY27" fmla="*/ 66675 h 257175"/>
              <a:gd name="connsiteX28" fmla="*/ 2019300 w 2486025"/>
              <a:gd name="connsiteY28" fmla="*/ 57150 h 257175"/>
              <a:gd name="connsiteX29" fmla="*/ 2400300 w 2486025"/>
              <a:gd name="connsiteY29" fmla="*/ 76200 h 257175"/>
              <a:gd name="connsiteX30" fmla="*/ 2486025 w 2486025"/>
              <a:gd name="connsiteY30" fmla="*/ 8572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86025" h="257175">
                <a:moveTo>
                  <a:pt x="0" y="209550"/>
                </a:moveTo>
                <a:cubicBezTo>
                  <a:pt x="15875" y="190500"/>
                  <a:pt x="30090" y="169935"/>
                  <a:pt x="47625" y="152400"/>
                </a:cubicBezTo>
                <a:cubicBezTo>
                  <a:pt x="83602" y="116423"/>
                  <a:pt x="83585" y="129925"/>
                  <a:pt x="123825" y="104775"/>
                </a:cubicBezTo>
                <a:cubicBezTo>
                  <a:pt x="137287" y="96361"/>
                  <a:pt x="148463" y="84614"/>
                  <a:pt x="161925" y="76200"/>
                </a:cubicBezTo>
                <a:cubicBezTo>
                  <a:pt x="188828" y="59386"/>
                  <a:pt x="200822" y="56884"/>
                  <a:pt x="228600" y="47625"/>
                </a:cubicBezTo>
                <a:cubicBezTo>
                  <a:pt x="234950" y="38100"/>
                  <a:pt x="238125" y="25400"/>
                  <a:pt x="247650" y="19050"/>
                </a:cubicBezTo>
                <a:cubicBezTo>
                  <a:pt x="258542" y="11788"/>
                  <a:pt x="273163" y="13121"/>
                  <a:pt x="285750" y="9525"/>
                </a:cubicBezTo>
                <a:cubicBezTo>
                  <a:pt x="295404" y="6767"/>
                  <a:pt x="304800" y="3175"/>
                  <a:pt x="314325" y="0"/>
                </a:cubicBezTo>
                <a:cubicBezTo>
                  <a:pt x="368300" y="3175"/>
                  <a:pt x="422677" y="2220"/>
                  <a:pt x="476250" y="9525"/>
                </a:cubicBezTo>
                <a:cubicBezTo>
                  <a:pt x="493191" y="11835"/>
                  <a:pt x="507866" y="22572"/>
                  <a:pt x="523875" y="28575"/>
                </a:cubicBezTo>
                <a:cubicBezTo>
                  <a:pt x="533276" y="32100"/>
                  <a:pt x="542925" y="34925"/>
                  <a:pt x="552450" y="38100"/>
                </a:cubicBezTo>
                <a:cubicBezTo>
                  <a:pt x="561975" y="47625"/>
                  <a:pt x="572401" y="56327"/>
                  <a:pt x="581025" y="66675"/>
                </a:cubicBezTo>
                <a:cubicBezTo>
                  <a:pt x="588354" y="75469"/>
                  <a:pt x="591136" y="88099"/>
                  <a:pt x="600075" y="95250"/>
                </a:cubicBezTo>
                <a:cubicBezTo>
                  <a:pt x="607915" y="101522"/>
                  <a:pt x="619125" y="101600"/>
                  <a:pt x="628650" y="104775"/>
                </a:cubicBezTo>
                <a:cubicBezTo>
                  <a:pt x="647193" y="160405"/>
                  <a:pt x="623666" y="109316"/>
                  <a:pt x="666750" y="152400"/>
                </a:cubicBezTo>
                <a:cubicBezTo>
                  <a:pt x="674845" y="160495"/>
                  <a:pt x="676092" y="174908"/>
                  <a:pt x="685800" y="180975"/>
                </a:cubicBezTo>
                <a:cubicBezTo>
                  <a:pt x="702828" y="191618"/>
                  <a:pt x="724989" y="191045"/>
                  <a:pt x="742950" y="200025"/>
                </a:cubicBezTo>
                <a:cubicBezTo>
                  <a:pt x="782365" y="219733"/>
                  <a:pt x="791120" y="226355"/>
                  <a:pt x="838200" y="238125"/>
                </a:cubicBezTo>
                <a:lnTo>
                  <a:pt x="914400" y="257175"/>
                </a:lnTo>
                <a:cubicBezTo>
                  <a:pt x="1044575" y="254000"/>
                  <a:pt x="1175161" y="258464"/>
                  <a:pt x="1304925" y="247650"/>
                </a:cubicBezTo>
                <a:cubicBezTo>
                  <a:pt x="1329022" y="245642"/>
                  <a:pt x="1348876" y="227338"/>
                  <a:pt x="1371600" y="219075"/>
                </a:cubicBezTo>
                <a:cubicBezTo>
                  <a:pt x="1383903" y="214601"/>
                  <a:pt x="1397545" y="214412"/>
                  <a:pt x="1409700" y="209550"/>
                </a:cubicBezTo>
                <a:cubicBezTo>
                  <a:pt x="1429475" y="201640"/>
                  <a:pt x="1446417" y="186985"/>
                  <a:pt x="1466850" y="180975"/>
                </a:cubicBezTo>
                <a:cubicBezTo>
                  <a:pt x="1500905" y="170959"/>
                  <a:pt x="1536700" y="168275"/>
                  <a:pt x="1571625" y="161925"/>
                </a:cubicBezTo>
                <a:cubicBezTo>
                  <a:pt x="1626087" y="125617"/>
                  <a:pt x="1578580" y="151135"/>
                  <a:pt x="1676400" y="133350"/>
                </a:cubicBezTo>
                <a:cubicBezTo>
                  <a:pt x="1686278" y="131554"/>
                  <a:pt x="1695235" y="126260"/>
                  <a:pt x="1704975" y="123825"/>
                </a:cubicBezTo>
                <a:cubicBezTo>
                  <a:pt x="1720681" y="119898"/>
                  <a:pt x="1737127" y="119061"/>
                  <a:pt x="1752600" y="114300"/>
                </a:cubicBezTo>
                <a:cubicBezTo>
                  <a:pt x="1798515" y="100172"/>
                  <a:pt x="1846963" y="73952"/>
                  <a:pt x="1895475" y="66675"/>
                </a:cubicBezTo>
                <a:cubicBezTo>
                  <a:pt x="1936414" y="60534"/>
                  <a:pt x="1978025" y="60325"/>
                  <a:pt x="2019300" y="57150"/>
                </a:cubicBezTo>
                <a:lnTo>
                  <a:pt x="2400300" y="76200"/>
                </a:lnTo>
                <a:cubicBezTo>
                  <a:pt x="2428997" y="77957"/>
                  <a:pt x="2486025" y="85725"/>
                  <a:pt x="2486025" y="857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251141" y="4039779"/>
            <a:ext cx="0" cy="190500"/>
          </a:xfrm>
          <a:custGeom>
            <a:avLst/>
            <a:gdLst>
              <a:gd name="connsiteX0" fmla="*/ 0 w 0"/>
              <a:gd name="connsiteY0" fmla="*/ 0 h 190500"/>
              <a:gd name="connsiteX1" fmla="*/ 0 w 0"/>
              <a:gd name="connsiteY1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251141" y="4030254"/>
            <a:ext cx="152400" cy="210871"/>
          </a:xfrm>
          <a:custGeom>
            <a:avLst/>
            <a:gdLst>
              <a:gd name="connsiteX0" fmla="*/ 0 w 152400"/>
              <a:gd name="connsiteY0" fmla="*/ 0 h 210871"/>
              <a:gd name="connsiteX1" fmla="*/ 95250 w 152400"/>
              <a:gd name="connsiteY1" fmla="*/ 9525 h 210871"/>
              <a:gd name="connsiteX2" fmla="*/ 123825 w 152400"/>
              <a:gd name="connsiteY2" fmla="*/ 19050 h 210871"/>
              <a:gd name="connsiteX3" fmla="*/ 142875 w 152400"/>
              <a:gd name="connsiteY3" fmla="*/ 47625 h 210871"/>
              <a:gd name="connsiteX4" fmla="*/ 152400 w 152400"/>
              <a:gd name="connsiteY4" fmla="*/ 76200 h 210871"/>
              <a:gd name="connsiteX5" fmla="*/ 142875 w 152400"/>
              <a:gd name="connsiteY5" fmla="*/ 152400 h 210871"/>
              <a:gd name="connsiteX6" fmla="*/ 85725 w 152400"/>
              <a:gd name="connsiteY6" fmla="*/ 190500 h 210871"/>
              <a:gd name="connsiteX7" fmla="*/ 9525 w 152400"/>
              <a:gd name="connsiteY7" fmla="*/ 209550 h 21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" h="210871">
                <a:moveTo>
                  <a:pt x="0" y="0"/>
                </a:moveTo>
                <a:cubicBezTo>
                  <a:pt x="31750" y="3175"/>
                  <a:pt x="63713" y="4673"/>
                  <a:pt x="95250" y="9525"/>
                </a:cubicBezTo>
                <a:cubicBezTo>
                  <a:pt x="105173" y="11052"/>
                  <a:pt x="115985" y="12778"/>
                  <a:pt x="123825" y="19050"/>
                </a:cubicBezTo>
                <a:cubicBezTo>
                  <a:pt x="132764" y="26201"/>
                  <a:pt x="137755" y="37386"/>
                  <a:pt x="142875" y="47625"/>
                </a:cubicBezTo>
                <a:cubicBezTo>
                  <a:pt x="147365" y="56605"/>
                  <a:pt x="149225" y="66675"/>
                  <a:pt x="152400" y="76200"/>
                </a:cubicBezTo>
                <a:cubicBezTo>
                  <a:pt x="149225" y="101600"/>
                  <a:pt x="155773" y="130289"/>
                  <a:pt x="142875" y="152400"/>
                </a:cubicBezTo>
                <a:cubicBezTo>
                  <a:pt x="131339" y="172176"/>
                  <a:pt x="104775" y="177800"/>
                  <a:pt x="85725" y="190500"/>
                </a:cubicBezTo>
                <a:cubicBezTo>
                  <a:pt x="43941" y="218356"/>
                  <a:pt x="68598" y="209550"/>
                  <a:pt x="9525" y="209550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360262" y="18430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</a:t>
            </a:r>
          </a:p>
        </p:txBody>
      </p:sp>
      <p:sp>
        <p:nvSpPr>
          <p:cNvPr id="20" name="矩形 19"/>
          <p:cNvSpPr/>
          <p:nvPr/>
        </p:nvSpPr>
        <p:spPr>
          <a:xfrm>
            <a:off x="7201786" y="398519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minVal</a:t>
            </a:r>
            <a:endParaRPr lang="zh-CN" altLang="en-US" b="1" dirty="0">
              <a:solidFill>
                <a:srgbClr val="34A8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60262" y="3985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</a:t>
            </a:r>
          </a:p>
        </p:txBody>
      </p:sp>
      <p:sp>
        <p:nvSpPr>
          <p:cNvPr id="22" name="矩形 21"/>
          <p:cNvSpPr/>
          <p:nvPr/>
        </p:nvSpPr>
        <p:spPr>
          <a:xfrm>
            <a:off x="7181387" y="2884480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梯度值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minVal</a:t>
            </a:r>
            <a:endParaRPr lang="zh-CN" altLang="en-US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81712" y="26998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与边界相连，保留</a:t>
            </a:r>
          </a:p>
        </p:txBody>
      </p:sp>
      <p:sp>
        <p:nvSpPr>
          <p:cNvPr id="25" name="矩形 24"/>
          <p:cNvSpPr/>
          <p:nvPr/>
        </p:nvSpPr>
        <p:spPr>
          <a:xfrm>
            <a:off x="9781711" y="31223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与边界不相连，抛弃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867525" y="2381250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67524" y="4497646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67525" y="3747017"/>
            <a:ext cx="532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0287000" y="1219200"/>
            <a:ext cx="0" cy="1162050"/>
          </a:xfrm>
          <a:prstGeom prst="straightConnector1">
            <a:avLst/>
          </a:prstGeom>
          <a:ln w="38100"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287000" y="3747017"/>
            <a:ext cx="0" cy="1215508"/>
          </a:xfrm>
          <a:prstGeom prst="straightConnector1">
            <a:avLst/>
          </a:prstGeom>
          <a:ln w="28575">
            <a:solidFill>
              <a:srgbClr val="34A8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86600" y="2386262"/>
            <a:ext cx="0" cy="1365767"/>
          </a:xfrm>
          <a:prstGeom prst="straightConnector1">
            <a:avLst/>
          </a:prstGeom>
          <a:ln w="38100">
            <a:solidFill>
              <a:srgbClr val="EA433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31313" y="162023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点边界，保留</a:t>
            </a:r>
          </a:p>
        </p:txBody>
      </p:sp>
      <p:sp>
        <p:nvSpPr>
          <p:cNvPr id="34" name="矩形 33"/>
          <p:cNvSpPr/>
          <p:nvPr/>
        </p:nvSpPr>
        <p:spPr>
          <a:xfrm>
            <a:off x="4587250" y="4484103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点非边界，抛弃</a:t>
            </a:r>
          </a:p>
        </p:txBody>
      </p:sp>
      <p:sp>
        <p:nvSpPr>
          <p:cNvPr id="36" name="矩形 35"/>
          <p:cNvSpPr/>
          <p:nvPr/>
        </p:nvSpPr>
        <p:spPr>
          <a:xfrm>
            <a:off x="4070232" y="2846684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点，与</a:t>
            </a:r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点相连，保留</a:t>
            </a:r>
          </a:p>
        </p:txBody>
      </p:sp>
      <p:sp>
        <p:nvSpPr>
          <p:cNvPr id="37" name="矩形 36"/>
          <p:cNvSpPr/>
          <p:nvPr/>
        </p:nvSpPr>
        <p:spPr>
          <a:xfrm>
            <a:off x="30952" y="2834117"/>
            <a:ext cx="285758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点，与边界不相连，抛弃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8684" t="53784" r="44220" b="32727"/>
          <a:stretch/>
        </p:blipFill>
        <p:spPr>
          <a:xfrm>
            <a:off x="2384841" y="3295635"/>
            <a:ext cx="2162176" cy="361950"/>
          </a:xfrm>
          <a:prstGeom prst="rect">
            <a:avLst/>
          </a:prstGeom>
        </p:spPr>
      </p:pic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B41FBCF8-30C7-4B7B-9FB0-CBD71F014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30363560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anny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"/>
          <a:stretch/>
        </p:blipFill>
        <p:spPr bwMode="auto">
          <a:xfrm>
            <a:off x="622299" y="1952625"/>
            <a:ext cx="1083652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359349" y="5267325"/>
            <a:ext cx="5682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来源：官网</a:t>
            </a:r>
            <a:r>
              <a:rPr lang="en-US" altLang="zh-CN" sz="12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https://docs.opencv2.org/master/da/d22/tutorial_py_canny.html</a:t>
            </a:r>
            <a:endParaRPr lang="zh-CN" altLang="en-US" sz="12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D42057C-7E09-4815-8604-3B82B87A1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22556908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1724024"/>
            <a:ext cx="10127485" cy="3362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54802" y="5086349"/>
            <a:ext cx="4405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来源：https://en.wikipedia.org/wiki/Canny_edge_detector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1CA603F-593B-42C4-984C-3C2541138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202078166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67073"/>
            <a:ext cx="5086350" cy="3824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02" y="1567073"/>
            <a:ext cx="5086350" cy="38249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87370" y="5392008"/>
            <a:ext cx="4405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来源：https://en.wikipedia.org/wiki/Canny_edge_detector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62190B83-37C5-48E0-BACB-9197AA5771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30438705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FEB7E-ABE1-4359-BBE0-D99668A41F14}"/>
              </a:ext>
            </a:extLst>
          </p:cNvPr>
          <p:cNvSpPr txBox="1"/>
          <p:nvPr/>
        </p:nvSpPr>
        <p:spPr>
          <a:xfrm>
            <a:off x="839416" y="1422741"/>
            <a:ext cx="99371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edges = cv2.Canny( image, threshold1, threshold2[, </a:t>
            </a:r>
            <a:r>
              <a:rPr lang="en-US" altLang="zh-CN" sz="20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apertureSize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L2gradient]])</a:t>
            </a:r>
            <a:endParaRPr lang="zh-CN" altLang="zh-CN" sz="20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B2C-007B-4F62-8ECC-E7D192D504B1}"/>
              </a:ext>
            </a:extLst>
          </p:cNvPr>
          <p:cNvSpPr txBox="1"/>
          <p:nvPr/>
        </p:nvSpPr>
        <p:spPr>
          <a:xfrm>
            <a:off x="1199456" y="2685030"/>
            <a:ext cx="8462258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计算得到的边缘图像。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– 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位输入图像。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threshold1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处理过程中的第一个阈值。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threshold2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处理过程中的第二个阈值。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Sobel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算子的孔径大小。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L2gradient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计算图像梯度强度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(gradient magnitude)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35650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FEB7E-ABE1-4359-BBE0-D99668A41F14}"/>
              </a:ext>
            </a:extLst>
          </p:cNvPr>
          <p:cNvSpPr txBox="1"/>
          <p:nvPr/>
        </p:nvSpPr>
        <p:spPr>
          <a:xfrm>
            <a:off x="839416" y="1422741"/>
            <a:ext cx="99371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edges 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cv2.Canny( image, threshold1, threshold2[, </a:t>
            </a:r>
            <a:r>
              <a:rPr lang="en-US" altLang="zh-CN" sz="20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apertureSize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L2gradient]])</a:t>
            </a:r>
            <a:endParaRPr lang="zh-CN" altLang="zh-CN" sz="20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B2C-007B-4F62-8ECC-E7D192D504B1}"/>
              </a:ext>
            </a:extLst>
          </p:cNvPr>
          <p:cNvSpPr txBox="1"/>
          <p:nvPr/>
        </p:nvSpPr>
        <p:spPr>
          <a:xfrm>
            <a:off x="1199456" y="2685030"/>
            <a:ext cx="8462258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计算得到的边缘图像。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– 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位输入图像。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threshold1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处理过程中的第一个阈值。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threshold2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处理过程中的第二个阈值。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Sobel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算子的孔径大小。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L2gradient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计算图像梯度强度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(gradient magnitude)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9141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FEB7E-ABE1-4359-BBE0-D99668A41F14}"/>
              </a:ext>
            </a:extLst>
          </p:cNvPr>
          <p:cNvSpPr txBox="1"/>
          <p:nvPr/>
        </p:nvSpPr>
        <p:spPr>
          <a:xfrm>
            <a:off x="839416" y="1422741"/>
            <a:ext cx="99371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edges = cv2.Canny( </a:t>
            </a:r>
            <a:r>
              <a:rPr lang="en-US" altLang="zh-CN" sz="20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threshold1, threshold2[, </a:t>
            </a:r>
            <a:r>
              <a:rPr lang="en-US" altLang="zh-CN" sz="20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apertureSize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L2gradient]])</a:t>
            </a:r>
            <a:endParaRPr lang="zh-CN" altLang="zh-CN" sz="20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B2C-007B-4F62-8ECC-E7D192D504B1}"/>
              </a:ext>
            </a:extLst>
          </p:cNvPr>
          <p:cNvSpPr txBox="1"/>
          <p:nvPr/>
        </p:nvSpPr>
        <p:spPr>
          <a:xfrm>
            <a:off x="1199456" y="2685030"/>
            <a:ext cx="8462258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计算得到的边缘图像。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– 8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位输入图像。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threshold1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处理过程中的第一个阈值。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threshold2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处理过程中的第二个阈值。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Sobel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算子的孔径大小。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L2gradient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计算图像梯度强度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(gradient magnitude)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57780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FEB7E-ABE1-4359-BBE0-D99668A41F14}"/>
              </a:ext>
            </a:extLst>
          </p:cNvPr>
          <p:cNvSpPr txBox="1"/>
          <p:nvPr/>
        </p:nvSpPr>
        <p:spPr>
          <a:xfrm>
            <a:off x="839416" y="1422741"/>
            <a:ext cx="99371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edges = cv2.Canny( image, </a:t>
            </a:r>
            <a:r>
              <a:rPr lang="en-US" altLang="zh-CN" sz="20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threshold1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threshold2[, </a:t>
            </a:r>
            <a:r>
              <a:rPr lang="en-US" altLang="zh-CN" sz="20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apertureSize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L2gradient]])</a:t>
            </a:r>
            <a:endParaRPr lang="zh-CN" altLang="zh-CN" sz="20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B2C-007B-4F62-8ECC-E7D192D504B1}"/>
              </a:ext>
            </a:extLst>
          </p:cNvPr>
          <p:cNvSpPr txBox="1"/>
          <p:nvPr/>
        </p:nvSpPr>
        <p:spPr>
          <a:xfrm>
            <a:off x="1199456" y="2685030"/>
            <a:ext cx="8462258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计算得到的边缘图像。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– 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位输入图像。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threshold1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处理过程中的第一个阈值。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threshold2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处理过程中的第二个阈值。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Sobel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算子的孔径大小。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L2gradient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计算图像梯度强度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(gradient magnitude)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7432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FEB7E-ABE1-4359-BBE0-D99668A41F14}"/>
              </a:ext>
            </a:extLst>
          </p:cNvPr>
          <p:cNvSpPr txBox="1"/>
          <p:nvPr/>
        </p:nvSpPr>
        <p:spPr>
          <a:xfrm>
            <a:off x="839416" y="1422741"/>
            <a:ext cx="99371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edges = cv2.Canny( image, threshold1, </a:t>
            </a:r>
            <a:r>
              <a:rPr lang="en-US" altLang="zh-CN" sz="20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threshold2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apertureSize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L2gradient]])</a:t>
            </a:r>
            <a:endParaRPr lang="zh-CN" altLang="zh-CN" sz="20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B2C-007B-4F62-8ECC-E7D192D504B1}"/>
              </a:ext>
            </a:extLst>
          </p:cNvPr>
          <p:cNvSpPr txBox="1"/>
          <p:nvPr/>
        </p:nvSpPr>
        <p:spPr>
          <a:xfrm>
            <a:off x="1199456" y="2685030"/>
            <a:ext cx="8462258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计算得到的边缘图像。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– 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位输入图像。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threshold1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处理过程中的第一个阈值。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threshold2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处理过程中的第二个阈值。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Sobel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算子的孔径大小。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L2gradient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计算图像梯度强度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(gradient magnitude)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8261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FEB7E-ABE1-4359-BBE0-D99668A41F14}"/>
              </a:ext>
            </a:extLst>
          </p:cNvPr>
          <p:cNvSpPr txBox="1"/>
          <p:nvPr/>
        </p:nvSpPr>
        <p:spPr>
          <a:xfrm>
            <a:off x="839416" y="1422741"/>
            <a:ext cx="99371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edges = cv2.Canny( image, threshold1, threshold2[, </a:t>
            </a:r>
            <a:r>
              <a:rPr lang="en-US" altLang="zh-CN" sz="20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apertureSize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L2gradient]])</a:t>
            </a:r>
            <a:endParaRPr lang="zh-CN" altLang="zh-CN" sz="20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B2C-007B-4F62-8ECC-E7D192D504B1}"/>
              </a:ext>
            </a:extLst>
          </p:cNvPr>
          <p:cNvSpPr txBox="1"/>
          <p:nvPr/>
        </p:nvSpPr>
        <p:spPr>
          <a:xfrm>
            <a:off x="1199456" y="2685030"/>
            <a:ext cx="8462258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计算得到的边缘图像。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– 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位输入图像。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threshold1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处理过程中的第一个阈值。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threshold2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处理过程中的第二个阈值。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Sobel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算子的孔径大小。</a:t>
            </a:r>
            <a:endParaRPr lang="en-US" altLang="zh-CN" sz="1800" kern="10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L2gradient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计算图像梯度强度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(gradient magnitude)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91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3863FD-AC3F-43EF-B6C9-73073B216D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8747"/>
            <a:ext cx="6120472" cy="2320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45222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FEB7E-ABE1-4359-BBE0-D99668A41F14}"/>
              </a:ext>
            </a:extLst>
          </p:cNvPr>
          <p:cNvSpPr txBox="1"/>
          <p:nvPr/>
        </p:nvSpPr>
        <p:spPr>
          <a:xfrm>
            <a:off x="839416" y="1422741"/>
            <a:ext cx="99371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edges = cv2.Canny( image, threshold1, threshold2[, </a:t>
            </a:r>
            <a:r>
              <a:rPr lang="en-US" altLang="zh-CN" sz="20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apertureSize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L2gradient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20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B2C-007B-4F62-8ECC-E7D192D504B1}"/>
              </a:ext>
            </a:extLst>
          </p:cNvPr>
          <p:cNvSpPr txBox="1"/>
          <p:nvPr/>
        </p:nvSpPr>
        <p:spPr>
          <a:xfrm>
            <a:off x="1199456" y="2685030"/>
            <a:ext cx="8462258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计算得到的边缘图像。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– 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位输入图像。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threshold1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处理过程中的第一个阈值。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threshold2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处理过程中的第二个阈值。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Sobel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算子的孔径大小。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L2gradient – </a:t>
            </a:r>
            <a:r>
              <a:rPr lang="zh-CN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计算图像梯度强度</a:t>
            </a:r>
            <a:r>
              <a:rPr lang="en-US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(gradient magnitude)</a:t>
            </a:r>
            <a:r>
              <a:rPr lang="zh-CN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的标识。</a:t>
            </a:r>
            <a:endParaRPr lang="zh-CN" altLang="en-US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08415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FEB7E-ABE1-4359-BBE0-D99668A41F14}"/>
              </a:ext>
            </a:extLst>
          </p:cNvPr>
          <p:cNvSpPr txBox="1"/>
          <p:nvPr/>
        </p:nvSpPr>
        <p:spPr>
          <a:xfrm>
            <a:off x="839416" y="1422741"/>
            <a:ext cx="99371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edges = cv2.Canny( image, threshold1, threshold2[, </a:t>
            </a:r>
            <a:r>
              <a:rPr lang="en-US" altLang="zh-CN" sz="20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apertureSize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L2gradient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20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B2C-007B-4F62-8ECC-E7D192D504B1}"/>
              </a:ext>
            </a:extLst>
          </p:cNvPr>
          <p:cNvSpPr txBox="1"/>
          <p:nvPr/>
        </p:nvSpPr>
        <p:spPr>
          <a:xfrm>
            <a:off x="1055440" y="2204166"/>
            <a:ext cx="8462258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L2gradient – </a:t>
            </a:r>
            <a:r>
              <a:rPr lang="zh-CN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计算图像梯度强度</a:t>
            </a:r>
            <a:r>
              <a:rPr lang="en-US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(gradient magnitude)</a:t>
            </a:r>
            <a:r>
              <a:rPr lang="zh-CN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的标识。</a:t>
            </a:r>
            <a:endParaRPr lang="zh-CN" altLang="en-US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13E3DA-AA20-4DE3-A528-843E10DA16EB}"/>
                  </a:ext>
                </a:extLst>
              </p:cNvPr>
              <p:cNvSpPr txBox="1"/>
              <p:nvPr/>
            </p:nvSpPr>
            <p:spPr>
              <a:xfrm>
                <a:off x="1432823" y="3589216"/>
                <a:ext cx="8750290" cy="8917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orm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gradient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False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den>
                                            </m:f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den>
                                            </m:f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gradient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dirty="0" smtClean="0"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True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13E3DA-AA20-4DE3-A528-843E10DA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23" y="3589216"/>
                <a:ext cx="8750290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772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2519" y="869061"/>
            <a:ext cx="1084805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cv2.Canny()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获取图像的边缘，尝试使用不同大小的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，观察获取的边缘有何不同。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1847528" y="2172489"/>
            <a:ext cx="7304132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o=cv2.imread("lena.bmp",cv2.IMREAD_GRAYSCALE)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r1=cv2.Canny(o,128,200)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r2=cv2.Canny(o,32,128)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cv2.imshow("result1",r1)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cv2.imshow("result2",r2)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123" y="1711493"/>
            <a:ext cx="926744" cy="921992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12858234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2519" y="869061"/>
            <a:ext cx="1084805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cv2.Canny()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获取图像的边缘，尝试使用不同大小的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，观察获取的边缘有何不同。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440088" y="2534077"/>
            <a:ext cx="5328592" cy="345735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o=cv2.imread("lena.bmp",cv2.IMREAD_GRAYSCALE)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r1=cv2.Canny(o,128,200)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r2=cv2.Canny(o,32,128)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cv2.imshow("result1",r1)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cv2.imshow("result2",r2)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479" y="2019846"/>
            <a:ext cx="926744" cy="921992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610B511-1950-40A6-868F-396B6F5C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2570384" cy="515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 Canny</a:t>
            </a:r>
            <a:r>
              <a:rPr lang="zh-CN" altLang="en-US" sz="2800" dirty="0"/>
              <a:t>边缘检测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646703-5729-4AB1-BFA5-A641527FCF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95815" y="1761070"/>
            <a:ext cx="1360170" cy="14395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DC83F5-5224-41C8-99D8-E9AD46CBA1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34124" y="3648621"/>
            <a:ext cx="2211274" cy="23403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F39C08-7989-40C4-9BD4-3BC3EF1B62D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43024" y="3648621"/>
            <a:ext cx="2211274" cy="23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7893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计算边缘方法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767435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D303A8-BB65-448E-9720-F8CE29706CAD}"/>
                  </a:ext>
                </a:extLst>
              </p:cNvPr>
              <p:cNvSpPr txBox="1"/>
              <p:nvPr/>
            </p:nvSpPr>
            <p:spPr>
              <a:xfrm>
                <a:off x="516518" y="2564904"/>
                <a:ext cx="4721228" cy="1394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D303A8-BB65-448E-9720-F8CE2970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8" y="2564904"/>
                <a:ext cx="4721228" cy="1394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99AE1C-6CFB-4339-B10E-CEBE7F28E4BF}"/>
                  </a:ext>
                </a:extLst>
              </p:cNvPr>
              <p:cNvSpPr txBox="1"/>
              <p:nvPr/>
            </p:nvSpPr>
            <p:spPr>
              <a:xfrm>
                <a:off x="4871864" y="2564904"/>
                <a:ext cx="6103188" cy="1394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3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99AE1C-6CFB-4339-B10E-CEBE7F28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2564904"/>
                <a:ext cx="6103188" cy="1394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5675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784F31D-2757-47F0-BDE4-582612AB9E8A}"/>
              </a:ext>
            </a:extLst>
          </p:cNvPr>
          <p:cNvGraphicFramePr>
            <a:graphicFrameLocks noGrp="1"/>
          </p:cNvGraphicFramePr>
          <p:nvPr/>
        </p:nvGraphicFramePr>
        <p:xfrm>
          <a:off x="3575720" y="2276872"/>
          <a:ext cx="3816424" cy="20882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6146">
                  <a:extLst>
                    <a:ext uri="{9D8B030D-6E8A-4147-A177-3AD203B41FA5}">
                      <a16:colId xmlns:a16="http://schemas.microsoft.com/office/drawing/2014/main" val="417550593"/>
                    </a:ext>
                  </a:extLst>
                </a:gridCol>
                <a:gridCol w="1275139">
                  <a:extLst>
                    <a:ext uri="{9D8B030D-6E8A-4147-A177-3AD203B41FA5}">
                      <a16:colId xmlns:a16="http://schemas.microsoft.com/office/drawing/2014/main" val="3787405854"/>
                    </a:ext>
                  </a:extLst>
                </a:gridCol>
                <a:gridCol w="1275139">
                  <a:extLst>
                    <a:ext uri="{9D8B030D-6E8A-4147-A177-3AD203B41FA5}">
                      <a16:colId xmlns:a16="http://schemas.microsoft.com/office/drawing/2014/main" val="1389733998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extLst>
                  <a:ext uri="{0D108BD9-81ED-4DB2-BD59-A6C34878D82A}">
                    <a16:rowId xmlns:a16="http://schemas.microsoft.com/office/drawing/2014/main" val="1536868058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extLst>
                  <a:ext uri="{0D108BD9-81ED-4DB2-BD59-A6C34878D82A}">
                    <a16:rowId xmlns:a16="http://schemas.microsoft.com/office/drawing/2014/main" val="4165312608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70500" marR="270500" marT="0" marB="0" anchor="ctr"/>
                </a:tc>
                <a:extLst>
                  <a:ext uri="{0D108BD9-81ED-4DB2-BD59-A6C34878D82A}">
                    <a16:rowId xmlns:a16="http://schemas.microsoft.com/office/drawing/2014/main" val="2636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046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36235" y="429309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边缘检测的一般步骤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984CD70-D86E-4FBD-BEF0-ED24841CE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09681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7794C5F-EE36-4AEE-9C6B-5DC17A695DA0}"/>
              </a:ext>
            </a:extLst>
          </p:cNvPr>
          <p:cNvSpPr/>
          <p:nvPr/>
        </p:nvSpPr>
        <p:spPr>
          <a:xfrm>
            <a:off x="1564026" y="2366734"/>
            <a:ext cx="1005403" cy="100540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14D0DE0-76C8-4F8C-BA7A-6389E7E9FC20}"/>
              </a:ext>
            </a:extLst>
          </p:cNvPr>
          <p:cNvSpPr/>
          <p:nvPr/>
        </p:nvSpPr>
        <p:spPr>
          <a:xfrm>
            <a:off x="4034791" y="2364193"/>
            <a:ext cx="1005403" cy="100540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E73AAB3-5FA9-4A68-B493-C90B87821E1D}"/>
              </a:ext>
            </a:extLst>
          </p:cNvPr>
          <p:cNvSpPr/>
          <p:nvPr/>
        </p:nvSpPr>
        <p:spPr>
          <a:xfrm>
            <a:off x="6505556" y="2361652"/>
            <a:ext cx="1005403" cy="100540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1F790C3-3D92-44AF-B4E8-528E0975364C}"/>
              </a:ext>
            </a:extLst>
          </p:cNvPr>
          <p:cNvSpPr/>
          <p:nvPr/>
        </p:nvSpPr>
        <p:spPr>
          <a:xfrm>
            <a:off x="8976320" y="2401389"/>
            <a:ext cx="1005403" cy="100540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滞后阈值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D72C44-888C-4B7B-9299-828E53054AED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 flipV="1">
            <a:off x="2569429" y="2866895"/>
            <a:ext cx="1465362" cy="254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2CB5FB-BEBC-4B34-AB79-511C73CD3B94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5040194" y="2864354"/>
            <a:ext cx="1465362" cy="254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D8BDA1A-7896-4DCB-9198-D7E3767A39A5}"/>
              </a:ext>
            </a:extLst>
          </p:cNvPr>
          <p:cNvCxnSpPr>
            <a:cxnSpLocks/>
          </p:cNvCxnSpPr>
          <p:nvPr/>
        </p:nvCxnSpPr>
        <p:spPr>
          <a:xfrm flipV="1">
            <a:off x="7510959" y="2861813"/>
            <a:ext cx="1465362" cy="254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9BBF613-4585-4A59-945F-1F7D2FD0CA8A}"/>
              </a:ext>
            </a:extLst>
          </p:cNvPr>
          <p:cNvSpPr txBox="1"/>
          <p:nvPr/>
        </p:nvSpPr>
        <p:spPr>
          <a:xfrm>
            <a:off x="6408706" y="2580924"/>
            <a:ext cx="11991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非极大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值抑制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438855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24345" y="1772521"/>
            <a:ext cx="9546417" cy="2192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边缘检测容易受到噪声的影响。因此，在进行边缘检测前，通常需要先进行去噪。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通常采用高斯滤波器去除噪声。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008D15-BF18-413B-A17E-C5EF68FEA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384847" cy="515938"/>
          </a:xfrm>
        </p:spPr>
        <p:txBody>
          <a:bodyPr>
            <a:noAutofit/>
          </a:bodyPr>
          <a:lstStyle/>
          <a:p>
            <a:r>
              <a:rPr lang="en-US" altLang="zh-CN" dirty="0"/>
              <a:t> Canny</a:t>
            </a:r>
            <a:r>
              <a:rPr lang="zh-CN" altLang="en-US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41638483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59195" y="1152815"/>
            <a:ext cx="967112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让临近的像素具有更高的重要度。对周围像素计算加权平均值，较近的像素具有较大的权重值。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1435" y="2416954"/>
          <a:ext cx="4298609" cy="2554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087">
                  <a:extLst>
                    <a:ext uri="{9D8B030D-6E8A-4147-A177-3AD203B41FA5}">
                      <a16:colId xmlns:a16="http://schemas.microsoft.com/office/drawing/2014/main" val="3583970682"/>
                    </a:ext>
                  </a:extLst>
                </a:gridCol>
                <a:gridCol w="614087">
                  <a:extLst>
                    <a:ext uri="{9D8B030D-6E8A-4147-A177-3AD203B41FA5}">
                      <a16:colId xmlns:a16="http://schemas.microsoft.com/office/drawing/2014/main" val="1034352985"/>
                    </a:ext>
                  </a:extLst>
                </a:gridCol>
                <a:gridCol w="614087">
                  <a:extLst>
                    <a:ext uri="{9D8B030D-6E8A-4147-A177-3AD203B41FA5}">
                      <a16:colId xmlns:a16="http://schemas.microsoft.com/office/drawing/2014/main" val="942944372"/>
                    </a:ext>
                  </a:extLst>
                </a:gridCol>
                <a:gridCol w="614087">
                  <a:extLst>
                    <a:ext uri="{9D8B030D-6E8A-4147-A177-3AD203B41FA5}">
                      <a16:colId xmlns:a16="http://schemas.microsoft.com/office/drawing/2014/main" val="1441301269"/>
                    </a:ext>
                  </a:extLst>
                </a:gridCol>
                <a:gridCol w="614087">
                  <a:extLst>
                    <a:ext uri="{9D8B030D-6E8A-4147-A177-3AD203B41FA5}">
                      <a16:colId xmlns:a16="http://schemas.microsoft.com/office/drawing/2014/main" val="2270810121"/>
                    </a:ext>
                  </a:extLst>
                </a:gridCol>
                <a:gridCol w="614087">
                  <a:extLst>
                    <a:ext uri="{9D8B030D-6E8A-4147-A177-3AD203B41FA5}">
                      <a16:colId xmlns:a16="http://schemas.microsoft.com/office/drawing/2014/main" val="3640322554"/>
                    </a:ext>
                  </a:extLst>
                </a:gridCol>
                <a:gridCol w="614087">
                  <a:extLst>
                    <a:ext uri="{9D8B030D-6E8A-4147-A177-3AD203B41FA5}">
                      <a16:colId xmlns:a16="http://schemas.microsoft.com/office/drawing/2014/main" val="41689509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87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10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369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197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106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156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159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173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411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149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107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508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163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198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226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223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156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159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8455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222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68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193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157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003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250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560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77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248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0419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95491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94759" y="2984642"/>
          <a:ext cx="1733550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710">
                  <a:extLst>
                    <a:ext uri="{9D8B030D-6E8A-4147-A177-3AD203B41FA5}">
                      <a16:colId xmlns:a16="http://schemas.microsoft.com/office/drawing/2014/main" val="1364617788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1506999620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693858426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9432840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235778876"/>
                    </a:ext>
                  </a:extLst>
                </a:gridCol>
              </a:tblGrid>
              <a:tr h="2793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760345"/>
                  </a:ext>
                </a:extLst>
              </a:tr>
              <a:tr h="2793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4237"/>
                  </a:ext>
                </a:extLst>
              </a:tr>
              <a:tr h="2793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666372"/>
                  </a:ext>
                </a:extLst>
              </a:tr>
              <a:tr h="2793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827282"/>
                  </a:ext>
                </a:extLst>
              </a:tr>
              <a:tr h="2793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341227"/>
                  </a:ext>
                </a:extLst>
              </a:tr>
            </a:tbl>
          </a:graphicData>
        </a:graphic>
      </p:graphicFrame>
      <p:sp>
        <p:nvSpPr>
          <p:cNvPr id="18" name="乘号 17"/>
          <p:cNvSpPr/>
          <p:nvPr/>
        </p:nvSpPr>
        <p:spPr>
          <a:xfrm>
            <a:off x="4915451" y="3488871"/>
            <a:ext cx="361950" cy="447675"/>
          </a:xfrm>
          <a:prstGeom prst="mathMultiply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/>
          </a:p>
        </p:txBody>
      </p:sp>
      <p:sp>
        <p:nvSpPr>
          <p:cNvPr id="19" name="等号 18"/>
          <p:cNvSpPr/>
          <p:nvPr/>
        </p:nvSpPr>
        <p:spPr>
          <a:xfrm>
            <a:off x="7665172" y="3470418"/>
            <a:ext cx="504824" cy="333639"/>
          </a:xfrm>
          <a:prstGeom prst="mathEqual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427170" y="2416954"/>
          <a:ext cx="2771776" cy="2554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968">
                  <a:extLst>
                    <a:ext uri="{9D8B030D-6E8A-4147-A177-3AD203B41FA5}">
                      <a16:colId xmlns:a16="http://schemas.microsoft.com/office/drawing/2014/main" val="3583970682"/>
                    </a:ext>
                  </a:extLst>
                </a:gridCol>
                <a:gridCol w="395968">
                  <a:extLst>
                    <a:ext uri="{9D8B030D-6E8A-4147-A177-3AD203B41FA5}">
                      <a16:colId xmlns:a16="http://schemas.microsoft.com/office/drawing/2014/main" val="1034352985"/>
                    </a:ext>
                  </a:extLst>
                </a:gridCol>
                <a:gridCol w="395968">
                  <a:extLst>
                    <a:ext uri="{9D8B030D-6E8A-4147-A177-3AD203B41FA5}">
                      <a16:colId xmlns:a16="http://schemas.microsoft.com/office/drawing/2014/main" val="942944372"/>
                    </a:ext>
                  </a:extLst>
                </a:gridCol>
                <a:gridCol w="395968">
                  <a:extLst>
                    <a:ext uri="{9D8B030D-6E8A-4147-A177-3AD203B41FA5}">
                      <a16:colId xmlns:a16="http://schemas.microsoft.com/office/drawing/2014/main" val="1441301269"/>
                    </a:ext>
                  </a:extLst>
                </a:gridCol>
                <a:gridCol w="395968">
                  <a:extLst>
                    <a:ext uri="{9D8B030D-6E8A-4147-A177-3AD203B41FA5}">
                      <a16:colId xmlns:a16="http://schemas.microsoft.com/office/drawing/2014/main" val="2270810121"/>
                    </a:ext>
                  </a:extLst>
                </a:gridCol>
                <a:gridCol w="395968">
                  <a:extLst>
                    <a:ext uri="{9D8B030D-6E8A-4147-A177-3AD203B41FA5}">
                      <a16:colId xmlns:a16="http://schemas.microsoft.com/office/drawing/2014/main" val="3640322554"/>
                    </a:ext>
                  </a:extLst>
                </a:gridCol>
                <a:gridCol w="395968">
                  <a:extLst>
                    <a:ext uri="{9D8B030D-6E8A-4147-A177-3AD203B41FA5}">
                      <a16:colId xmlns:a16="http://schemas.microsoft.com/office/drawing/2014/main" val="416895099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104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3695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4114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5085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84552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0037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5608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04192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9549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38898" y="3416083"/>
                <a:ext cx="32541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898" y="3416083"/>
                <a:ext cx="325410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C57A473C-300D-47C7-8C12-B3906908C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8292413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290519" y="246710"/>
            <a:ext cx="341833" cy="46191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24345" y="1772521"/>
            <a:ext cx="9546417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对平滑后的图像采用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算子计算梯度和方向。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22E9BD98-3776-4B2F-802A-BCF5858DD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 Canny</a:t>
            </a:r>
            <a:r>
              <a:rPr lang="zh-CN" altLang="en-US" sz="2600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304111744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1628</Words>
  <Application>Microsoft Office PowerPoint</Application>
  <PresentationFormat>宽屏</PresentationFormat>
  <Paragraphs>384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Meiryo UI</vt:lpstr>
      <vt:lpstr>等线</vt:lpstr>
      <vt:lpstr>微软雅黑</vt:lpstr>
      <vt:lpstr>微软雅黑</vt:lpstr>
      <vt:lpstr>小米兰亭</vt:lpstr>
      <vt:lpstr>Arial</vt:lpstr>
      <vt:lpstr>Calibri</vt:lpstr>
      <vt:lpstr>Cambria Math</vt:lpstr>
      <vt:lpstr>Times New Roman</vt:lpstr>
      <vt:lpstr>Wingdings</vt:lpstr>
      <vt:lpstr>Office 主题</vt:lpstr>
      <vt:lpstr>边缘检测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705</cp:revision>
  <dcterms:created xsi:type="dcterms:W3CDTF">2017-06-22T11:40:54Z</dcterms:created>
  <dcterms:modified xsi:type="dcterms:W3CDTF">2020-07-03T09:52:33Z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