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447" r:id="rId2"/>
    <p:sldId id="449" r:id="rId3"/>
    <p:sldId id="463" r:id="rId4"/>
    <p:sldId id="465" r:id="rId5"/>
    <p:sldId id="470" r:id="rId6"/>
    <p:sldId id="471" r:id="rId7"/>
    <p:sldId id="476" r:id="rId8"/>
    <p:sldId id="477" r:id="rId9"/>
    <p:sldId id="478" r:id="rId10"/>
    <p:sldId id="479" r:id="rId11"/>
    <p:sldId id="472" r:id="rId12"/>
    <p:sldId id="473" r:id="rId13"/>
    <p:sldId id="474" r:id="rId14"/>
    <p:sldId id="475" r:id="rId15"/>
    <p:sldId id="469" r:id="rId16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4335"/>
    <a:srgbClr val="4285F4"/>
    <a:srgbClr val="FFFFFF"/>
    <a:srgbClr val="ACF199"/>
    <a:srgbClr val="B9A8EA"/>
    <a:srgbClr val="34A853"/>
    <a:srgbClr val="FFFF00"/>
    <a:srgbClr val="EAEAEA"/>
    <a:srgbClr val="FFC592"/>
    <a:srgbClr val="00B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79" autoAdjust="0"/>
    <p:restoredTop sz="96233" autoAdjust="0"/>
  </p:normalViewPr>
  <p:slideViewPr>
    <p:cSldViewPr snapToObjects="1">
      <p:cViewPr varScale="1">
        <p:scale>
          <a:sx n="111" d="100"/>
          <a:sy n="111" d="100"/>
        </p:scale>
        <p:origin x="600" y="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59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pPr/>
              <a:t>2020/7/4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5589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3" name="Shape 11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91709758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小米兰亭" panose="03000502000000000000" charset="-122"/>
        <a:ea typeface="小米兰亭" panose="03000502000000000000" charset="-122"/>
        <a:cs typeface="小米兰亭" panose="03000502000000000000" charset="-122"/>
        <a:sym typeface="Calibri" panose="020F0502020204030204"/>
      </a:defRPr>
    </a:lvl1pPr>
    <a:lvl2pPr indent="228600" latinLnBrk="0">
      <a:defRPr sz="1200">
        <a:latin typeface="+mn-lt"/>
        <a:ea typeface="+mn-ea"/>
        <a:cs typeface="+mn-cs"/>
        <a:sym typeface="Calibri" panose="020F0502020204030204"/>
      </a:defRPr>
    </a:lvl2pPr>
    <a:lvl3pPr indent="457200" latinLnBrk="0">
      <a:defRPr sz="1200">
        <a:latin typeface="+mn-lt"/>
        <a:ea typeface="+mn-ea"/>
        <a:cs typeface="+mn-cs"/>
        <a:sym typeface="Calibri" panose="020F0502020204030204"/>
      </a:defRPr>
    </a:lvl3pPr>
    <a:lvl4pPr indent="685800" latinLnBrk="0">
      <a:defRPr sz="1200">
        <a:latin typeface="+mn-lt"/>
        <a:ea typeface="+mn-ea"/>
        <a:cs typeface="+mn-cs"/>
        <a:sym typeface="Calibri" panose="020F0502020204030204"/>
      </a:defRPr>
    </a:lvl4pPr>
    <a:lvl5pPr indent="914400" latinLnBrk="0">
      <a:defRPr sz="1200">
        <a:latin typeface="+mn-lt"/>
        <a:ea typeface="+mn-ea"/>
        <a:cs typeface="+mn-cs"/>
        <a:sym typeface="Calibri" panose="020F0502020204030204"/>
      </a:defRPr>
    </a:lvl5pPr>
    <a:lvl6pPr indent="1143000" latinLnBrk="0">
      <a:defRPr sz="1200">
        <a:latin typeface="+mn-lt"/>
        <a:ea typeface="+mn-ea"/>
        <a:cs typeface="+mn-cs"/>
        <a:sym typeface="Calibri" panose="020F0502020204030204"/>
      </a:defRPr>
    </a:lvl6pPr>
    <a:lvl7pPr indent="1371600" latinLnBrk="0">
      <a:defRPr sz="1200">
        <a:latin typeface="+mn-lt"/>
        <a:ea typeface="+mn-ea"/>
        <a:cs typeface="+mn-cs"/>
        <a:sym typeface="Calibri" panose="020F0502020204030204"/>
      </a:defRPr>
    </a:lvl7pPr>
    <a:lvl8pPr indent="1600200" latinLnBrk="0">
      <a:defRPr sz="1200">
        <a:latin typeface="+mn-lt"/>
        <a:ea typeface="+mn-ea"/>
        <a:cs typeface="+mn-cs"/>
        <a:sym typeface="Calibri" panose="020F0502020204030204"/>
      </a:defRPr>
    </a:lvl8pPr>
    <a:lvl9pPr indent="1828800" latinLnBrk="0">
      <a:defRPr sz="1200">
        <a:latin typeface="+mn-lt"/>
        <a:ea typeface="+mn-ea"/>
        <a:cs typeface="+mn-cs"/>
        <a:sym typeface="Calibri" panose="020F050202020403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18108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BC079B01-F88D-4E2D-A2D1-5D9282B8C566}"/>
              </a:ext>
            </a:extLst>
          </p:cNvPr>
          <p:cNvCxnSpPr>
            <a:cxnSpLocks/>
          </p:cNvCxnSpPr>
          <p:nvPr userDrawn="1"/>
        </p:nvCxnSpPr>
        <p:spPr>
          <a:xfrm>
            <a:off x="447594" y="586855"/>
            <a:ext cx="3046720" cy="0"/>
          </a:xfrm>
          <a:prstGeom prst="line">
            <a:avLst/>
          </a:prstGeom>
          <a:noFill/>
          <a:ln w="12700" cap="flat">
            <a:solidFill>
              <a:schemeClr val="accent2">
                <a:lumMod val="75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9" name="组合 8">
            <a:extLst>
              <a:ext uri="{FF2B5EF4-FFF2-40B4-BE49-F238E27FC236}">
                <a16:creationId xmlns:a16="http://schemas.microsoft.com/office/drawing/2014/main" id="{B5A88A0D-0F3F-48B6-B5A4-6C4355AA5B6F}"/>
              </a:ext>
            </a:extLst>
          </p:cNvPr>
          <p:cNvGrpSpPr/>
          <p:nvPr userDrawn="1"/>
        </p:nvGrpSpPr>
        <p:grpSpPr>
          <a:xfrm>
            <a:off x="9951705" y="6307694"/>
            <a:ext cx="1971263" cy="369331"/>
            <a:chOff x="9765890" y="6223197"/>
            <a:chExt cx="2426110" cy="634803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159BD153-C367-44C2-971D-2E48DDA44B35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1" name="等腰三角形 10">
              <a:extLst>
                <a:ext uri="{FF2B5EF4-FFF2-40B4-BE49-F238E27FC236}">
                  <a16:creationId xmlns:a16="http://schemas.microsoft.com/office/drawing/2014/main" id="{2FF6C332-6140-477A-BEA8-A97331C70BD8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047D0623-7FC6-40F8-8060-D7A1AB2E1DA0}"/>
              </a:ext>
            </a:extLst>
          </p:cNvPr>
          <p:cNvGrpSpPr/>
          <p:nvPr userDrawn="1"/>
        </p:nvGrpSpPr>
        <p:grpSpPr>
          <a:xfrm>
            <a:off x="10079525" y="6307694"/>
            <a:ext cx="1971263" cy="369331"/>
            <a:chOff x="9765890" y="6223197"/>
            <a:chExt cx="2426110" cy="634803"/>
          </a:xfrm>
          <a:solidFill>
            <a:schemeClr val="accent2"/>
          </a:solidFill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977D5624-9493-4893-958E-971FC6EB1218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4" name="等腰三角形 13">
              <a:extLst>
                <a:ext uri="{FF2B5EF4-FFF2-40B4-BE49-F238E27FC236}">
                  <a16:creationId xmlns:a16="http://schemas.microsoft.com/office/drawing/2014/main" id="{2009DC03-CDC0-4C10-BB31-1324E6888583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745AC8DE-C2A8-4692-923C-5B982152529B}"/>
              </a:ext>
            </a:extLst>
          </p:cNvPr>
          <p:cNvGrpSpPr/>
          <p:nvPr userDrawn="1"/>
        </p:nvGrpSpPr>
        <p:grpSpPr>
          <a:xfrm>
            <a:off x="10227012" y="6307694"/>
            <a:ext cx="1971263" cy="369331"/>
            <a:chOff x="9765890" y="6223197"/>
            <a:chExt cx="2426110" cy="634803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B1F85AFF-4487-4362-8B1A-822E7BEEC53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8" name="等腰三角形 17">
              <a:extLst>
                <a:ext uri="{FF2B5EF4-FFF2-40B4-BE49-F238E27FC236}">
                  <a16:creationId xmlns:a16="http://schemas.microsoft.com/office/drawing/2014/main" id="{53B73B2F-5064-490E-BF15-7B14DBA97ECA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id="{B1B08BA3-E5C1-4FDD-9E23-C9D6E2263742}"/>
              </a:ext>
            </a:extLst>
          </p:cNvPr>
          <p:cNvSpPr txBox="1"/>
          <p:nvPr userDrawn="1"/>
        </p:nvSpPr>
        <p:spPr>
          <a:xfrm>
            <a:off x="10625918" y="629152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C18E3441-1886-4232-97FB-99AC7DA0AB63}"/>
              </a:ext>
            </a:extLst>
          </p:cNvPr>
          <p:cNvGrpSpPr/>
          <p:nvPr userDrawn="1"/>
        </p:nvGrpSpPr>
        <p:grpSpPr>
          <a:xfrm flipV="1">
            <a:off x="-19588" y="0"/>
            <a:ext cx="860137" cy="597741"/>
            <a:chOff x="-360202" y="-6"/>
            <a:chExt cx="860137" cy="723269"/>
          </a:xfrm>
        </p:grpSpPr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D7E9C568-E255-43D1-8FEC-A0D7C5256307}"/>
                </a:ext>
              </a:extLst>
            </p:cNvPr>
            <p:cNvGrpSpPr/>
            <p:nvPr/>
          </p:nvGrpSpPr>
          <p:grpSpPr>
            <a:xfrm>
              <a:off x="-155344" y="-6"/>
              <a:ext cx="655279" cy="723266"/>
              <a:chOff x="-20249" y="0"/>
              <a:chExt cx="924448" cy="91440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926AA5E5-93A8-4C5E-A595-D8318D386D73}"/>
                  </a:ext>
                </a:extLst>
              </p:cNvPr>
              <p:cNvSpPr/>
              <p:nvPr/>
            </p:nvSpPr>
            <p:spPr>
              <a:xfrm>
                <a:off x="-10886" y="0"/>
                <a:ext cx="447419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4" name="等腰三角形 33">
                <a:extLst>
                  <a:ext uri="{FF2B5EF4-FFF2-40B4-BE49-F238E27FC236}">
                    <a16:creationId xmlns:a16="http://schemas.microsoft.com/office/drawing/2014/main" id="{CC48D733-B14A-4A7B-A813-C876E23F98D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FB2BC44B-E34E-4CB3-81EF-45962FBBB29B}"/>
                </a:ext>
              </a:extLst>
            </p:cNvPr>
            <p:cNvGrpSpPr/>
            <p:nvPr/>
          </p:nvGrpSpPr>
          <p:grpSpPr>
            <a:xfrm>
              <a:off x="-252895" y="-5"/>
              <a:ext cx="655280" cy="723267"/>
              <a:chOff x="-20249" y="-2"/>
              <a:chExt cx="924448" cy="914400"/>
            </a:xfrm>
            <a:solidFill>
              <a:schemeClr val="accent2"/>
            </a:solidFill>
          </p:grpSpPr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2839111F-7799-4715-866C-A0266719300B}"/>
                  </a:ext>
                </a:extLst>
              </p:cNvPr>
              <p:cNvSpPr/>
              <p:nvPr/>
            </p:nvSpPr>
            <p:spPr>
              <a:xfrm>
                <a:off x="-10886" y="-2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2" name="等腰三角形 31">
                <a:extLst>
                  <a:ext uri="{FF2B5EF4-FFF2-40B4-BE49-F238E27FC236}">
                    <a16:creationId xmlns:a16="http://schemas.microsoft.com/office/drawing/2014/main" id="{B784786C-DF68-458B-8814-E15074CA2C98}"/>
                  </a:ext>
                </a:extLst>
              </p:cNvPr>
              <p:cNvSpPr/>
              <p:nvPr/>
            </p:nvSpPr>
            <p:spPr>
              <a:xfrm>
                <a:off x="-20249" y="-2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4C97B34B-44BA-435A-A7AE-5C6DADD86BC4}"/>
                </a:ext>
              </a:extLst>
            </p:cNvPr>
            <p:cNvGrpSpPr/>
            <p:nvPr/>
          </p:nvGrpSpPr>
          <p:grpSpPr>
            <a:xfrm>
              <a:off x="-360202" y="-5"/>
              <a:ext cx="655279" cy="723268"/>
              <a:chOff x="-20249" y="-2"/>
              <a:chExt cx="924448" cy="914403"/>
            </a:xfrm>
          </p:grpSpPr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BFF25E7E-7D0B-4FF7-B7CF-12232DA7FB30}"/>
                  </a:ext>
                </a:extLst>
              </p:cNvPr>
              <p:cNvSpPr/>
              <p:nvPr/>
            </p:nvSpPr>
            <p:spPr>
              <a:xfrm>
                <a:off x="-10886" y="-2"/>
                <a:ext cx="447419" cy="914403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5" name="等腰三角形 24">
                <a:extLst>
                  <a:ext uri="{FF2B5EF4-FFF2-40B4-BE49-F238E27FC236}">
                    <a16:creationId xmlns:a16="http://schemas.microsoft.com/office/drawing/2014/main" id="{FCED0EC9-2E85-4B93-8C58-658A7B431E1D}"/>
                  </a:ext>
                </a:extLst>
              </p:cNvPr>
              <p:cNvSpPr/>
              <p:nvPr/>
            </p:nvSpPr>
            <p:spPr>
              <a:xfrm>
                <a:off x="-20249" y="3"/>
                <a:ext cx="924448" cy="914398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</p:grpSp>
      <p:pic>
        <p:nvPicPr>
          <p:cNvPr id="29" name="Picture 2" descr="E:\work\CSDN\标准化\素材\edu1.png">
            <a:extLst>
              <a:ext uri="{FF2B5EF4-FFF2-40B4-BE49-F238E27FC236}">
                <a16:creationId xmlns:a16="http://schemas.microsoft.com/office/drawing/2014/main" id="{8B998C95-E54E-4987-AE1A-9270F197966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9921" y="257252"/>
            <a:ext cx="1131848" cy="517815"/>
          </a:xfrm>
          <a:prstGeom prst="rect">
            <a:avLst/>
          </a:prstGeom>
          <a:noFill/>
        </p:spPr>
      </p:pic>
      <p:sp>
        <p:nvSpPr>
          <p:cNvPr id="6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982961" y="44624"/>
            <a:ext cx="1944687" cy="515938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标题</a:t>
            </a:r>
          </a:p>
        </p:txBody>
      </p:sp>
    </p:spTree>
    <p:extLst>
      <p:ext uri="{BB962C8B-B14F-4D97-AF65-F5344CB8AC3E}">
        <p14:creationId xmlns:p14="http://schemas.microsoft.com/office/powerpoint/2010/main" val="170080663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新增或导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9693" y="116632"/>
            <a:ext cx="10972800" cy="57150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>
              <a:defRPr lang="zh-CN" altLang="en-US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/>
              </a:defRPr>
            </a:lvl1pPr>
          </a:lstStyle>
          <a:p>
            <a:pPr lvl="0">
              <a:lnSpc>
                <a:spcPct val="120000"/>
              </a:lnSpc>
              <a:spcBef>
                <a:spcPts val="1000"/>
              </a:spcBef>
              <a:buClr>
                <a:schemeClr val="accent2"/>
              </a:buClr>
              <a:buSzPct val="80000"/>
              <a:buFont typeface="Arial" pitchFamily="34" charset="0"/>
            </a:pPr>
            <a:r>
              <a:rPr lang="zh-CN" altLang="en-US" dirty="0"/>
              <a:t>单击此处编辑母版标题样式</a:t>
            </a:r>
          </a:p>
        </p:txBody>
      </p:sp>
      <p:sp>
        <p:nvSpPr>
          <p:cNvPr id="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BC079B01-F88D-4E2D-A2D1-5D9282B8C566}"/>
              </a:ext>
            </a:extLst>
          </p:cNvPr>
          <p:cNvCxnSpPr>
            <a:cxnSpLocks/>
          </p:cNvCxnSpPr>
          <p:nvPr userDrawn="1"/>
        </p:nvCxnSpPr>
        <p:spPr>
          <a:xfrm>
            <a:off x="447594" y="586855"/>
            <a:ext cx="3046720" cy="0"/>
          </a:xfrm>
          <a:prstGeom prst="line">
            <a:avLst/>
          </a:prstGeom>
          <a:noFill/>
          <a:ln w="12700" cap="flat">
            <a:solidFill>
              <a:schemeClr val="accent2">
                <a:lumMod val="75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5" name="组合 4">
            <a:extLst>
              <a:ext uri="{FF2B5EF4-FFF2-40B4-BE49-F238E27FC236}">
                <a16:creationId xmlns:a16="http://schemas.microsoft.com/office/drawing/2014/main" id="{B5A88A0D-0F3F-48B6-B5A4-6C4355AA5B6F}"/>
              </a:ext>
            </a:extLst>
          </p:cNvPr>
          <p:cNvGrpSpPr/>
          <p:nvPr userDrawn="1"/>
        </p:nvGrpSpPr>
        <p:grpSpPr>
          <a:xfrm>
            <a:off x="9961230" y="6488684"/>
            <a:ext cx="1971263" cy="369331"/>
            <a:chOff x="9765890" y="6223197"/>
            <a:chExt cx="2426110" cy="634803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159BD153-C367-44C2-971D-2E48DDA44B35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7" name="等腰三角形 6">
              <a:extLst>
                <a:ext uri="{FF2B5EF4-FFF2-40B4-BE49-F238E27FC236}">
                  <a16:creationId xmlns:a16="http://schemas.microsoft.com/office/drawing/2014/main" id="{2FF6C332-6140-477A-BEA8-A97331C70BD8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047D0623-7FC6-40F8-8060-D7A1AB2E1DA0}"/>
              </a:ext>
            </a:extLst>
          </p:cNvPr>
          <p:cNvGrpSpPr/>
          <p:nvPr userDrawn="1"/>
        </p:nvGrpSpPr>
        <p:grpSpPr>
          <a:xfrm>
            <a:off x="10089050" y="6488684"/>
            <a:ext cx="1971263" cy="369331"/>
            <a:chOff x="9765890" y="6223197"/>
            <a:chExt cx="2426110" cy="634803"/>
          </a:xfrm>
          <a:solidFill>
            <a:schemeClr val="accent2"/>
          </a:solidFill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977D5624-9493-4893-958E-971FC6EB1218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0" name="等腰三角形 9">
              <a:extLst>
                <a:ext uri="{FF2B5EF4-FFF2-40B4-BE49-F238E27FC236}">
                  <a16:creationId xmlns:a16="http://schemas.microsoft.com/office/drawing/2014/main" id="{2009DC03-CDC0-4C10-BB31-1324E6888583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745AC8DE-C2A8-4692-923C-5B982152529B}"/>
              </a:ext>
            </a:extLst>
          </p:cNvPr>
          <p:cNvGrpSpPr/>
          <p:nvPr userDrawn="1"/>
        </p:nvGrpSpPr>
        <p:grpSpPr>
          <a:xfrm>
            <a:off x="10236537" y="6488684"/>
            <a:ext cx="1971263" cy="369331"/>
            <a:chOff x="9765890" y="6223197"/>
            <a:chExt cx="2426110" cy="634803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B1F85AFF-4487-4362-8B1A-822E7BEEC53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3" name="等腰三角形 12">
              <a:extLst>
                <a:ext uri="{FF2B5EF4-FFF2-40B4-BE49-F238E27FC236}">
                  <a16:creationId xmlns:a16="http://schemas.microsoft.com/office/drawing/2014/main" id="{53B73B2F-5064-490E-BF15-7B14DBA97ECA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14" name="文本框 18">
            <a:extLst>
              <a:ext uri="{FF2B5EF4-FFF2-40B4-BE49-F238E27FC236}">
                <a16:creationId xmlns:a16="http://schemas.microsoft.com/office/drawing/2014/main" id="{B1B08BA3-E5C1-4FDD-9E23-C9D6E2263742}"/>
              </a:ext>
            </a:extLst>
          </p:cNvPr>
          <p:cNvSpPr txBox="1"/>
          <p:nvPr userDrawn="1"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C18E3441-1886-4232-97FB-99AC7DA0AB63}"/>
              </a:ext>
            </a:extLst>
          </p:cNvPr>
          <p:cNvGrpSpPr/>
          <p:nvPr userDrawn="1"/>
        </p:nvGrpSpPr>
        <p:grpSpPr>
          <a:xfrm flipV="1">
            <a:off x="-19588" y="0"/>
            <a:ext cx="860137" cy="597741"/>
            <a:chOff x="-360202" y="-6"/>
            <a:chExt cx="860137" cy="723269"/>
          </a:xfrm>
        </p:grpSpPr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D7E9C568-E255-43D1-8FEC-A0D7C5256307}"/>
                </a:ext>
              </a:extLst>
            </p:cNvPr>
            <p:cNvGrpSpPr/>
            <p:nvPr/>
          </p:nvGrpSpPr>
          <p:grpSpPr>
            <a:xfrm>
              <a:off x="-155344" y="-6"/>
              <a:ext cx="655279" cy="723266"/>
              <a:chOff x="-20249" y="0"/>
              <a:chExt cx="924448" cy="91440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926AA5E5-93A8-4C5E-A595-D8318D386D73}"/>
                  </a:ext>
                </a:extLst>
              </p:cNvPr>
              <p:cNvSpPr/>
              <p:nvPr/>
            </p:nvSpPr>
            <p:spPr>
              <a:xfrm>
                <a:off x="-10886" y="0"/>
                <a:ext cx="447419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4" name="等腰三角形 23">
                <a:extLst>
                  <a:ext uri="{FF2B5EF4-FFF2-40B4-BE49-F238E27FC236}">
                    <a16:creationId xmlns:a16="http://schemas.microsoft.com/office/drawing/2014/main" id="{CC48D733-B14A-4A7B-A813-C876E23F98D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FB2BC44B-E34E-4CB3-81EF-45962FBBB29B}"/>
                </a:ext>
              </a:extLst>
            </p:cNvPr>
            <p:cNvGrpSpPr/>
            <p:nvPr/>
          </p:nvGrpSpPr>
          <p:grpSpPr>
            <a:xfrm>
              <a:off x="-252895" y="-5"/>
              <a:ext cx="655280" cy="723267"/>
              <a:chOff x="-20249" y="-2"/>
              <a:chExt cx="924448" cy="914400"/>
            </a:xfrm>
            <a:solidFill>
              <a:schemeClr val="accent2"/>
            </a:solidFill>
          </p:grpSpPr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2839111F-7799-4715-866C-A0266719300B}"/>
                  </a:ext>
                </a:extLst>
              </p:cNvPr>
              <p:cNvSpPr/>
              <p:nvPr/>
            </p:nvSpPr>
            <p:spPr>
              <a:xfrm>
                <a:off x="-10886" y="-2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2" name="等腰三角形 21">
                <a:extLst>
                  <a:ext uri="{FF2B5EF4-FFF2-40B4-BE49-F238E27FC236}">
                    <a16:creationId xmlns:a16="http://schemas.microsoft.com/office/drawing/2014/main" id="{B784786C-DF68-458B-8814-E15074CA2C98}"/>
                  </a:ext>
                </a:extLst>
              </p:cNvPr>
              <p:cNvSpPr/>
              <p:nvPr/>
            </p:nvSpPr>
            <p:spPr>
              <a:xfrm>
                <a:off x="-20249" y="-2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4C97B34B-44BA-435A-A7AE-5C6DADD86BC4}"/>
                </a:ext>
              </a:extLst>
            </p:cNvPr>
            <p:cNvGrpSpPr/>
            <p:nvPr/>
          </p:nvGrpSpPr>
          <p:grpSpPr>
            <a:xfrm>
              <a:off x="-360202" y="-5"/>
              <a:ext cx="655279" cy="723268"/>
              <a:chOff x="-20249" y="-2"/>
              <a:chExt cx="924448" cy="914403"/>
            </a:xfrm>
          </p:grpSpPr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BFF25E7E-7D0B-4FF7-B7CF-12232DA7FB30}"/>
                  </a:ext>
                </a:extLst>
              </p:cNvPr>
              <p:cNvSpPr/>
              <p:nvPr/>
            </p:nvSpPr>
            <p:spPr>
              <a:xfrm>
                <a:off x="-10886" y="-2"/>
                <a:ext cx="447419" cy="914403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0" name="等腰三角形 19">
                <a:extLst>
                  <a:ext uri="{FF2B5EF4-FFF2-40B4-BE49-F238E27FC236}">
                    <a16:creationId xmlns:a16="http://schemas.microsoft.com/office/drawing/2014/main" id="{FCED0EC9-2E85-4B93-8C58-658A7B431E1D}"/>
                  </a:ext>
                </a:extLst>
              </p:cNvPr>
              <p:cNvSpPr/>
              <p:nvPr/>
            </p:nvSpPr>
            <p:spPr>
              <a:xfrm>
                <a:off x="-20249" y="3"/>
                <a:ext cx="924448" cy="914398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</p:grpSp>
      <p:pic>
        <p:nvPicPr>
          <p:cNvPr id="25" name="Picture 2" descr="E:\work\CSDN\标准化\素材\edu1.png">
            <a:extLst>
              <a:ext uri="{FF2B5EF4-FFF2-40B4-BE49-F238E27FC236}">
                <a16:creationId xmlns:a16="http://schemas.microsoft.com/office/drawing/2014/main" id="{8B998C95-E54E-4987-AE1A-9270F197966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9921" y="257252"/>
            <a:ext cx="1131848" cy="517815"/>
          </a:xfrm>
          <a:prstGeom prst="rect">
            <a:avLst/>
          </a:prstGeom>
          <a:noFill/>
        </p:spPr>
      </p:pic>
      <p:sp>
        <p:nvSpPr>
          <p:cNvPr id="28" name="内容占位符 27"/>
          <p:cNvSpPr>
            <a:spLocks noGrp="1"/>
          </p:cNvSpPr>
          <p:nvPr>
            <p:ph sz="quarter" idx="10"/>
          </p:nvPr>
        </p:nvSpPr>
        <p:spPr>
          <a:xfrm>
            <a:off x="1156924" y="1052736"/>
            <a:ext cx="9609772" cy="518455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9200255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work\CSDN\标准化\素材\IT学涯.png">
            <a:extLst>
              <a:ext uri="{FF2B5EF4-FFF2-40B4-BE49-F238E27FC236}">
                <a16:creationId xmlns:a16="http://schemas.microsoft.com/office/drawing/2014/main" id="{EECEF510-27F0-4450-A5DB-55CE53DFCC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94997" y="2127997"/>
            <a:ext cx="2602006" cy="26020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2" descr="E:\work\CSDN\标准化\素材\edu1.png">
            <a:extLst>
              <a:ext uri="{FF2B5EF4-FFF2-40B4-BE49-F238E27FC236}">
                <a16:creationId xmlns:a16="http://schemas.microsoft.com/office/drawing/2014/main" id="{8ED23113-93BC-4840-9E3D-33C10AF229D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92280" y="476672"/>
            <a:ext cx="2602006" cy="119040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37079435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295800" y="3821991"/>
            <a:ext cx="5157789" cy="39909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ClrTx/>
              <a:buSzTx/>
              <a:buNone/>
              <a:defRPr sz="20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indent="457200">
              <a:buClrTx/>
              <a:buSzTx/>
              <a:buNone/>
              <a:defRPr b="1"/>
            </a:lvl2pPr>
            <a:lvl3pPr marL="0" indent="914400">
              <a:buClrTx/>
              <a:buSzTx/>
              <a:buNone/>
              <a:defRPr b="1"/>
            </a:lvl3pPr>
            <a:lvl4pPr marL="0" indent="1371600">
              <a:buClrTx/>
              <a:buSzTx/>
              <a:buNone/>
              <a:defRPr b="1"/>
            </a:lvl4pPr>
            <a:lvl5pPr marL="0" indent="1828800">
              <a:buClrTx/>
              <a:buSzTx/>
              <a:buNone/>
              <a:defRPr b="1"/>
            </a:lvl5pPr>
          </a:lstStyle>
          <a:p>
            <a:r>
              <a:rPr lang="zh-CN" altLang="en-US" dirty="0"/>
              <a:t>此处输入讲师姓名</a:t>
            </a:r>
            <a:endParaRPr dirty="0"/>
          </a:p>
        </p:txBody>
      </p:sp>
      <p:sp>
        <p:nvSpPr>
          <p:cNvPr id="6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9A1BF14-344D-416D-8FE8-301B175CD2D5}"/>
              </a:ext>
            </a:extLst>
          </p:cNvPr>
          <p:cNvSpPr/>
          <p:nvPr userDrawn="1"/>
        </p:nvSpPr>
        <p:spPr>
          <a:xfrm>
            <a:off x="4277028" y="2035857"/>
            <a:ext cx="7914972" cy="170285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8" name="Picture 2" descr="E:\work\CSDN\标准化\素材\edu1.png">
            <a:extLst>
              <a:ext uri="{FF2B5EF4-FFF2-40B4-BE49-F238E27FC236}">
                <a16:creationId xmlns:a16="http://schemas.microsoft.com/office/drawing/2014/main" id="{DC375F84-8B86-46B4-8E23-B7D3269C370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0979" y="2216806"/>
            <a:ext cx="2931083" cy="1340958"/>
          </a:xfrm>
          <a:prstGeom prst="rect">
            <a:avLst/>
          </a:prstGeom>
          <a:noFill/>
        </p:spPr>
      </p:pic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F4575DB5-AA9A-4D2E-A85E-77F29C394E6E}"/>
              </a:ext>
            </a:extLst>
          </p:cNvPr>
          <p:cNvCxnSpPr>
            <a:cxnSpLocks/>
          </p:cNvCxnSpPr>
          <p:nvPr userDrawn="1"/>
        </p:nvCxnSpPr>
        <p:spPr>
          <a:xfrm>
            <a:off x="4648200" y="3254829"/>
            <a:ext cx="707571" cy="0"/>
          </a:xfrm>
          <a:prstGeom prst="line">
            <a:avLst/>
          </a:prstGeom>
          <a:noFill/>
          <a:ln w="12700" cap="flat">
            <a:solidFill>
              <a:schemeClr val="bg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" name="标题 1">
            <a:extLst>
              <a:ext uri="{FF2B5EF4-FFF2-40B4-BE49-F238E27FC236}">
                <a16:creationId xmlns:a16="http://schemas.microsoft.com/office/drawing/2014/main" id="{F40A0D1E-A76C-40D9-B87F-92E45F67CE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28459" y="2286889"/>
            <a:ext cx="7380512" cy="719386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此处输入章标题</a:t>
            </a:r>
          </a:p>
        </p:txBody>
      </p:sp>
      <p:sp>
        <p:nvSpPr>
          <p:cNvPr id="13" name="正文级别 1…">
            <a:extLst>
              <a:ext uri="{FF2B5EF4-FFF2-40B4-BE49-F238E27FC236}">
                <a16:creationId xmlns:a16="http://schemas.microsoft.com/office/drawing/2014/main" id="{11D466FC-06A7-4926-A00E-94D0D9035D31}"/>
              </a:ext>
            </a:extLst>
          </p:cNvPr>
          <p:cNvSpPr txBox="1">
            <a:spLocks noGrp="1"/>
          </p:cNvSpPr>
          <p:nvPr>
            <p:ph type="body" sz="quarter" idx="14" hasCustomPrompt="1"/>
          </p:nvPr>
        </p:nvSpPr>
        <p:spPr>
          <a:xfrm>
            <a:off x="5591944" y="3140968"/>
            <a:ext cx="5157789" cy="39909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ClrTx/>
              <a:buSzTx/>
              <a:buNone/>
              <a:defRPr sz="2400" b="0">
                <a:solidFill>
                  <a:schemeClr val="bg2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indent="457200">
              <a:buClrTx/>
              <a:buSzTx/>
              <a:buNone/>
              <a:defRPr b="1"/>
            </a:lvl2pPr>
            <a:lvl3pPr marL="0" indent="914400">
              <a:buClrTx/>
              <a:buSzTx/>
              <a:buNone/>
              <a:defRPr b="1"/>
            </a:lvl3pPr>
            <a:lvl4pPr marL="0" indent="1371600">
              <a:buClrTx/>
              <a:buSzTx/>
              <a:buNone/>
              <a:defRPr b="1"/>
            </a:lvl4pPr>
            <a:lvl5pPr marL="0" indent="1828800">
              <a:buClrTx/>
              <a:buSzTx/>
              <a:buNone/>
              <a:defRPr b="1"/>
            </a:lvl5pPr>
          </a:lstStyle>
          <a:p>
            <a:r>
              <a:rPr lang="zh-CN" altLang="en-US" dirty="0"/>
              <a:t>此处输入节标题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12664265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34121-5531-4664-A697-131C2BA2D9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8001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9472551" y="6461774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A7CDEC-FB45-4BCF-B6C6-521E99DD98E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204487" y="263919"/>
            <a:ext cx="1086431" cy="379866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1377030" y="263919"/>
            <a:ext cx="65064" cy="379866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1528206" y="385471"/>
            <a:ext cx="56238" cy="258314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064" r="8659" b="3313"/>
          <a:stretch/>
        </p:blipFill>
        <p:spPr>
          <a:xfrm>
            <a:off x="9713805" y="114867"/>
            <a:ext cx="2370618" cy="502023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1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6" name="矩形 15"/>
          <p:cNvSpPr/>
          <p:nvPr userDrawn="1"/>
        </p:nvSpPr>
        <p:spPr>
          <a:xfrm>
            <a:off x="0" y="6488669"/>
            <a:ext cx="12215751" cy="36933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CDA</a:t>
            </a:r>
            <a:r>
              <a:rPr kumimoji="1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数据分析师（严谨课程体系</a:t>
            </a:r>
            <a:r>
              <a:rPr kumimoji="1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+</a:t>
            </a:r>
            <a:r>
              <a:rPr kumimoji="1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专业师资团队</a:t>
            </a:r>
            <a:r>
              <a:rPr kumimoji="1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+</a:t>
            </a:r>
            <a:r>
              <a:rPr kumimoji="1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优质服务体验，学数据分析就学</a:t>
            </a:r>
            <a:r>
              <a:rPr kumimoji="1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CDA</a:t>
            </a:r>
            <a:r>
              <a:rPr kumimoji="1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！）</a:t>
            </a:r>
            <a:endParaRPr kumimoji="1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1824691" y="231602"/>
            <a:ext cx="3513418" cy="444500"/>
          </a:xfrm>
        </p:spPr>
        <p:txBody>
          <a:bodyPr/>
          <a:lstStyle>
            <a:lvl1pPr marL="0" indent="0">
              <a:buNone/>
              <a:defRPr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77252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/>
          <a:p>
            <a:r>
              <a:rPr dirty="0" err="1"/>
              <a:t>正文级别</a:t>
            </a:r>
            <a:r>
              <a:rPr dirty="0"/>
              <a:t> 1</a:t>
            </a:r>
          </a:p>
          <a:p>
            <a:pPr lvl="1"/>
            <a:r>
              <a:rPr dirty="0" err="1"/>
              <a:t>正文级别</a:t>
            </a:r>
            <a:r>
              <a:rPr dirty="0"/>
              <a:t> 2</a:t>
            </a:r>
          </a:p>
          <a:p>
            <a:pPr lvl="2"/>
            <a:r>
              <a:rPr dirty="0" err="1"/>
              <a:t>正文级别</a:t>
            </a:r>
            <a:r>
              <a:rPr dirty="0"/>
              <a:t> 3</a:t>
            </a:r>
          </a:p>
          <a:p>
            <a:pPr lvl="3"/>
            <a:r>
              <a:rPr dirty="0" err="1"/>
              <a:t>正文级别</a:t>
            </a:r>
            <a:r>
              <a:rPr dirty="0"/>
              <a:t> 4</a:t>
            </a:r>
          </a:p>
          <a:p>
            <a:pPr lvl="4"/>
            <a:r>
              <a:rPr dirty="0" err="1"/>
              <a:t>正文级别</a:t>
            </a:r>
            <a:r>
              <a:rPr dirty="0"/>
              <a:t> 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2" r:id="rId2"/>
    <p:sldLayoutId id="2147483660" r:id="rId3"/>
    <p:sldLayoutId id="2147483661" r:id="rId4"/>
    <p:sldLayoutId id="2147483663" r:id="rId5"/>
    <p:sldLayoutId id="2147483664" r:id="rId6"/>
  </p:sldLayoutIdLst>
  <p:transition spd="med"/>
  <p:hf sldNum="0" hdr="0" ftr="0" dt="0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chemeClr val="accent1"/>
          </a:solidFill>
          <a:uFillTx/>
          <a:latin typeface="小米兰亭" panose="03000502000000000000" charset="-122"/>
          <a:ea typeface="小米兰亭" panose="03000502000000000000" charset="-122"/>
          <a:cs typeface="小米兰亭" panose="03000502000000000000" charset="-122"/>
          <a:sym typeface="Arial" panose="020B0604020202020204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lvl1pPr marL="449580" marR="0" indent="-44958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80000"/>
        <a:buFont typeface="Arial" pitchFamily="34" charset="0"/>
        <a:buChar char="•"/>
        <a:defRPr sz="2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1pPr>
      <a:lvl2pPr marL="868045" marR="0" indent="-33147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2pPr>
      <a:lvl3pPr marL="12192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3pPr>
      <a:lvl4pPr marL="16764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4pPr>
      <a:lvl5pPr marL="21336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5pPr>
      <a:lvl6pPr marL="25908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6pPr>
      <a:lvl7pPr marL="30480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7pPr>
      <a:lvl8pPr marL="35052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8pPr>
      <a:lvl9pPr marL="39624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59B39AE-5B5F-491B-911A-CF0522DAA6C8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4209101" y="3821991"/>
            <a:ext cx="5631315" cy="399097"/>
          </a:xfrm>
        </p:spPr>
        <p:txBody>
          <a:bodyPr/>
          <a:lstStyle/>
          <a:p>
            <a:r>
              <a:rPr lang="zh-CN" altLang="en-US" dirty="0">
                <a:cs typeface="Times New Roman" panose="02020603050405020304"/>
              </a:rPr>
              <a:t>讲师：李立宗</a:t>
            </a:r>
            <a:endParaRPr lang="zh-CN" alt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C8C2D075-0580-46B4-9BE7-69F4B5182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7808" y="2277566"/>
            <a:ext cx="9001000" cy="719386"/>
          </a:xfrm>
        </p:spPr>
        <p:txBody>
          <a:bodyPr/>
          <a:lstStyle/>
          <a:p>
            <a:pPr hangingPunct="0">
              <a:lnSpc>
                <a:spcPct val="100000"/>
              </a:lnSpc>
            </a:pPr>
            <a:r>
              <a:rPr lang="zh-CN" altLang="en-US" b="1" dirty="0">
                <a:sym typeface="Times New Roman" panose="02020603050405020304"/>
              </a:rPr>
              <a:t>图像金字塔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34023C97-DF05-4EAB-8C99-8A9657CFC33F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521324" y="2996952"/>
            <a:ext cx="5183188" cy="59395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图像缩小</a:t>
            </a:r>
          </a:p>
        </p:txBody>
      </p:sp>
    </p:spTree>
    <p:extLst>
      <p:ext uri="{BB962C8B-B14F-4D97-AF65-F5344CB8AC3E}">
        <p14:creationId xmlns:p14="http://schemas.microsoft.com/office/powerpoint/2010/main" val="2740419195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74716" y="44624"/>
            <a:ext cx="3528863" cy="5159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图像缩小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BE88649-090A-4325-884F-89127521CC21}"/>
              </a:ext>
            </a:extLst>
          </p:cNvPr>
          <p:cNvSpPr txBox="1"/>
          <p:nvPr/>
        </p:nvSpPr>
        <p:spPr>
          <a:xfrm>
            <a:off x="990222" y="1412776"/>
            <a:ext cx="9266586" cy="52322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altLang="zh-CN" sz="2800" kern="100" dirty="0" err="1">
                <a:solidFill>
                  <a:srgbClr val="4285F4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dst</a:t>
            </a:r>
            <a:r>
              <a:rPr lang="en-US" altLang="zh-CN" sz="2800" kern="100" dirty="0">
                <a:solidFill>
                  <a:srgbClr val="4285F4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= cv2.pyrDown( </a:t>
            </a:r>
            <a:r>
              <a:rPr lang="en-US" altLang="zh-CN" sz="2800" kern="100" dirty="0" err="1">
                <a:solidFill>
                  <a:srgbClr val="4285F4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src</a:t>
            </a:r>
            <a:r>
              <a:rPr lang="en-US" altLang="zh-CN" sz="2800" kern="100" dirty="0">
                <a:solidFill>
                  <a:srgbClr val="4285F4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[, </a:t>
            </a:r>
            <a:r>
              <a:rPr lang="en-US" altLang="zh-CN" sz="2800" kern="100" dirty="0" err="1">
                <a:solidFill>
                  <a:srgbClr val="4285F4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dstsize</a:t>
            </a:r>
            <a:r>
              <a:rPr lang="en-US" altLang="zh-CN" sz="2800" kern="100" dirty="0">
                <a:solidFill>
                  <a:srgbClr val="4285F4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[, </a:t>
            </a:r>
            <a:r>
              <a:rPr lang="en-US" altLang="zh-CN" sz="2800" kern="100" dirty="0" err="1">
                <a:solidFill>
                  <a:srgbClr val="EA4335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borderType</a:t>
            </a:r>
            <a:r>
              <a:rPr lang="en-US" altLang="zh-CN" sz="2800" kern="100" dirty="0">
                <a:solidFill>
                  <a:srgbClr val="4285F4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]] )</a:t>
            </a:r>
            <a:endParaRPr lang="zh-CN" altLang="zh-CN" sz="2800" kern="100" dirty="0">
              <a:solidFill>
                <a:srgbClr val="4285F4"/>
              </a:solidFill>
              <a:effectLst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A7005A88-C2B6-4478-A49D-B81988E45911}"/>
              </a:ext>
            </a:extLst>
          </p:cNvPr>
          <p:cNvSpPr txBox="1"/>
          <p:nvPr/>
        </p:nvSpPr>
        <p:spPr>
          <a:xfrm>
            <a:off x="1631504" y="2924944"/>
            <a:ext cx="6111814" cy="188461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 err="1">
                <a:solidFill>
                  <a:schemeClr val="bg1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dst</a:t>
            </a:r>
            <a:r>
              <a:rPr lang="en-US" altLang="zh-CN" sz="2000" dirty="0">
                <a:solidFill>
                  <a:schemeClr val="bg1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– </a:t>
            </a:r>
            <a:r>
              <a:rPr lang="zh-CN" altLang="en-US" sz="2000" dirty="0">
                <a:solidFill>
                  <a:schemeClr val="bg1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目标图像。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 err="1">
                <a:solidFill>
                  <a:schemeClr val="bg1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en-US" altLang="zh-CN" sz="2000" dirty="0">
                <a:solidFill>
                  <a:schemeClr val="bg1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– </a:t>
            </a:r>
            <a:r>
              <a:rPr lang="zh-CN" altLang="en-US" sz="2000" dirty="0">
                <a:solidFill>
                  <a:schemeClr val="bg1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原始图像。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 err="1">
                <a:solidFill>
                  <a:schemeClr val="bg1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dstsize</a:t>
            </a:r>
            <a:r>
              <a:rPr lang="en-US" altLang="zh-CN" sz="2000" dirty="0">
                <a:solidFill>
                  <a:schemeClr val="bg1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– </a:t>
            </a:r>
            <a:r>
              <a:rPr lang="zh-CN" altLang="en-US" sz="2000" dirty="0">
                <a:solidFill>
                  <a:schemeClr val="bg1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目标图像的大小。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 err="1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borderType</a:t>
            </a:r>
            <a:r>
              <a:rPr lang="en-US" altLang="zh-CN" sz="2000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– </a:t>
            </a:r>
            <a:r>
              <a:rPr lang="zh-CN" altLang="en-US" sz="2000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边界类型。</a:t>
            </a:r>
          </a:p>
        </p:txBody>
      </p:sp>
    </p:spTree>
    <p:extLst>
      <p:ext uri="{BB962C8B-B14F-4D97-AF65-F5344CB8AC3E}">
        <p14:creationId xmlns:p14="http://schemas.microsoft.com/office/powerpoint/2010/main" val="3039861141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74716" y="44624"/>
            <a:ext cx="3528863" cy="5159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图像缩小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ADCDE7E-4500-489F-9798-8D8E5E70DD7E}"/>
              </a:ext>
            </a:extLst>
          </p:cNvPr>
          <p:cNvSpPr txBox="1"/>
          <p:nvPr/>
        </p:nvSpPr>
        <p:spPr>
          <a:xfrm>
            <a:off x="1703512" y="2204864"/>
            <a:ext cx="8136904" cy="307725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默认情况下，输出图像大小为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:</a:t>
            </a:r>
          </a:p>
          <a:p>
            <a:pPr lvl="1" indent="0">
              <a:lnSpc>
                <a:spcPct val="20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size((src.cols+1)/2,(src.rows+1)/2)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在任何情况下，必须满足如下条件：</a:t>
            </a:r>
          </a:p>
          <a:p>
            <a:pPr lvl="2">
              <a:lnSpc>
                <a:spcPct val="20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|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dst.width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*2-src.cols|≤2</a:t>
            </a:r>
          </a:p>
          <a:p>
            <a:pPr lvl="2">
              <a:lnSpc>
                <a:spcPct val="20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|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dst.height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*2-src.rows|≤2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2A67C6F-7189-4CD8-BF2C-2CF477EC6125}"/>
              </a:ext>
            </a:extLst>
          </p:cNvPr>
          <p:cNvSpPr txBox="1"/>
          <p:nvPr/>
        </p:nvSpPr>
        <p:spPr>
          <a:xfrm>
            <a:off x="674911" y="1272027"/>
            <a:ext cx="6111814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zh-CN" altLang="en-US" sz="1800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输出图像为原始图像的一半大小</a:t>
            </a:r>
            <a:endParaRPr lang="en-US" altLang="zh-CN" sz="1800" dirty="0">
              <a:solidFill>
                <a:srgbClr val="4285F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5A6AD32D-A23C-4841-A399-854E6783666A}"/>
              </a:ext>
            </a:extLst>
          </p:cNvPr>
          <p:cNvCxnSpPr>
            <a:cxnSpLocks/>
          </p:cNvCxnSpPr>
          <p:nvPr/>
        </p:nvCxnSpPr>
        <p:spPr>
          <a:xfrm>
            <a:off x="776775" y="1671639"/>
            <a:ext cx="3240829" cy="0"/>
          </a:xfrm>
          <a:prstGeom prst="line">
            <a:avLst/>
          </a:prstGeom>
          <a:noFill/>
          <a:ln w="12700" cap="flat">
            <a:solidFill>
              <a:srgbClr val="4285F4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763202081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74716" y="44624"/>
            <a:ext cx="3528863" cy="5159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图像缩小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2A67C6F-7189-4CD8-BF2C-2CF477EC6125}"/>
              </a:ext>
            </a:extLst>
          </p:cNvPr>
          <p:cNvSpPr txBox="1"/>
          <p:nvPr/>
        </p:nvSpPr>
        <p:spPr>
          <a:xfrm>
            <a:off x="674911" y="1272027"/>
            <a:ext cx="6111814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zh-CN" altLang="en-US" sz="1800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使用的核</a:t>
            </a:r>
            <a:endParaRPr lang="en-US" altLang="zh-CN" sz="1800" dirty="0">
              <a:solidFill>
                <a:srgbClr val="4285F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5A6AD32D-A23C-4841-A399-854E6783666A}"/>
              </a:ext>
            </a:extLst>
          </p:cNvPr>
          <p:cNvCxnSpPr>
            <a:cxnSpLocks/>
          </p:cNvCxnSpPr>
          <p:nvPr/>
        </p:nvCxnSpPr>
        <p:spPr>
          <a:xfrm>
            <a:off x="776775" y="1671639"/>
            <a:ext cx="926737" cy="0"/>
          </a:xfrm>
          <a:prstGeom prst="line">
            <a:avLst/>
          </a:prstGeom>
          <a:noFill/>
          <a:ln w="12700" cap="flat">
            <a:solidFill>
              <a:srgbClr val="4285F4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580BF5F4-CE34-4BCB-856D-DD49C4885CBC}"/>
                  </a:ext>
                </a:extLst>
              </p:cNvPr>
              <p:cNvSpPr txBox="1"/>
              <p:nvPr/>
            </p:nvSpPr>
            <p:spPr>
              <a:xfrm>
                <a:off x="2395041" y="2564904"/>
                <a:ext cx="6111814" cy="235679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sz="3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320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sz="3200" i="0">
                              <a:latin typeface="Cambria Math" panose="02040503050406030204" pitchFamily="18" charset="0"/>
                            </a:rPr>
                            <m:t>256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zh-CN" alt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3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sz="32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sz="3200" i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zh-CN" altLang="en-US" sz="3200" i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zh-CN" altLang="en-US" sz="3200" i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zh-CN" altLang="en-US" sz="32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3200" i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zh-CN" altLang="en-US" sz="3200" i="0">
                                    <a:latin typeface="Cambria Math" panose="02040503050406030204" pitchFamily="18" charset="0"/>
                                  </a:rPr>
                                  <m:t>16</m:t>
                                </m:r>
                              </m:e>
                              <m:e>
                                <m:r>
                                  <a:rPr lang="zh-CN" altLang="en-US" sz="3200" i="0">
                                    <a:latin typeface="Cambria Math" panose="02040503050406030204" pitchFamily="18" charset="0"/>
                                  </a:rPr>
                                  <m:t>24</m:t>
                                </m:r>
                              </m:e>
                              <m:e>
                                <m:r>
                                  <a:rPr lang="zh-CN" altLang="en-US" sz="3200" i="0">
                                    <a:latin typeface="Cambria Math" panose="02040503050406030204" pitchFamily="18" charset="0"/>
                                  </a:rPr>
                                  <m:t>16</m:t>
                                </m:r>
                              </m:e>
                              <m:e>
                                <m:r>
                                  <a:rPr lang="zh-CN" altLang="en-US" sz="3200" i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3200" i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zh-CN" altLang="en-US" sz="3200" i="0">
                                    <a:latin typeface="Cambria Math" panose="02040503050406030204" pitchFamily="18" charset="0"/>
                                  </a:rPr>
                                  <m:t>24</m:t>
                                </m:r>
                              </m:e>
                              <m:e>
                                <m:r>
                                  <a:rPr lang="zh-CN" altLang="en-US" sz="3200" i="0">
                                    <a:latin typeface="Cambria Math" panose="02040503050406030204" pitchFamily="18" charset="0"/>
                                  </a:rPr>
                                  <m:t>36</m:t>
                                </m:r>
                              </m:e>
                              <m:e>
                                <m:r>
                                  <a:rPr lang="zh-CN" altLang="en-US" sz="3200" i="0">
                                    <a:latin typeface="Cambria Math" panose="02040503050406030204" pitchFamily="18" charset="0"/>
                                  </a:rPr>
                                  <m:t>24</m:t>
                                </m:r>
                              </m:e>
                              <m:e>
                                <m:r>
                                  <a:rPr lang="zh-CN" altLang="en-US" sz="3200" i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3200" i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zh-CN" altLang="en-US" sz="3200" i="0">
                                    <a:latin typeface="Cambria Math" panose="02040503050406030204" pitchFamily="18" charset="0"/>
                                  </a:rPr>
                                  <m:t>16</m:t>
                                </m:r>
                              </m:e>
                              <m:e>
                                <m:r>
                                  <a:rPr lang="zh-CN" altLang="en-US" sz="3200" i="0">
                                    <a:latin typeface="Cambria Math" panose="02040503050406030204" pitchFamily="18" charset="0"/>
                                  </a:rPr>
                                  <m:t>24</m:t>
                                </m:r>
                              </m:e>
                              <m:e>
                                <m:r>
                                  <a:rPr lang="zh-CN" altLang="en-US" sz="3200" i="0">
                                    <a:latin typeface="Cambria Math" panose="02040503050406030204" pitchFamily="18" charset="0"/>
                                  </a:rPr>
                                  <m:t>16</m:t>
                                </m:r>
                              </m:e>
                              <m:e>
                                <m:r>
                                  <a:rPr lang="zh-CN" altLang="en-US" sz="3200" i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32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sz="3200" i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zh-CN" altLang="en-US" sz="3200" i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zh-CN" altLang="en-US" sz="3200" i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zh-CN" altLang="en-US" sz="32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580BF5F4-CE34-4BCB-856D-DD49C4885C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5041" y="2564904"/>
                <a:ext cx="6111814" cy="23567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7196472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74716" y="44624"/>
            <a:ext cx="3528863" cy="5159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图像缩小</a:t>
            </a:r>
          </a:p>
        </p:txBody>
      </p:sp>
      <p:sp>
        <p:nvSpPr>
          <p:cNvPr id="6" name="PA_文本框 6">
            <a:extLst>
              <a:ext uri="{FF2B5EF4-FFF2-40B4-BE49-F238E27FC236}">
                <a16:creationId xmlns:a16="http://schemas.microsoft.com/office/drawing/2014/main" id="{99F415C9-3FEB-4C40-86FB-790B7F3F28A8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673693" y="739203"/>
            <a:ext cx="11038931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案例：使用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cv2.pyrDown()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将图像下采样，观察采样的结果。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612291F-9096-4DD6-BBD6-85D90977C6B8}"/>
              </a:ext>
            </a:extLst>
          </p:cNvPr>
          <p:cNvSpPr/>
          <p:nvPr/>
        </p:nvSpPr>
        <p:spPr>
          <a:xfrm>
            <a:off x="2063552" y="2060848"/>
            <a:ext cx="6840760" cy="4247317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import cv2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o=cv2.imread("lena.bmp",cv2.IMREAD_GRAYSCALE)</a:t>
            </a:r>
          </a:p>
          <a:p>
            <a:r>
              <a:rPr lang="en-US" altLang="zh-CN" b="1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r1=cv2.pyrDown(o)</a:t>
            </a:r>
          </a:p>
          <a:p>
            <a:r>
              <a:rPr lang="en-US" altLang="zh-CN" b="1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r2=cv2.pyrDown(r1)</a:t>
            </a:r>
          </a:p>
          <a:p>
            <a:r>
              <a:rPr lang="en-US" altLang="zh-CN" b="1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r3=cv2.pyrDown(r2)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print("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o.shape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=",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o.shape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print("r1.shape=",r1.shape)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print("r2.shape=",r2.shape)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print("r3.shape=",r3.shape)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cv2.imshow("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original",o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cv2.imshow("r1",r1)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cv2.imshow("r2",r2)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cv2.imshow("r3",r3)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cv2.waitKey()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cv2.destroyAllWindows()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81A9FBC-4581-411A-942D-97C8CEBA25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0940" y="1580398"/>
            <a:ext cx="926744" cy="921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53580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74716" y="44624"/>
            <a:ext cx="3528863" cy="5159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图像缩小</a:t>
            </a:r>
          </a:p>
        </p:txBody>
      </p:sp>
      <p:sp>
        <p:nvSpPr>
          <p:cNvPr id="6" name="PA_文本框 6">
            <a:extLst>
              <a:ext uri="{FF2B5EF4-FFF2-40B4-BE49-F238E27FC236}">
                <a16:creationId xmlns:a16="http://schemas.microsoft.com/office/drawing/2014/main" id="{99F415C9-3FEB-4C40-86FB-790B7F3F28A8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673693" y="739203"/>
            <a:ext cx="11038931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案例：使用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cv2.pyrDown()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将图像下采样，观察采样的结果。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612291F-9096-4DD6-BBD6-85D90977C6B8}"/>
              </a:ext>
            </a:extLst>
          </p:cNvPr>
          <p:cNvSpPr/>
          <p:nvPr/>
        </p:nvSpPr>
        <p:spPr>
          <a:xfrm>
            <a:off x="673693" y="1988840"/>
            <a:ext cx="5256584" cy="3785652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import cv2</a:t>
            </a:r>
          </a:p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o=cv2.imread("lena.bmp",cv2.IMREAD_GRAYSCALE)</a:t>
            </a:r>
          </a:p>
          <a:p>
            <a:r>
              <a:rPr lang="en-US" altLang="zh-CN" sz="1600" b="1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r1=cv2.pyrDown(o)</a:t>
            </a:r>
          </a:p>
          <a:p>
            <a:r>
              <a:rPr lang="en-US" altLang="zh-CN" sz="1600" b="1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r2=cv2.pyrDown(r1)</a:t>
            </a:r>
          </a:p>
          <a:p>
            <a:r>
              <a:rPr lang="en-US" altLang="zh-CN" sz="1600" b="1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r3=cv2.pyrDown(r2)</a:t>
            </a:r>
          </a:p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print("</a:t>
            </a:r>
            <a:r>
              <a:rPr lang="en-US" altLang="zh-CN" sz="1600" dirty="0" err="1">
                <a:latin typeface="Arial" panose="020B0604020202020204" pitchFamily="34" charset="0"/>
                <a:cs typeface="Arial" panose="020B0604020202020204" pitchFamily="34" charset="0"/>
              </a:rPr>
              <a:t>o.shape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=",</a:t>
            </a:r>
            <a:r>
              <a:rPr lang="en-US" altLang="zh-CN" sz="1600" dirty="0" err="1">
                <a:latin typeface="Arial" panose="020B0604020202020204" pitchFamily="34" charset="0"/>
                <a:cs typeface="Arial" panose="020B0604020202020204" pitchFamily="34" charset="0"/>
              </a:rPr>
              <a:t>o.shape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print("r1.shape=",r1.shape)</a:t>
            </a:r>
          </a:p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print("r2.shape=",r2.shape)</a:t>
            </a:r>
          </a:p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print("r3.shape=",r3.shape)</a:t>
            </a:r>
          </a:p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cv2.imshow("</a:t>
            </a:r>
            <a:r>
              <a:rPr lang="en-US" altLang="zh-CN" sz="1600" dirty="0" err="1">
                <a:latin typeface="Arial" panose="020B0604020202020204" pitchFamily="34" charset="0"/>
                <a:cs typeface="Arial" panose="020B0604020202020204" pitchFamily="34" charset="0"/>
              </a:rPr>
              <a:t>original",o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cv2.imshow("r1",r1)</a:t>
            </a:r>
          </a:p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cv2.imshow("r2",r2)</a:t>
            </a:r>
          </a:p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cv2.imshow("r3",r3)</a:t>
            </a:r>
          </a:p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cv2.waitKey()</a:t>
            </a:r>
          </a:p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cv2.destroyAllWindows()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81A9FBC-4581-411A-942D-97C8CEBA25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6905" y="1527844"/>
            <a:ext cx="926744" cy="921992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AFAEF635-E55A-43F9-9ACF-2330C5EABA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0056" y="4193540"/>
            <a:ext cx="4000000" cy="15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135593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>
          <a:xfrm>
            <a:off x="943628" y="118403"/>
            <a:ext cx="2822576" cy="5977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>
              <a:lnSpc>
                <a:spcPct val="90000"/>
              </a:lnSpc>
              <a:defRPr sz="3200">
                <a:solidFill>
                  <a:srgbClr val="FFFFFF"/>
                </a:solidFill>
                <a:latin typeface="小米兰亭" panose="03000502000000000000" charset="-122"/>
                <a:ea typeface="小米兰亭" panose="03000502000000000000" charset="-122"/>
                <a:cs typeface="小米兰亭" panose="03000502000000000000" charset="-122"/>
                <a:sym typeface="小米兰亭" panose="03000502000000000000" charset="-122"/>
              </a:defRPr>
            </a:lvl1pPr>
          </a:lstStyle>
          <a:p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anose="02020603050405020304"/>
                <a:sym typeface="Times New Roman" panose="02020603050405020304"/>
              </a:rPr>
              <a:t>总结</a:t>
            </a:r>
            <a:endParaRPr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4" name="TextBox 1"/>
          <p:cNvSpPr txBox="1"/>
          <p:nvPr/>
        </p:nvSpPr>
        <p:spPr>
          <a:xfrm>
            <a:off x="1713976" y="2075731"/>
            <a:ext cx="8270456" cy="2677654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0" lang="zh-CN" altLang="en-US" sz="28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函数</a:t>
            </a:r>
            <a:r>
              <a:rPr kumimoji="0" lang="en-US" altLang="zh-CN" sz="2800" b="0" i="0" u="none" strike="noStrike" cap="none" spc="0" normalizeH="0" baseline="0" dirty="0" err="1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pyrDown</a:t>
            </a:r>
            <a:r>
              <a:rPr kumimoji="0" lang="zh-CN" altLang="en-US" sz="28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的语法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0" lang="zh-CN" altLang="en-US" sz="28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函数</a:t>
            </a:r>
            <a:r>
              <a:rPr kumimoji="0" lang="en-US" altLang="zh-CN" sz="2800" b="0" i="0" u="none" strike="noStrike" cap="none" spc="0" normalizeH="0" baseline="0" dirty="0" err="1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pyrDown</a:t>
            </a:r>
            <a:r>
              <a:rPr kumimoji="0" lang="zh-CN" altLang="en-US" sz="28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的使用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zh-CN" sz="28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60510905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小米兰亭" panose="03000502000000000000" charset="-122"/>
              </a:rPr>
              <a:t>本节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目标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059672F-D684-44AF-894E-D309921C36DD}"/>
              </a:ext>
            </a:extLst>
          </p:cNvPr>
          <p:cNvSpPr txBox="1"/>
          <p:nvPr/>
        </p:nvSpPr>
        <p:spPr>
          <a:xfrm>
            <a:off x="941084" y="1526026"/>
            <a:ext cx="5947004" cy="138499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514350" marR="0" indent="-5143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了解函数</a:t>
            </a:r>
            <a:r>
              <a:rPr lang="en-US" altLang="zh-CN" sz="2800" dirty="0" err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pyrDown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的语法</a:t>
            </a:r>
            <a:endParaRPr lang="en-US" altLang="zh-CN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marR="0" indent="-5143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掌握函数</a:t>
            </a:r>
            <a:r>
              <a:rPr lang="en-US" altLang="zh-CN" sz="2800" dirty="0" err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pyrDown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的使用</a:t>
            </a:r>
            <a:endParaRPr lang="en-US" altLang="zh-CN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5" name="Picture 3" descr="C:\Users\YZ\Desktop\重点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79263" y="2270499"/>
            <a:ext cx="595014" cy="60284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50201545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74716" y="44624"/>
            <a:ext cx="3528863" cy="5159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金字塔理论基础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1AD8738-7347-40F7-92CC-803A651E083D}"/>
              </a:ext>
            </a:extLst>
          </p:cNvPr>
          <p:cNvSpPr/>
          <p:nvPr/>
        </p:nvSpPr>
        <p:spPr>
          <a:xfrm>
            <a:off x="7105648" y="3476903"/>
            <a:ext cx="48196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同一图像的不同分辨率的子图集合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65FE6B09-E741-4398-A63D-60E39422FC12}"/>
              </a:ext>
            </a:extLst>
          </p:cNvPr>
          <p:cNvCxnSpPr/>
          <p:nvPr/>
        </p:nvCxnSpPr>
        <p:spPr>
          <a:xfrm>
            <a:off x="7734299" y="3028950"/>
            <a:ext cx="3562350" cy="0"/>
          </a:xfrm>
          <a:prstGeom prst="line">
            <a:avLst/>
          </a:prstGeom>
          <a:ln>
            <a:solidFill>
              <a:srgbClr val="D7995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D7A29E06-4DC2-42FD-BD24-C541CA89BEDE}"/>
              </a:ext>
            </a:extLst>
          </p:cNvPr>
          <p:cNvSpPr/>
          <p:nvPr/>
        </p:nvSpPr>
        <p:spPr>
          <a:xfrm>
            <a:off x="8292446" y="2100591"/>
            <a:ext cx="223651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D7995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图像金字塔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1442968F-382C-4D98-9EE8-8144BFB61C55}"/>
              </a:ext>
            </a:extLst>
          </p:cNvPr>
          <p:cNvGrpSpPr/>
          <p:nvPr/>
        </p:nvGrpSpPr>
        <p:grpSpPr>
          <a:xfrm>
            <a:off x="266838" y="1089662"/>
            <a:ext cx="6969116" cy="5143814"/>
            <a:chOff x="2426152" y="959806"/>
            <a:chExt cx="6969116" cy="5143814"/>
          </a:xfrm>
        </p:grpSpPr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CEFB4504-7A2C-491F-BF9D-ED6BC3D09315}"/>
                </a:ext>
              </a:extLst>
            </p:cNvPr>
            <p:cNvCxnSpPr/>
            <p:nvPr/>
          </p:nvCxnSpPr>
          <p:spPr>
            <a:xfrm flipH="1">
              <a:off x="5854700" y="1371600"/>
              <a:ext cx="60323" cy="236220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平行四边形 10">
              <a:extLst>
                <a:ext uri="{FF2B5EF4-FFF2-40B4-BE49-F238E27FC236}">
                  <a16:creationId xmlns:a16="http://schemas.microsoft.com/office/drawing/2014/main" id="{FB32C42B-5FC1-4EF4-A226-A0FF3173F30A}"/>
                </a:ext>
              </a:extLst>
            </p:cNvPr>
            <p:cNvSpPr/>
            <p:nvPr/>
          </p:nvSpPr>
          <p:spPr>
            <a:xfrm rot="793386">
              <a:off x="3908096" y="4437609"/>
              <a:ext cx="4588376" cy="1558894"/>
            </a:xfrm>
            <a:prstGeom prst="parallelogram">
              <a:avLst>
                <a:gd name="adj" fmla="val 110383"/>
              </a:avLst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平行四边形 11">
              <a:extLst>
                <a:ext uri="{FF2B5EF4-FFF2-40B4-BE49-F238E27FC236}">
                  <a16:creationId xmlns:a16="http://schemas.microsoft.com/office/drawing/2014/main" id="{616B9847-4E14-4F1A-8B0A-D2DB6A17231B}"/>
                </a:ext>
              </a:extLst>
            </p:cNvPr>
            <p:cNvSpPr/>
            <p:nvPr/>
          </p:nvSpPr>
          <p:spPr>
            <a:xfrm rot="793386">
              <a:off x="4355462" y="3802795"/>
              <a:ext cx="3571722" cy="1213486"/>
            </a:xfrm>
            <a:prstGeom prst="parallelogram">
              <a:avLst>
                <a:gd name="adj" fmla="val 110383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平行四边形 12">
              <a:extLst>
                <a:ext uri="{FF2B5EF4-FFF2-40B4-BE49-F238E27FC236}">
                  <a16:creationId xmlns:a16="http://schemas.microsoft.com/office/drawing/2014/main" id="{5AC11900-ECDA-4E18-B450-06889C054B98}"/>
                </a:ext>
              </a:extLst>
            </p:cNvPr>
            <p:cNvSpPr/>
            <p:nvPr/>
          </p:nvSpPr>
          <p:spPr>
            <a:xfrm rot="793386">
              <a:off x="5056955" y="2699305"/>
              <a:ext cx="1963128" cy="670094"/>
            </a:xfrm>
            <a:prstGeom prst="parallelogram">
              <a:avLst>
                <a:gd name="adj" fmla="val 110383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平行四边形 13">
              <a:extLst>
                <a:ext uri="{FF2B5EF4-FFF2-40B4-BE49-F238E27FC236}">
                  <a16:creationId xmlns:a16="http://schemas.microsoft.com/office/drawing/2014/main" id="{472D7349-4ADC-4388-BC28-527AFBC747E3}"/>
                </a:ext>
              </a:extLst>
            </p:cNvPr>
            <p:cNvSpPr/>
            <p:nvPr/>
          </p:nvSpPr>
          <p:spPr>
            <a:xfrm rot="793386">
              <a:off x="5448342" y="2077268"/>
              <a:ext cx="1084159" cy="370094"/>
            </a:xfrm>
            <a:prstGeom prst="parallelogram">
              <a:avLst>
                <a:gd name="adj" fmla="val 110383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55B26C9B-D8CC-4A78-8453-F20BCD31867D}"/>
                </a:ext>
              </a:extLst>
            </p:cNvPr>
            <p:cNvCxnSpPr/>
            <p:nvPr/>
          </p:nvCxnSpPr>
          <p:spPr>
            <a:xfrm>
              <a:off x="5915025" y="1371600"/>
              <a:ext cx="661035" cy="473202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4C3E1BF2-BFA6-4943-AF45-8A799ED525A3}"/>
                </a:ext>
              </a:extLst>
            </p:cNvPr>
            <p:cNvCxnSpPr/>
            <p:nvPr/>
          </p:nvCxnSpPr>
          <p:spPr>
            <a:xfrm flipH="1">
              <a:off x="3790630" y="1371600"/>
              <a:ext cx="2124395" cy="409194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86415AA0-9F29-4266-805A-3352F3159ABC}"/>
                </a:ext>
              </a:extLst>
            </p:cNvPr>
            <p:cNvCxnSpPr/>
            <p:nvPr/>
          </p:nvCxnSpPr>
          <p:spPr>
            <a:xfrm>
              <a:off x="5915024" y="1371600"/>
              <a:ext cx="2698915" cy="360426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5F4A1A89-64C5-486B-B904-95012F7B3823}"/>
                </a:ext>
              </a:extLst>
            </p:cNvPr>
            <p:cNvSpPr txBox="1"/>
            <p:nvPr/>
          </p:nvSpPr>
          <p:spPr>
            <a:xfrm>
              <a:off x="2426152" y="5108162"/>
              <a:ext cx="136447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/>
                <a:t>第</a:t>
              </a:r>
              <a:r>
                <a:rPr lang="en-US" altLang="zh-CN"/>
                <a:t>0</a:t>
              </a:r>
              <a:r>
                <a:rPr lang="zh-CN" altLang="en-US"/>
                <a:t>层</a:t>
              </a:r>
              <a:r>
                <a:rPr lang="en-US" altLang="zh-CN"/>
                <a:t>(</a:t>
              </a:r>
              <a:r>
                <a:rPr lang="zh-CN" altLang="en-US"/>
                <a:t>底部</a:t>
              </a:r>
              <a:r>
                <a:rPr lang="en-US" altLang="zh-CN"/>
                <a:t>)</a:t>
              </a:r>
            </a:p>
            <a:p>
              <a:pPr algn="ctr"/>
              <a:r>
                <a:rPr lang="zh-CN" altLang="en-US"/>
                <a:t>原始图像</a:t>
              </a: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ABCF449E-3475-4C03-92E1-65C93301BA73}"/>
                </a:ext>
              </a:extLst>
            </p:cNvPr>
            <p:cNvSpPr txBox="1"/>
            <p:nvPr/>
          </p:nvSpPr>
          <p:spPr>
            <a:xfrm>
              <a:off x="3216690" y="4336162"/>
              <a:ext cx="7681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/>
                <a:t>第</a:t>
              </a:r>
              <a:r>
                <a:rPr lang="en-US" altLang="zh-CN"/>
                <a:t>1</a:t>
              </a:r>
              <a:r>
                <a:rPr lang="zh-CN" altLang="en-US"/>
                <a:t>层</a:t>
              </a: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40992D0A-EC8E-4198-A977-9A5B99BC6E5E}"/>
                </a:ext>
              </a:extLst>
            </p:cNvPr>
            <p:cNvSpPr txBox="1"/>
            <p:nvPr/>
          </p:nvSpPr>
          <p:spPr>
            <a:xfrm>
              <a:off x="5308183" y="959806"/>
              <a:ext cx="14109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/>
                <a:t>第</a:t>
              </a:r>
              <a:r>
                <a:rPr lang="en-US" altLang="zh-CN"/>
                <a:t>N</a:t>
              </a:r>
              <a:r>
                <a:rPr lang="zh-CN" altLang="en-US"/>
                <a:t>层</a:t>
              </a:r>
              <a:r>
                <a:rPr lang="en-US" altLang="zh-CN"/>
                <a:t>(</a:t>
              </a:r>
              <a:r>
                <a:rPr lang="zh-CN" altLang="en-US"/>
                <a:t>顶点</a:t>
              </a:r>
              <a:r>
                <a:rPr lang="en-US" altLang="zh-CN"/>
                <a:t>)</a:t>
              </a:r>
              <a:endParaRPr lang="zh-CN" altLang="en-US"/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B4176006-5705-44B5-9459-8C68C69BD4AB}"/>
                </a:ext>
              </a:extLst>
            </p:cNvPr>
            <p:cNvSpPr txBox="1"/>
            <p:nvPr/>
          </p:nvSpPr>
          <p:spPr>
            <a:xfrm>
              <a:off x="4326755" y="2093098"/>
              <a:ext cx="10518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/>
                <a:t>第</a:t>
              </a:r>
              <a:r>
                <a:rPr lang="en-US" altLang="zh-CN"/>
                <a:t>N-1</a:t>
              </a:r>
              <a:r>
                <a:rPr lang="zh-CN" altLang="en-US"/>
                <a:t>层</a:t>
              </a: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F6C06FE9-42F9-4024-95E5-77EC5730BDE6}"/>
                </a:ext>
              </a:extLst>
            </p:cNvPr>
            <p:cNvSpPr txBox="1"/>
            <p:nvPr/>
          </p:nvSpPr>
          <p:spPr>
            <a:xfrm>
              <a:off x="3946514" y="2866011"/>
              <a:ext cx="10518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/>
                <a:t>第</a:t>
              </a:r>
              <a:r>
                <a:rPr lang="en-US" altLang="zh-CN"/>
                <a:t>N-2</a:t>
              </a:r>
              <a:r>
                <a:rPr lang="zh-CN" altLang="en-US"/>
                <a:t>层</a:t>
              </a: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0FC4F2EB-71A3-4F3C-9850-C6A616F19C8A}"/>
                </a:ext>
              </a:extLst>
            </p:cNvPr>
            <p:cNvSpPr txBox="1"/>
            <p:nvPr/>
          </p:nvSpPr>
          <p:spPr>
            <a:xfrm>
              <a:off x="6610176" y="981037"/>
              <a:ext cx="5229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1*1</a:t>
              </a:r>
              <a:endParaRPr lang="zh-CN" altLang="en-US"/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BF0E9D8E-4768-4EC7-A610-77FF01292194}"/>
                </a:ext>
              </a:extLst>
            </p:cNvPr>
            <p:cNvSpPr txBox="1"/>
            <p:nvPr/>
          </p:nvSpPr>
          <p:spPr>
            <a:xfrm>
              <a:off x="6713054" y="1952313"/>
              <a:ext cx="5229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2*2</a:t>
              </a:r>
              <a:endParaRPr lang="zh-CN" altLang="en-US"/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EFEE2D57-5078-4152-8820-D4A97CA96C0E}"/>
                </a:ext>
              </a:extLst>
            </p:cNvPr>
            <p:cNvSpPr txBox="1"/>
            <p:nvPr/>
          </p:nvSpPr>
          <p:spPr>
            <a:xfrm>
              <a:off x="7144529" y="2681345"/>
              <a:ext cx="5229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4*4</a:t>
              </a:r>
              <a:endParaRPr lang="zh-CN" altLang="en-US"/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696D4F4D-735E-427B-970D-85F5DDE4FEAF}"/>
                </a:ext>
              </a:extLst>
            </p:cNvPr>
            <p:cNvSpPr txBox="1"/>
            <p:nvPr/>
          </p:nvSpPr>
          <p:spPr>
            <a:xfrm>
              <a:off x="8054676" y="3919430"/>
              <a:ext cx="10326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N/2*N/2</a:t>
              </a:r>
              <a:endParaRPr lang="zh-CN" altLang="en-US"/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8D6073E9-8A79-4C17-ABE0-55FBD6AC2B6D}"/>
                </a:ext>
              </a:extLst>
            </p:cNvPr>
            <p:cNvSpPr txBox="1"/>
            <p:nvPr/>
          </p:nvSpPr>
          <p:spPr>
            <a:xfrm>
              <a:off x="8779394" y="4847724"/>
              <a:ext cx="6158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N*N</a:t>
              </a:r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27864777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74716" y="44624"/>
            <a:ext cx="3528863" cy="5159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金字塔理论基础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1AD8738-7347-40F7-92CC-803A651E083D}"/>
              </a:ext>
            </a:extLst>
          </p:cNvPr>
          <p:cNvSpPr/>
          <p:nvPr/>
        </p:nvSpPr>
        <p:spPr>
          <a:xfrm>
            <a:off x="7105648" y="3476903"/>
            <a:ext cx="48196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同一图像的不同分辨率的子图集合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65FE6B09-E741-4398-A63D-60E39422FC12}"/>
              </a:ext>
            </a:extLst>
          </p:cNvPr>
          <p:cNvCxnSpPr/>
          <p:nvPr/>
        </p:nvCxnSpPr>
        <p:spPr>
          <a:xfrm>
            <a:off x="7734299" y="3028950"/>
            <a:ext cx="3562350" cy="0"/>
          </a:xfrm>
          <a:prstGeom prst="line">
            <a:avLst/>
          </a:prstGeom>
          <a:ln>
            <a:solidFill>
              <a:srgbClr val="D7995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D7A29E06-4DC2-42FD-BD24-C541CA89BEDE}"/>
              </a:ext>
            </a:extLst>
          </p:cNvPr>
          <p:cNvSpPr/>
          <p:nvPr/>
        </p:nvSpPr>
        <p:spPr>
          <a:xfrm>
            <a:off x="8292446" y="2100591"/>
            <a:ext cx="223651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D7995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图像金字塔</a:t>
            </a:r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854AB979-5EF6-4F94-8C58-47D8BABF8613}"/>
              </a:ext>
            </a:extLst>
          </p:cNvPr>
          <p:cNvCxnSpPr/>
          <p:nvPr/>
        </p:nvCxnSpPr>
        <p:spPr>
          <a:xfrm flipV="1">
            <a:off x="1095375" y="1530097"/>
            <a:ext cx="0" cy="408012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>
            <a:extLst>
              <a:ext uri="{FF2B5EF4-FFF2-40B4-BE49-F238E27FC236}">
                <a16:creationId xmlns:a16="http://schemas.microsoft.com/office/drawing/2014/main" id="{3B1059F9-2129-4A0B-A0E6-AE76390167F8}"/>
              </a:ext>
            </a:extLst>
          </p:cNvPr>
          <p:cNvSpPr/>
          <p:nvPr/>
        </p:nvSpPr>
        <p:spPr>
          <a:xfrm>
            <a:off x="461177" y="5780028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rgbClr val="C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向下取样</a:t>
            </a: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47DCC2C7-22C9-4948-9A5F-47833BE1D150}"/>
              </a:ext>
            </a:extLst>
          </p:cNvPr>
          <p:cNvCxnSpPr/>
          <p:nvPr/>
        </p:nvCxnSpPr>
        <p:spPr>
          <a:xfrm>
            <a:off x="6319381" y="1315761"/>
            <a:ext cx="0" cy="408012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>
            <a:extLst>
              <a:ext uri="{FF2B5EF4-FFF2-40B4-BE49-F238E27FC236}">
                <a16:creationId xmlns:a16="http://schemas.microsoft.com/office/drawing/2014/main" id="{62866E2C-DDDE-4216-A74D-1EEFAC4E0CEE}"/>
              </a:ext>
            </a:extLst>
          </p:cNvPr>
          <p:cNvSpPr/>
          <p:nvPr/>
        </p:nvSpPr>
        <p:spPr>
          <a:xfrm>
            <a:off x="5700253" y="742890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rgbClr val="C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向上取样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FDA202D-1FB1-4971-9055-D2B9F66797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770" y="1604601"/>
            <a:ext cx="4963216" cy="3648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511133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74716" y="44624"/>
            <a:ext cx="3528863" cy="5159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金字塔理论基础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65FE6B09-E741-4398-A63D-60E39422FC12}"/>
              </a:ext>
            </a:extLst>
          </p:cNvPr>
          <p:cNvCxnSpPr/>
          <p:nvPr/>
        </p:nvCxnSpPr>
        <p:spPr>
          <a:xfrm>
            <a:off x="6888088" y="2564904"/>
            <a:ext cx="3562350" cy="0"/>
          </a:xfrm>
          <a:prstGeom prst="line">
            <a:avLst/>
          </a:prstGeom>
          <a:ln>
            <a:solidFill>
              <a:srgbClr val="D7995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D7A29E06-4DC2-42FD-BD24-C541CA89BEDE}"/>
              </a:ext>
            </a:extLst>
          </p:cNvPr>
          <p:cNvSpPr/>
          <p:nvPr/>
        </p:nvSpPr>
        <p:spPr>
          <a:xfrm>
            <a:off x="6862519" y="1666296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D7995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向下采样</a:t>
            </a:r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854AB979-5EF6-4F94-8C58-47D8BABF8613}"/>
              </a:ext>
            </a:extLst>
          </p:cNvPr>
          <p:cNvCxnSpPr/>
          <p:nvPr/>
        </p:nvCxnSpPr>
        <p:spPr>
          <a:xfrm flipV="1">
            <a:off x="1095375" y="1530097"/>
            <a:ext cx="0" cy="408012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>
            <a:extLst>
              <a:ext uri="{FF2B5EF4-FFF2-40B4-BE49-F238E27FC236}">
                <a16:creationId xmlns:a16="http://schemas.microsoft.com/office/drawing/2014/main" id="{3B1059F9-2129-4A0B-A0E6-AE76390167F8}"/>
              </a:ext>
            </a:extLst>
          </p:cNvPr>
          <p:cNvSpPr/>
          <p:nvPr/>
        </p:nvSpPr>
        <p:spPr>
          <a:xfrm>
            <a:off x="461177" y="5780028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rgbClr val="C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向下取样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FDA202D-1FB1-4971-9055-D2B9F66797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770" y="1604601"/>
            <a:ext cx="4963216" cy="3648798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123376F9-4A57-4B1E-8FF7-B3343D72A035}"/>
              </a:ext>
            </a:extLst>
          </p:cNvPr>
          <p:cNvSpPr/>
          <p:nvPr/>
        </p:nvSpPr>
        <p:spPr>
          <a:xfrm>
            <a:off x="6779452" y="2988579"/>
            <a:ext cx="41088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400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对图像</a:t>
            </a:r>
            <a:r>
              <a:rPr lang="en-US" altLang="zh-CN" sz="2400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r>
              <a:rPr lang="en-US" altLang="zh-CN" sz="2400" baseline="-25000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sz="2400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进行高斯核卷积。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EE4950F-900D-499A-A2BF-A6C50F9C70A5}"/>
              </a:ext>
            </a:extLst>
          </p:cNvPr>
          <p:cNvSpPr/>
          <p:nvPr/>
        </p:nvSpPr>
        <p:spPr>
          <a:xfrm>
            <a:off x="6779452" y="3935473"/>
            <a:ext cx="38250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400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删除所有的偶数行和列。</a:t>
            </a: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C6C674C5-98E3-4592-BB00-7305805A3428}"/>
              </a:ext>
            </a:extLst>
          </p:cNvPr>
          <p:cNvSpPr/>
          <p:nvPr/>
        </p:nvSpPr>
        <p:spPr>
          <a:xfrm>
            <a:off x="7633184" y="5076137"/>
            <a:ext cx="596888" cy="596888"/>
          </a:xfrm>
          <a:prstGeom prst="ellipse">
            <a:avLst/>
          </a:prstGeom>
          <a:solidFill>
            <a:srgbClr val="FFFFFF"/>
          </a:solidFill>
          <a:ln w="28575" cap="flat">
            <a:solidFill>
              <a:srgbClr val="4285F4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b="1" i="0" u="none" strike="noStrike" cap="none" spc="0" normalizeH="0" baseline="-3000" dirty="0">
              <a:ln>
                <a:noFill/>
              </a:ln>
              <a:solidFill>
                <a:schemeClr val="bg1">
                  <a:lumMod val="10000"/>
                </a:schemeClr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E06A70E-5F02-45A2-B11E-38CC274B8385}"/>
              </a:ext>
            </a:extLst>
          </p:cNvPr>
          <p:cNvSpPr txBox="1"/>
          <p:nvPr/>
        </p:nvSpPr>
        <p:spPr>
          <a:xfrm>
            <a:off x="7607016" y="5189915"/>
            <a:ext cx="649224" cy="33855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600" b="1" i="0" u="none" strike="noStrike" cap="none" spc="0" normalizeH="0" dirty="0">
                <a:ln>
                  <a:noFill/>
                </a:ln>
                <a:solidFill>
                  <a:schemeClr val="bg1">
                    <a:lumMod val="10000"/>
                  </a:schemeClr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高斯</a:t>
            </a: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E1BD6EE5-DAEC-4734-A64D-A0B3289EA7D2}"/>
              </a:ext>
            </a:extLst>
          </p:cNvPr>
          <p:cNvSpPr/>
          <p:nvPr/>
        </p:nvSpPr>
        <p:spPr>
          <a:xfrm>
            <a:off x="8981456" y="5076137"/>
            <a:ext cx="596888" cy="596888"/>
          </a:xfrm>
          <a:prstGeom prst="ellipse">
            <a:avLst/>
          </a:prstGeom>
          <a:solidFill>
            <a:srgbClr val="FFFFFF"/>
          </a:solidFill>
          <a:ln w="28575" cap="flat">
            <a:solidFill>
              <a:srgbClr val="4285F4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b="1" i="0" u="none" strike="noStrike" cap="none" spc="0" normalizeH="0" baseline="-3000" dirty="0">
              <a:ln>
                <a:noFill/>
              </a:ln>
              <a:solidFill>
                <a:schemeClr val="bg1">
                  <a:lumMod val="10000"/>
                </a:schemeClr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038A873-4124-4A07-984C-DB308F8663C1}"/>
              </a:ext>
            </a:extLst>
          </p:cNvPr>
          <p:cNvSpPr txBox="1"/>
          <p:nvPr/>
        </p:nvSpPr>
        <p:spPr>
          <a:xfrm>
            <a:off x="8994962" y="5189610"/>
            <a:ext cx="649224" cy="33855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1600" b="1" dirty="0">
                <a:solidFill>
                  <a:schemeClr val="bg1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删行</a:t>
            </a:r>
            <a:endParaRPr kumimoji="0" lang="zh-CN" altLang="en-US" sz="1600" b="1" i="0" u="none" strike="noStrike" cap="none" spc="0" normalizeH="0" dirty="0">
              <a:ln>
                <a:noFill/>
              </a:ln>
              <a:solidFill>
                <a:schemeClr val="bg1">
                  <a:lumMod val="10000"/>
                </a:schemeClr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1DC2D05F-737D-4169-883F-A85299A85E96}"/>
              </a:ext>
            </a:extLst>
          </p:cNvPr>
          <p:cNvCxnSpPr>
            <a:stCxn id="15" idx="3"/>
            <a:endCxn id="17" idx="1"/>
          </p:cNvCxnSpPr>
          <p:nvPr/>
        </p:nvCxnSpPr>
        <p:spPr>
          <a:xfrm flipV="1">
            <a:off x="8256240" y="5358887"/>
            <a:ext cx="738722" cy="305"/>
          </a:xfrm>
          <a:prstGeom prst="straightConnector1">
            <a:avLst/>
          </a:prstGeom>
          <a:solidFill>
            <a:srgbClr val="FFFFFF"/>
          </a:solidFill>
          <a:ln w="28575" cap="flat">
            <a:solidFill>
              <a:srgbClr val="4285F4"/>
            </a:solidFill>
            <a:prstDash val="solid"/>
            <a:miter lim="800000"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751059290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74716" y="44624"/>
            <a:ext cx="3528863" cy="5159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图像缩小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BE88649-090A-4325-884F-89127521CC21}"/>
              </a:ext>
            </a:extLst>
          </p:cNvPr>
          <p:cNvSpPr txBox="1"/>
          <p:nvPr/>
        </p:nvSpPr>
        <p:spPr>
          <a:xfrm>
            <a:off x="990222" y="1412776"/>
            <a:ext cx="9266586" cy="52322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altLang="zh-CN" sz="2800" kern="100" dirty="0" err="1">
                <a:solidFill>
                  <a:srgbClr val="4285F4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dst</a:t>
            </a:r>
            <a:r>
              <a:rPr lang="en-US" altLang="zh-CN" sz="2800" kern="100" dirty="0">
                <a:solidFill>
                  <a:srgbClr val="4285F4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= cv2.pyrDown( </a:t>
            </a:r>
            <a:r>
              <a:rPr lang="en-US" altLang="zh-CN" sz="2800" kern="100" dirty="0" err="1">
                <a:solidFill>
                  <a:srgbClr val="4285F4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src</a:t>
            </a:r>
            <a:r>
              <a:rPr lang="en-US" altLang="zh-CN" sz="2800" kern="100" dirty="0">
                <a:solidFill>
                  <a:srgbClr val="4285F4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[, </a:t>
            </a:r>
            <a:r>
              <a:rPr lang="en-US" altLang="zh-CN" sz="2800" kern="100" dirty="0" err="1">
                <a:solidFill>
                  <a:srgbClr val="4285F4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dstsize</a:t>
            </a:r>
            <a:r>
              <a:rPr lang="en-US" altLang="zh-CN" sz="2800" kern="100" dirty="0">
                <a:solidFill>
                  <a:srgbClr val="4285F4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[, </a:t>
            </a:r>
            <a:r>
              <a:rPr lang="en-US" altLang="zh-CN" sz="2800" kern="100" dirty="0" err="1">
                <a:solidFill>
                  <a:srgbClr val="4285F4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borderType</a:t>
            </a:r>
            <a:r>
              <a:rPr lang="en-US" altLang="zh-CN" sz="2800" kern="100" dirty="0">
                <a:solidFill>
                  <a:srgbClr val="4285F4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]] )</a:t>
            </a:r>
            <a:endParaRPr lang="zh-CN" altLang="zh-CN" sz="2800" kern="100" dirty="0">
              <a:solidFill>
                <a:srgbClr val="4285F4"/>
              </a:solidFill>
              <a:effectLst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A7005A88-C2B6-4478-A49D-B81988E45911}"/>
              </a:ext>
            </a:extLst>
          </p:cNvPr>
          <p:cNvSpPr txBox="1"/>
          <p:nvPr/>
        </p:nvSpPr>
        <p:spPr>
          <a:xfrm>
            <a:off x="1631504" y="2924944"/>
            <a:ext cx="6111814" cy="188461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 err="1">
                <a:solidFill>
                  <a:schemeClr val="bg1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dst</a:t>
            </a:r>
            <a:r>
              <a:rPr lang="en-US" altLang="zh-CN" sz="2000" dirty="0">
                <a:solidFill>
                  <a:schemeClr val="bg1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– </a:t>
            </a:r>
            <a:r>
              <a:rPr lang="zh-CN" altLang="en-US" sz="2000" dirty="0">
                <a:solidFill>
                  <a:schemeClr val="bg1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目标图像。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 err="1">
                <a:solidFill>
                  <a:schemeClr val="bg1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en-US" altLang="zh-CN" sz="2000" dirty="0">
                <a:solidFill>
                  <a:schemeClr val="bg1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– </a:t>
            </a:r>
            <a:r>
              <a:rPr lang="zh-CN" altLang="en-US" sz="2000" dirty="0">
                <a:solidFill>
                  <a:schemeClr val="bg1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原始图像。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 err="1">
                <a:solidFill>
                  <a:schemeClr val="bg1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dstsize</a:t>
            </a:r>
            <a:r>
              <a:rPr lang="en-US" altLang="zh-CN" sz="2000" dirty="0">
                <a:solidFill>
                  <a:schemeClr val="bg1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– </a:t>
            </a:r>
            <a:r>
              <a:rPr lang="zh-CN" altLang="en-US" sz="2000" dirty="0">
                <a:solidFill>
                  <a:schemeClr val="bg1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目标图像的大小。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 err="1">
                <a:solidFill>
                  <a:schemeClr val="bg1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borderType</a:t>
            </a:r>
            <a:r>
              <a:rPr lang="en-US" altLang="zh-CN" sz="2000" dirty="0">
                <a:solidFill>
                  <a:schemeClr val="bg1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– </a:t>
            </a:r>
            <a:r>
              <a:rPr lang="zh-CN" altLang="en-US" sz="2000" dirty="0">
                <a:solidFill>
                  <a:schemeClr val="bg1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边界类型。</a:t>
            </a:r>
          </a:p>
        </p:txBody>
      </p:sp>
    </p:spTree>
    <p:extLst>
      <p:ext uri="{BB962C8B-B14F-4D97-AF65-F5344CB8AC3E}">
        <p14:creationId xmlns:p14="http://schemas.microsoft.com/office/powerpoint/2010/main" val="1610235234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74716" y="44624"/>
            <a:ext cx="3528863" cy="5159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图像缩小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BE88649-090A-4325-884F-89127521CC21}"/>
              </a:ext>
            </a:extLst>
          </p:cNvPr>
          <p:cNvSpPr txBox="1"/>
          <p:nvPr/>
        </p:nvSpPr>
        <p:spPr>
          <a:xfrm>
            <a:off x="990222" y="1412776"/>
            <a:ext cx="9266586" cy="52322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altLang="zh-CN" sz="2800" kern="100" dirty="0" err="1">
                <a:solidFill>
                  <a:srgbClr val="EA4335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dst</a:t>
            </a:r>
            <a:r>
              <a:rPr lang="en-US" altLang="zh-CN" sz="2800" kern="100" dirty="0">
                <a:solidFill>
                  <a:srgbClr val="4285F4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= cv2.pyrDown( </a:t>
            </a:r>
            <a:r>
              <a:rPr lang="en-US" altLang="zh-CN" sz="2800" kern="100" dirty="0" err="1">
                <a:solidFill>
                  <a:srgbClr val="4285F4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src</a:t>
            </a:r>
            <a:r>
              <a:rPr lang="en-US" altLang="zh-CN" sz="2800" kern="100" dirty="0">
                <a:solidFill>
                  <a:srgbClr val="4285F4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[, </a:t>
            </a:r>
            <a:r>
              <a:rPr lang="en-US" altLang="zh-CN" sz="2800" kern="100" dirty="0" err="1">
                <a:solidFill>
                  <a:srgbClr val="4285F4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dstsize</a:t>
            </a:r>
            <a:r>
              <a:rPr lang="en-US" altLang="zh-CN" sz="2800" kern="100" dirty="0">
                <a:solidFill>
                  <a:srgbClr val="4285F4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[, </a:t>
            </a:r>
            <a:r>
              <a:rPr lang="en-US" altLang="zh-CN" sz="2800" kern="100" dirty="0" err="1">
                <a:solidFill>
                  <a:srgbClr val="4285F4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borderType</a:t>
            </a:r>
            <a:r>
              <a:rPr lang="en-US" altLang="zh-CN" sz="2800" kern="100" dirty="0">
                <a:solidFill>
                  <a:srgbClr val="4285F4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]] )</a:t>
            </a:r>
            <a:endParaRPr lang="zh-CN" altLang="zh-CN" sz="2800" kern="100" dirty="0">
              <a:solidFill>
                <a:srgbClr val="4285F4"/>
              </a:solidFill>
              <a:effectLst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A7005A88-C2B6-4478-A49D-B81988E45911}"/>
              </a:ext>
            </a:extLst>
          </p:cNvPr>
          <p:cNvSpPr txBox="1"/>
          <p:nvPr/>
        </p:nvSpPr>
        <p:spPr>
          <a:xfrm>
            <a:off x="1631504" y="2924944"/>
            <a:ext cx="6111814" cy="188461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 err="1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dst</a:t>
            </a:r>
            <a:r>
              <a:rPr lang="en-US" altLang="zh-CN" sz="2000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– </a:t>
            </a:r>
            <a:r>
              <a:rPr lang="zh-CN" altLang="en-US" sz="2000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目标图像。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 err="1">
                <a:solidFill>
                  <a:schemeClr val="bg1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en-US" altLang="zh-CN" sz="2000" dirty="0">
                <a:solidFill>
                  <a:schemeClr val="bg1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– </a:t>
            </a:r>
            <a:r>
              <a:rPr lang="zh-CN" altLang="en-US" sz="2000" dirty="0">
                <a:solidFill>
                  <a:schemeClr val="bg1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原始图像。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 err="1">
                <a:solidFill>
                  <a:schemeClr val="bg1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dstsize</a:t>
            </a:r>
            <a:r>
              <a:rPr lang="en-US" altLang="zh-CN" sz="2000" dirty="0">
                <a:solidFill>
                  <a:schemeClr val="bg1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– </a:t>
            </a:r>
            <a:r>
              <a:rPr lang="zh-CN" altLang="en-US" sz="2000" dirty="0">
                <a:solidFill>
                  <a:schemeClr val="bg1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目标图像的大小。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 err="1">
                <a:solidFill>
                  <a:schemeClr val="bg1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borderType</a:t>
            </a:r>
            <a:r>
              <a:rPr lang="en-US" altLang="zh-CN" sz="2000" dirty="0">
                <a:solidFill>
                  <a:schemeClr val="bg1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– </a:t>
            </a:r>
            <a:r>
              <a:rPr lang="zh-CN" altLang="en-US" sz="2000" dirty="0">
                <a:solidFill>
                  <a:schemeClr val="bg1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边界类型。</a:t>
            </a:r>
          </a:p>
        </p:txBody>
      </p:sp>
    </p:spTree>
    <p:extLst>
      <p:ext uri="{BB962C8B-B14F-4D97-AF65-F5344CB8AC3E}">
        <p14:creationId xmlns:p14="http://schemas.microsoft.com/office/powerpoint/2010/main" val="2452946511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74716" y="44624"/>
            <a:ext cx="3528863" cy="5159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图像缩小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BE88649-090A-4325-884F-89127521CC21}"/>
              </a:ext>
            </a:extLst>
          </p:cNvPr>
          <p:cNvSpPr txBox="1"/>
          <p:nvPr/>
        </p:nvSpPr>
        <p:spPr>
          <a:xfrm>
            <a:off x="990222" y="1412776"/>
            <a:ext cx="9266586" cy="52322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altLang="zh-CN" sz="2800" kern="100" dirty="0" err="1">
                <a:solidFill>
                  <a:srgbClr val="4285F4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dst</a:t>
            </a:r>
            <a:r>
              <a:rPr lang="en-US" altLang="zh-CN" sz="2800" kern="100" dirty="0">
                <a:solidFill>
                  <a:srgbClr val="4285F4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= cv2.pyrDown( </a:t>
            </a:r>
            <a:r>
              <a:rPr lang="en-US" altLang="zh-CN" sz="2800" kern="100" dirty="0" err="1">
                <a:solidFill>
                  <a:srgbClr val="EA4335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src</a:t>
            </a:r>
            <a:r>
              <a:rPr lang="en-US" altLang="zh-CN" sz="2800" kern="100" dirty="0">
                <a:solidFill>
                  <a:srgbClr val="4285F4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[, </a:t>
            </a:r>
            <a:r>
              <a:rPr lang="en-US" altLang="zh-CN" sz="2800" kern="100" dirty="0" err="1">
                <a:solidFill>
                  <a:srgbClr val="4285F4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dstsize</a:t>
            </a:r>
            <a:r>
              <a:rPr lang="en-US" altLang="zh-CN" sz="2800" kern="100" dirty="0">
                <a:solidFill>
                  <a:srgbClr val="4285F4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[, </a:t>
            </a:r>
            <a:r>
              <a:rPr lang="en-US" altLang="zh-CN" sz="2800" kern="100" dirty="0" err="1">
                <a:solidFill>
                  <a:srgbClr val="4285F4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borderType</a:t>
            </a:r>
            <a:r>
              <a:rPr lang="en-US" altLang="zh-CN" sz="2800" kern="100" dirty="0">
                <a:solidFill>
                  <a:srgbClr val="4285F4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]] )</a:t>
            </a:r>
            <a:endParaRPr lang="zh-CN" altLang="zh-CN" sz="2800" kern="100" dirty="0">
              <a:solidFill>
                <a:srgbClr val="4285F4"/>
              </a:solidFill>
              <a:effectLst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A7005A88-C2B6-4478-A49D-B81988E45911}"/>
              </a:ext>
            </a:extLst>
          </p:cNvPr>
          <p:cNvSpPr txBox="1"/>
          <p:nvPr/>
        </p:nvSpPr>
        <p:spPr>
          <a:xfrm>
            <a:off x="1631504" y="2924944"/>
            <a:ext cx="6111814" cy="188461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 err="1">
                <a:solidFill>
                  <a:schemeClr val="bg1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dst</a:t>
            </a:r>
            <a:r>
              <a:rPr lang="en-US" altLang="zh-CN" sz="2000" dirty="0">
                <a:solidFill>
                  <a:schemeClr val="bg1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– </a:t>
            </a:r>
            <a:r>
              <a:rPr lang="zh-CN" altLang="en-US" sz="2000" dirty="0">
                <a:solidFill>
                  <a:schemeClr val="bg1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目标图像。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 err="1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en-US" altLang="zh-CN" sz="2000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– </a:t>
            </a:r>
            <a:r>
              <a:rPr lang="zh-CN" altLang="en-US" sz="2000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原始图像。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 err="1">
                <a:solidFill>
                  <a:schemeClr val="bg1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dstsize</a:t>
            </a:r>
            <a:r>
              <a:rPr lang="en-US" altLang="zh-CN" sz="2000" dirty="0">
                <a:solidFill>
                  <a:schemeClr val="bg1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– </a:t>
            </a:r>
            <a:r>
              <a:rPr lang="zh-CN" altLang="en-US" sz="2000" dirty="0">
                <a:solidFill>
                  <a:schemeClr val="bg1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目标图像的大小。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 err="1">
                <a:solidFill>
                  <a:schemeClr val="bg1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borderType</a:t>
            </a:r>
            <a:r>
              <a:rPr lang="en-US" altLang="zh-CN" sz="2000" dirty="0">
                <a:solidFill>
                  <a:schemeClr val="bg1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– </a:t>
            </a:r>
            <a:r>
              <a:rPr lang="zh-CN" altLang="en-US" sz="2000" dirty="0">
                <a:solidFill>
                  <a:schemeClr val="bg1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边界类型。</a:t>
            </a:r>
          </a:p>
        </p:txBody>
      </p:sp>
    </p:spTree>
    <p:extLst>
      <p:ext uri="{BB962C8B-B14F-4D97-AF65-F5344CB8AC3E}">
        <p14:creationId xmlns:p14="http://schemas.microsoft.com/office/powerpoint/2010/main" val="2756903572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74716" y="44624"/>
            <a:ext cx="3528863" cy="5159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图像缩小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BE88649-090A-4325-884F-89127521CC21}"/>
              </a:ext>
            </a:extLst>
          </p:cNvPr>
          <p:cNvSpPr txBox="1"/>
          <p:nvPr/>
        </p:nvSpPr>
        <p:spPr>
          <a:xfrm>
            <a:off x="990222" y="1412776"/>
            <a:ext cx="9266586" cy="52322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altLang="zh-CN" sz="2800" kern="100" dirty="0" err="1">
                <a:solidFill>
                  <a:srgbClr val="4285F4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dst</a:t>
            </a:r>
            <a:r>
              <a:rPr lang="en-US" altLang="zh-CN" sz="2800" kern="100" dirty="0">
                <a:solidFill>
                  <a:srgbClr val="4285F4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= cv2.pyrDown( </a:t>
            </a:r>
            <a:r>
              <a:rPr lang="en-US" altLang="zh-CN" sz="2800" kern="100" dirty="0" err="1">
                <a:solidFill>
                  <a:srgbClr val="4285F4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src</a:t>
            </a:r>
            <a:r>
              <a:rPr lang="en-US" altLang="zh-CN" sz="2800" kern="100" dirty="0">
                <a:solidFill>
                  <a:srgbClr val="4285F4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[, </a:t>
            </a:r>
            <a:r>
              <a:rPr lang="en-US" altLang="zh-CN" sz="2800" kern="100" dirty="0" err="1">
                <a:solidFill>
                  <a:srgbClr val="EA4335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dstsize</a:t>
            </a:r>
            <a:r>
              <a:rPr lang="en-US" altLang="zh-CN" sz="2800" kern="100" dirty="0">
                <a:solidFill>
                  <a:srgbClr val="4285F4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[, </a:t>
            </a:r>
            <a:r>
              <a:rPr lang="en-US" altLang="zh-CN" sz="2800" kern="100" dirty="0" err="1">
                <a:solidFill>
                  <a:srgbClr val="4285F4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borderType</a:t>
            </a:r>
            <a:r>
              <a:rPr lang="en-US" altLang="zh-CN" sz="2800" kern="100" dirty="0">
                <a:solidFill>
                  <a:srgbClr val="4285F4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]] )</a:t>
            </a:r>
            <a:endParaRPr lang="zh-CN" altLang="zh-CN" sz="2800" kern="100" dirty="0">
              <a:solidFill>
                <a:srgbClr val="4285F4"/>
              </a:solidFill>
              <a:effectLst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A7005A88-C2B6-4478-A49D-B81988E45911}"/>
              </a:ext>
            </a:extLst>
          </p:cNvPr>
          <p:cNvSpPr txBox="1"/>
          <p:nvPr/>
        </p:nvSpPr>
        <p:spPr>
          <a:xfrm>
            <a:off x="1631504" y="2924944"/>
            <a:ext cx="6111814" cy="188461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 err="1">
                <a:solidFill>
                  <a:schemeClr val="bg1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dst</a:t>
            </a:r>
            <a:r>
              <a:rPr lang="en-US" altLang="zh-CN" sz="2000" dirty="0">
                <a:solidFill>
                  <a:schemeClr val="bg1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– </a:t>
            </a:r>
            <a:r>
              <a:rPr lang="zh-CN" altLang="en-US" sz="2000" dirty="0">
                <a:solidFill>
                  <a:schemeClr val="bg1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目标图像。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 err="1">
                <a:solidFill>
                  <a:schemeClr val="bg1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en-US" altLang="zh-CN" sz="2000" dirty="0">
                <a:solidFill>
                  <a:schemeClr val="bg1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– </a:t>
            </a:r>
            <a:r>
              <a:rPr lang="zh-CN" altLang="en-US" sz="2000" dirty="0">
                <a:solidFill>
                  <a:schemeClr val="bg1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原始图像。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 err="1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dstsize</a:t>
            </a:r>
            <a:r>
              <a:rPr lang="en-US" altLang="zh-CN" sz="2000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– </a:t>
            </a:r>
            <a:r>
              <a:rPr lang="zh-CN" altLang="en-US" sz="2000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目标图像的大小。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 err="1">
                <a:solidFill>
                  <a:schemeClr val="bg1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borderType</a:t>
            </a:r>
            <a:r>
              <a:rPr lang="en-US" altLang="zh-CN" sz="2000" dirty="0">
                <a:solidFill>
                  <a:schemeClr val="bg1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– </a:t>
            </a:r>
            <a:r>
              <a:rPr lang="zh-CN" altLang="en-US" sz="2000" dirty="0">
                <a:solidFill>
                  <a:schemeClr val="bg1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边界类型。</a:t>
            </a:r>
          </a:p>
        </p:txBody>
      </p:sp>
    </p:spTree>
    <p:extLst>
      <p:ext uri="{BB962C8B-B14F-4D97-AF65-F5344CB8AC3E}">
        <p14:creationId xmlns:p14="http://schemas.microsoft.com/office/powerpoint/2010/main" val="2321281423"/>
      </p:ext>
    </p:extLst>
  </p:cSld>
  <p:clrMapOvr>
    <a:masterClrMapping/>
  </p:clrMapOvr>
  <p:transition spd="med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heme/theme1.xml><?xml version="1.0" encoding="utf-8"?>
<a:theme xmlns:a="http://schemas.openxmlformats.org/drawingml/2006/main" name="Office 主题">
  <a:themeElements>
    <a:clrScheme name="Office 主题">
      <a:dk1>
        <a:srgbClr val="5F5F5F"/>
      </a:dk1>
      <a:lt1>
        <a:srgbClr val="F2F2F2"/>
      </a:lt1>
      <a:dk2>
        <a:srgbClr val="A7A7A7"/>
      </a:dk2>
      <a:lt2>
        <a:srgbClr val="535353"/>
      </a:lt2>
      <a:accent1>
        <a:srgbClr val="4A6982"/>
      </a:accent1>
      <a:accent2>
        <a:srgbClr val="E86262"/>
      </a:accent2>
      <a:accent3>
        <a:srgbClr val="878B79"/>
      </a:accent3>
      <a:accent4>
        <a:srgbClr val="E29860"/>
      </a:accent4>
      <a:accent5>
        <a:srgbClr val="A06C6D"/>
      </a:accent5>
      <a:accent6>
        <a:srgbClr val="DE8E8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R="0" algn="l" defTabSz="914400" rtl="0" fontAlgn="auto" latinLnBrk="0" hangingPunct="0">
          <a:lnSpc>
            <a:spcPct val="150000"/>
          </a:lnSpc>
          <a:spcBef>
            <a:spcPts val="0"/>
          </a:spcBef>
          <a:spcAft>
            <a:spcPts val="0"/>
          </a:spcAft>
          <a:buClrTx/>
          <a:buSzTx/>
          <a:defRPr kumimoji="0" sz="2800" b="0" i="0" u="none" strike="noStrike" cap="none" spc="0" normalizeH="0" baseline="0" dirty="0" err="1" smtClean="0">
            <a:ln>
              <a:noFill/>
            </a:ln>
            <a:solidFill>
              <a:schemeClr val="bg1">
                <a:lumMod val="50000"/>
              </a:schemeClr>
            </a:solidFill>
            <a:effectLst/>
            <a:uFillTx/>
            <a:latin typeface="微软雅黑" panose="020B0503020204020204" pitchFamily="34" charset="-122"/>
            <a:ea typeface="微软雅黑" panose="020B0503020204020204" pitchFamily="34" charset="-122"/>
            <a:sym typeface="Times New Roman" panose="02020603050405020304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A6982"/>
      </a:accent1>
      <a:accent2>
        <a:srgbClr val="E86262"/>
      </a:accent2>
      <a:accent3>
        <a:srgbClr val="878B79"/>
      </a:accent3>
      <a:accent4>
        <a:srgbClr val="E29860"/>
      </a:accent4>
      <a:accent5>
        <a:srgbClr val="A06C6D"/>
      </a:accent5>
      <a:accent6>
        <a:srgbClr val="DE8E8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4508</TotalTime>
  <Words>674</Words>
  <Application>Microsoft Office PowerPoint</Application>
  <PresentationFormat>宽屏</PresentationFormat>
  <Paragraphs>109</Paragraphs>
  <Slides>15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6" baseType="lpstr">
      <vt:lpstr>等线</vt:lpstr>
      <vt:lpstr>华文仿宋</vt:lpstr>
      <vt:lpstr>Microsoft YaHei</vt:lpstr>
      <vt:lpstr>Microsoft YaHei</vt:lpstr>
      <vt:lpstr>小米兰亭</vt:lpstr>
      <vt:lpstr>Arial</vt:lpstr>
      <vt:lpstr>Calibri</vt:lpstr>
      <vt:lpstr>Cambria Math</vt:lpstr>
      <vt:lpstr>Times New Roman</vt:lpstr>
      <vt:lpstr>Wingdings</vt:lpstr>
      <vt:lpstr>Office 主题</vt:lpstr>
      <vt:lpstr>图像金字塔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CSDN学院_课程PPT模板</dc:title>
  <dc:creator>CSDN学院</dc:creator>
  <dc:description>v1.1</dc:description>
  <cp:lastModifiedBy>Administrator</cp:lastModifiedBy>
  <cp:revision>597</cp:revision>
  <dcterms:created xsi:type="dcterms:W3CDTF">2017-06-22T11:40:54Z</dcterms:created>
  <dcterms:modified xsi:type="dcterms:W3CDTF">2020-07-04T09:39:37Z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