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49" r:id="rId3"/>
    <p:sldId id="463" r:id="rId4"/>
    <p:sldId id="465" r:id="rId5"/>
    <p:sldId id="480" r:id="rId6"/>
    <p:sldId id="471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ACF199"/>
    <a:srgbClr val="B9A8EA"/>
    <a:srgbClr val="34A853"/>
    <a:srgbClr val="FFFF00"/>
    <a:srgbClr val="EAEAEA"/>
    <a:srgbClr val="FFC59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51705" y="630769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9525" y="630769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7012" y="630769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5918" y="629152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图像金字塔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图像放大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cv2.pyrUp(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30513820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cv2.pyrUp()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将图像上采样，观察采样的结果。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2063552" y="1907302"/>
            <a:ext cx="5256584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o=cv2.imread("lenas.bmp")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r1=cv2.pyrUp(o)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r2=cv2.pyrUp(r1)</a:t>
            </a:r>
          </a:p>
          <a:p>
            <a:r>
              <a:rPr lang="en-US" altLang="zh-CN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r3=cv2.pyrUp(r2)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=",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print("r1.shape=",r1.shape)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print("r2.shape=",r2.shape)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print("r3.shape=",r3.shape)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cv2.imshow("r1",r1)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cv2.imshow("r2",r2)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cv2.imshow("r3",r3)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64" y="1446306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798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cv2.pyrUp()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将图像上采样，观察采样的结果。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673693" y="1988840"/>
            <a:ext cx="525658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o=cv2.imread("lenas.bmp")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r1=cv2.pyrUp(o)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r2=cv2.pyrUp(r1)</a:t>
            </a:r>
          </a:p>
          <a:p>
            <a:r>
              <a:rPr lang="en-US" altLang="zh-CN" sz="16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r3=cv2.pyrUp(r2)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=",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o.shape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print("r1.shape=",r1.shape)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print("r2.shape=",r2.shape)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print("r3.shape=",r3.shape)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cv2.imshow("r1",r1)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cv2.imshow("r2",r2)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cv2.imshow("r3",r3)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527844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AA7F5D-47A6-4F9A-A39B-C44BDCFF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16" y="4191917"/>
            <a:ext cx="4780952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480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：将一个图像下采样、上采样，观察得到结果与原图差异。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2279576" y="2336651"/>
            <a:ext cx="5256584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o=cv2.imread("image/lena.bmp",0)</a:t>
            </a:r>
          </a:p>
          <a:p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d=cv2.pyrDown(o)</a:t>
            </a:r>
          </a:p>
          <a:p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u=cv2.pyrUp(d)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d",d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u",u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788" y="1875655"/>
            <a:ext cx="926744" cy="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92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6" name="PA_文本框 6">
            <a:extLst>
              <a:ext uri="{FF2B5EF4-FFF2-40B4-BE49-F238E27FC236}">
                <a16:creationId xmlns:a16="http://schemas.microsoft.com/office/drawing/2014/main" id="{99F415C9-3FEB-4C40-86FB-790B7F3F28A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：将一个图像下采样、上采样，观察得到结果与原图差异。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12291F-9096-4DD6-BBD6-85D90977C6B8}"/>
              </a:ext>
            </a:extLst>
          </p:cNvPr>
          <p:cNvSpPr/>
          <p:nvPr/>
        </p:nvSpPr>
        <p:spPr>
          <a:xfrm>
            <a:off x="839416" y="2336651"/>
            <a:ext cx="4279797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o=cv2.imread("image/lena.bmp",0)</a:t>
            </a:r>
          </a:p>
          <a:p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d=cv2.pyrDown(o)</a:t>
            </a:r>
          </a:p>
          <a:p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u=cv2.pyrUp(d)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d",d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u",u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1A9FBC-4581-411A-942D-97C8CEBA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1" y="1875655"/>
            <a:ext cx="926744" cy="9219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053E839-EA0F-4E6B-89A9-24B699187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501" y="2210973"/>
            <a:ext cx="2818971" cy="298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2E5C90-6E02-4853-A73F-D055D4064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296" y="2210973"/>
            <a:ext cx="2829295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94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pyrUp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pyrUp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pyrUp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掌握函数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pyrUp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42968F-382C-4D98-9EE8-8144BFB61C55}"/>
              </a:ext>
            </a:extLst>
          </p:cNvPr>
          <p:cNvGrpSpPr/>
          <p:nvPr/>
        </p:nvGrpSpPr>
        <p:grpSpPr>
          <a:xfrm>
            <a:off x="266838" y="1089662"/>
            <a:ext cx="6969116" cy="5143814"/>
            <a:chOff x="2426152" y="959806"/>
            <a:chExt cx="6969116" cy="5143814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EFB4504-7A2C-491F-BF9D-ED6BC3D09315}"/>
                </a:ext>
              </a:extLst>
            </p:cNvPr>
            <p:cNvCxnSpPr/>
            <p:nvPr/>
          </p:nvCxnSpPr>
          <p:spPr>
            <a:xfrm flipH="1">
              <a:off x="5854700" y="1371600"/>
              <a:ext cx="60323" cy="2362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FB32C42B-5FC1-4EF4-A226-A0FF3173F30A}"/>
                </a:ext>
              </a:extLst>
            </p:cNvPr>
            <p:cNvSpPr/>
            <p:nvPr/>
          </p:nvSpPr>
          <p:spPr>
            <a:xfrm rot="793386">
              <a:off x="3908096" y="4437609"/>
              <a:ext cx="4588376" cy="15588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id="{616B9847-4E14-4F1A-8B0A-D2DB6A17231B}"/>
                </a:ext>
              </a:extLst>
            </p:cNvPr>
            <p:cNvSpPr/>
            <p:nvPr/>
          </p:nvSpPr>
          <p:spPr>
            <a:xfrm rot="793386">
              <a:off x="4355462" y="3802795"/>
              <a:ext cx="3571722" cy="1213486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5AC11900-ECDA-4E18-B450-06889C054B98}"/>
                </a:ext>
              </a:extLst>
            </p:cNvPr>
            <p:cNvSpPr/>
            <p:nvPr/>
          </p:nvSpPr>
          <p:spPr>
            <a:xfrm rot="793386">
              <a:off x="5056955" y="2699305"/>
              <a:ext cx="1963128" cy="6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472D7349-4ADC-4388-BC28-527AFBC747E3}"/>
                </a:ext>
              </a:extLst>
            </p:cNvPr>
            <p:cNvSpPr/>
            <p:nvPr/>
          </p:nvSpPr>
          <p:spPr>
            <a:xfrm rot="793386">
              <a:off x="5448342" y="2077268"/>
              <a:ext cx="1084159" cy="370094"/>
            </a:xfrm>
            <a:prstGeom prst="parallelogram">
              <a:avLst>
                <a:gd name="adj" fmla="val 11038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5B26C9B-D8CC-4A78-8453-F20BCD31867D}"/>
                </a:ext>
              </a:extLst>
            </p:cNvPr>
            <p:cNvCxnSpPr/>
            <p:nvPr/>
          </p:nvCxnSpPr>
          <p:spPr>
            <a:xfrm>
              <a:off x="5915025" y="1371600"/>
              <a:ext cx="661035" cy="473202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C3E1BF2-BFA6-4943-AF45-8A799ED525A3}"/>
                </a:ext>
              </a:extLst>
            </p:cNvPr>
            <p:cNvCxnSpPr/>
            <p:nvPr/>
          </p:nvCxnSpPr>
          <p:spPr>
            <a:xfrm flipH="1">
              <a:off x="3790630" y="1371600"/>
              <a:ext cx="2124395" cy="40919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6415AA0-9F29-4266-805A-3352F3159ABC}"/>
                </a:ext>
              </a:extLst>
            </p:cNvPr>
            <p:cNvCxnSpPr/>
            <p:nvPr/>
          </p:nvCxnSpPr>
          <p:spPr>
            <a:xfrm>
              <a:off x="5915024" y="1371600"/>
              <a:ext cx="2698915" cy="36042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F4A1A89-64C5-486B-B904-95012F7B3823}"/>
                </a:ext>
              </a:extLst>
            </p:cNvPr>
            <p:cNvSpPr txBox="1"/>
            <p:nvPr/>
          </p:nvSpPr>
          <p:spPr>
            <a:xfrm>
              <a:off x="2426152" y="5108162"/>
              <a:ext cx="13644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/>
                <a:t>第</a:t>
              </a:r>
              <a:r>
                <a:rPr lang="en-US" altLang="zh-CN"/>
                <a:t>0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底部</a:t>
              </a:r>
              <a:r>
                <a:rPr lang="en-US" altLang="zh-CN"/>
                <a:t>)</a:t>
              </a:r>
            </a:p>
            <a:p>
              <a:pPr algn="ctr"/>
              <a:r>
                <a:rPr lang="zh-CN" altLang="en-US"/>
                <a:t>原始图像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BCF449E-3475-4C03-92E1-65C93301BA73}"/>
                </a:ext>
              </a:extLst>
            </p:cNvPr>
            <p:cNvSpPr txBox="1"/>
            <p:nvPr/>
          </p:nvSpPr>
          <p:spPr>
            <a:xfrm>
              <a:off x="3216690" y="433616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1</a:t>
              </a:r>
              <a:r>
                <a:rPr lang="zh-CN" altLang="en-US"/>
                <a:t>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992D0A-EC8E-4198-A977-9A5B99BC6E5E}"/>
                </a:ext>
              </a:extLst>
            </p:cNvPr>
            <p:cNvSpPr txBox="1"/>
            <p:nvPr/>
          </p:nvSpPr>
          <p:spPr>
            <a:xfrm>
              <a:off x="5308183" y="959806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</a:t>
              </a:r>
              <a:r>
                <a:rPr lang="zh-CN" altLang="en-US"/>
                <a:t>层</a:t>
              </a:r>
              <a:r>
                <a:rPr lang="en-US" altLang="zh-CN"/>
                <a:t>(</a:t>
              </a:r>
              <a:r>
                <a:rPr lang="zh-CN" altLang="en-US"/>
                <a:t>顶点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4176006-5705-44B5-9459-8C68C69BD4AB}"/>
                </a:ext>
              </a:extLst>
            </p:cNvPr>
            <p:cNvSpPr txBox="1"/>
            <p:nvPr/>
          </p:nvSpPr>
          <p:spPr>
            <a:xfrm>
              <a:off x="4326755" y="209309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N-1</a:t>
              </a:r>
              <a:r>
                <a:rPr lang="zh-CN" altLang="en-US"/>
                <a:t>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6C06FE9-42F9-4024-95E5-77EC5730BDE6}"/>
                </a:ext>
              </a:extLst>
            </p:cNvPr>
            <p:cNvSpPr txBox="1"/>
            <p:nvPr/>
          </p:nvSpPr>
          <p:spPr>
            <a:xfrm>
              <a:off x="3946514" y="2866011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N-2</a:t>
              </a:r>
              <a:r>
                <a:rPr lang="zh-CN" altLang="en-US"/>
                <a:t>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C4F2EB-71A3-4F3C-9850-C6A616F19C8A}"/>
                </a:ext>
              </a:extLst>
            </p:cNvPr>
            <p:cNvSpPr txBox="1"/>
            <p:nvPr/>
          </p:nvSpPr>
          <p:spPr>
            <a:xfrm>
              <a:off x="6610176" y="981037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1*1</a:t>
              </a:r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F0E9D8E-4768-4EC7-A610-77FF01292194}"/>
                </a:ext>
              </a:extLst>
            </p:cNvPr>
            <p:cNvSpPr txBox="1"/>
            <p:nvPr/>
          </p:nvSpPr>
          <p:spPr>
            <a:xfrm>
              <a:off x="6713054" y="195231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2*2</a:t>
              </a:r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FEE2D57-5078-4152-8820-D4A97CA96C0E}"/>
                </a:ext>
              </a:extLst>
            </p:cNvPr>
            <p:cNvSpPr txBox="1"/>
            <p:nvPr/>
          </p:nvSpPr>
          <p:spPr>
            <a:xfrm>
              <a:off x="7144529" y="268134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4*4</a:t>
              </a:r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96D4F4D-735E-427B-970D-85F5DDE4FEAF}"/>
                </a:ext>
              </a:extLst>
            </p:cNvPr>
            <p:cNvSpPr txBox="1"/>
            <p:nvPr/>
          </p:nvSpPr>
          <p:spPr>
            <a:xfrm>
              <a:off x="8054676" y="3919430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N/2*N/2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D6073E9-8A79-4C17-ABE0-55FBD6AC2B6D}"/>
                </a:ext>
              </a:extLst>
            </p:cNvPr>
            <p:cNvSpPr txBox="1"/>
            <p:nvPr/>
          </p:nvSpPr>
          <p:spPr>
            <a:xfrm>
              <a:off x="8779394" y="4847724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N*N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AD8738-7347-40F7-92CC-803A651E083D}"/>
              </a:ext>
            </a:extLst>
          </p:cNvPr>
          <p:cNvSpPr/>
          <p:nvPr/>
        </p:nvSpPr>
        <p:spPr>
          <a:xfrm>
            <a:off x="7105648" y="3476903"/>
            <a:ext cx="4819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同一图像的不同分辨率的子图集合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7734299" y="3028950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8292446" y="210059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图像金字塔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54AB979-5EF6-4F94-8C58-47D8BABF8613}"/>
              </a:ext>
            </a:extLst>
          </p:cNvPr>
          <p:cNvCxnSpPr/>
          <p:nvPr/>
        </p:nvCxnSpPr>
        <p:spPr>
          <a:xfrm flipV="1">
            <a:off x="1095375" y="1530097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B1059F9-2129-4A0B-A0E6-AE76390167F8}"/>
              </a:ext>
            </a:extLst>
          </p:cNvPr>
          <p:cNvSpPr/>
          <p:nvPr/>
        </p:nvSpPr>
        <p:spPr>
          <a:xfrm>
            <a:off x="461177" y="57800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向下取样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DCC2C7-22C9-4948-9A5F-47833BE1D150}"/>
              </a:ext>
            </a:extLst>
          </p:cNvPr>
          <p:cNvCxnSpPr/>
          <p:nvPr/>
        </p:nvCxnSpPr>
        <p:spPr>
          <a:xfrm>
            <a:off x="6319381" y="1315761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2866E2C-DDDE-4216-A74D-1EEFAC4E0CEE}"/>
              </a:ext>
            </a:extLst>
          </p:cNvPr>
          <p:cNvSpPr/>
          <p:nvPr/>
        </p:nvSpPr>
        <p:spPr>
          <a:xfrm>
            <a:off x="5700253" y="7428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向上取样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70" y="1604601"/>
            <a:ext cx="4963216" cy="36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11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金字塔理论基础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FE6B09-E741-4398-A63D-60E39422FC12}"/>
              </a:ext>
            </a:extLst>
          </p:cNvPr>
          <p:cNvCxnSpPr/>
          <p:nvPr/>
        </p:nvCxnSpPr>
        <p:spPr>
          <a:xfrm>
            <a:off x="6844426" y="2420888"/>
            <a:ext cx="3562350" cy="0"/>
          </a:xfrm>
          <a:prstGeom prst="line">
            <a:avLst/>
          </a:prstGeom>
          <a:ln>
            <a:solidFill>
              <a:srgbClr val="D79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7A29E06-4DC2-42FD-BD24-C541CA89BEDE}"/>
              </a:ext>
            </a:extLst>
          </p:cNvPr>
          <p:cNvSpPr/>
          <p:nvPr/>
        </p:nvSpPr>
        <p:spPr>
          <a:xfrm>
            <a:off x="6862519" y="166629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D799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向上采样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DA202D-1FB1-4971-9055-D2B9F66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52" y="1666296"/>
            <a:ext cx="4963216" cy="36487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23376F9-4A57-4B1E-8FF7-B3343D72A035}"/>
              </a:ext>
            </a:extLst>
          </p:cNvPr>
          <p:cNvSpPr/>
          <p:nvPr/>
        </p:nvSpPr>
        <p:spPr>
          <a:xfrm>
            <a:off x="6669964" y="2702419"/>
            <a:ext cx="478915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在每个方向上扩大为原来的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倍，新增的行和列以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填充。</a:t>
            </a:r>
            <a:endParaRPr lang="en-US" altLang="zh-CN" sz="20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使用与“向下采用”同样的卷积核乘以</a:t>
            </a:r>
            <a:r>
              <a:rPr lang="en-US" altLang="zh-CN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，获取“新增像素”的新值。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C674C5-98E3-4592-BB00-7305805A3428}"/>
              </a:ext>
            </a:extLst>
          </p:cNvPr>
          <p:cNvSpPr/>
          <p:nvPr/>
        </p:nvSpPr>
        <p:spPr>
          <a:xfrm>
            <a:off x="7129128" y="5472762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6A70E-5F02-45A2-B11E-38CC274B8385}"/>
              </a:ext>
            </a:extLst>
          </p:cNvPr>
          <p:cNvSpPr txBox="1"/>
          <p:nvPr/>
        </p:nvSpPr>
        <p:spPr>
          <a:xfrm>
            <a:off x="7102960" y="5586540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扩行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BD6EE5-DAEC-4734-A64D-A0B3289EA7D2}"/>
              </a:ext>
            </a:extLst>
          </p:cNvPr>
          <p:cNvSpPr/>
          <p:nvPr/>
        </p:nvSpPr>
        <p:spPr>
          <a:xfrm>
            <a:off x="8477400" y="5472762"/>
            <a:ext cx="596888" cy="596888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1" i="0" u="none" strike="noStrike" cap="none" spc="0" normalizeH="0" baseline="-300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38A873-4124-4A07-984C-DB308F8663C1}"/>
              </a:ext>
            </a:extLst>
          </p:cNvPr>
          <p:cNvSpPr txBox="1"/>
          <p:nvPr/>
        </p:nvSpPr>
        <p:spPr>
          <a:xfrm>
            <a:off x="8447262" y="5599174"/>
            <a:ext cx="64922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kumimoji="0" lang="zh-CN" altLang="en-US" sz="1600" b="1" i="0" u="none" strike="noStrike" cap="none" spc="0" normalizeH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DC2D05F-737D-4169-883F-A85299A85E9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7752184" y="5755817"/>
            <a:ext cx="695078" cy="12634"/>
          </a:xfrm>
          <a:prstGeom prst="straightConnector1">
            <a:avLst/>
          </a:prstGeom>
          <a:solidFill>
            <a:srgbClr val="FFFFFF"/>
          </a:solidFill>
          <a:ln w="28575" cap="flat">
            <a:solidFill>
              <a:srgbClr val="4285F4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8F0FBF-24D5-4DC0-A684-AD3EBE43C741}"/>
              </a:ext>
            </a:extLst>
          </p:cNvPr>
          <p:cNvCxnSpPr/>
          <p:nvPr/>
        </p:nvCxnSpPr>
        <p:spPr>
          <a:xfrm>
            <a:off x="767408" y="1278759"/>
            <a:ext cx="0" cy="40801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B73670B-52C1-451C-9543-55DA65850E8C}"/>
              </a:ext>
            </a:extLst>
          </p:cNvPr>
          <p:cNvSpPr/>
          <p:nvPr/>
        </p:nvSpPr>
        <p:spPr>
          <a:xfrm>
            <a:off x="162114" y="547297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向上取样</a:t>
            </a:r>
          </a:p>
        </p:txBody>
      </p:sp>
    </p:spTree>
    <p:extLst>
      <p:ext uri="{BB962C8B-B14F-4D97-AF65-F5344CB8AC3E}">
        <p14:creationId xmlns:p14="http://schemas.microsoft.com/office/powerpoint/2010/main" val="22446867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cv2.pyrUp(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16102352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cv2.pyrUp(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5769635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cv2.pyrUp(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39113270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图像放大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88649-090A-4325-884F-89127521CC21}"/>
              </a:ext>
            </a:extLst>
          </p:cNvPr>
          <p:cNvSpPr txBox="1"/>
          <p:nvPr/>
        </p:nvSpPr>
        <p:spPr>
          <a:xfrm>
            <a:off x="990222" y="1412776"/>
            <a:ext cx="9266586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= cv2.pyrUp(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dstsize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[, </a:t>
            </a:r>
            <a:r>
              <a:rPr lang="en-US" altLang="zh-CN" sz="28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borderType</a:t>
            </a:r>
            <a:r>
              <a:rPr lang="en-US" altLang="zh-CN" sz="28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]] )</a:t>
            </a:r>
            <a:endParaRPr lang="zh-CN" altLang="zh-CN" sz="28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005A88-C2B6-4478-A49D-B81988E45911}"/>
              </a:ext>
            </a:extLst>
          </p:cNvPr>
          <p:cNvSpPr txBox="1"/>
          <p:nvPr/>
        </p:nvSpPr>
        <p:spPr>
          <a:xfrm>
            <a:off x="1631504" y="2924944"/>
            <a:ext cx="6111814" cy="18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dstsize</a:t>
            </a:r>
            <a:r>
              <a:rPr lang="en-US" altLang="zh-CN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目标图像的大小。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20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边界类型。</a:t>
            </a:r>
          </a:p>
        </p:txBody>
      </p:sp>
    </p:spTree>
    <p:extLst>
      <p:ext uri="{BB962C8B-B14F-4D97-AF65-F5344CB8AC3E}">
        <p14:creationId xmlns:p14="http://schemas.microsoft.com/office/powerpoint/2010/main" val="708261082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775</Words>
  <Application>Microsoft Office PowerPoint</Application>
  <PresentationFormat>宽屏</PresentationFormat>
  <Paragraphs>121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华文仿宋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图像金字塔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611</cp:revision>
  <dcterms:created xsi:type="dcterms:W3CDTF">2017-06-22T11:40:54Z</dcterms:created>
  <dcterms:modified xsi:type="dcterms:W3CDTF">2020-07-04T09:49:00Z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