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.xml" ContentType="application/vnd.openxmlformats-officedocument.presentationml.tags+xml"/>
  <Override PartName="/ppt/notesSlides/notesSlide34.xml" ContentType="application/vnd.openxmlformats-officedocument.presentationml.notesSlide+xml"/>
  <Override PartName="/ppt/tags/tag2.xml" ContentType="application/vnd.openxmlformats-officedocument.presentationml.tags+xml"/>
  <Override PartName="/ppt/notesSlides/notesSlide35.xml" ContentType="application/vnd.openxmlformats-officedocument.presentationml.notesSlide+xml"/>
  <Override PartName="/ppt/tags/tag3.xml" ContentType="application/vnd.openxmlformats-officedocument.presentationml.tags+xml"/>
  <Override PartName="/ppt/notesSlides/notesSlide36.xml" ContentType="application/vnd.openxmlformats-officedocument.presentationml.notesSlide+xml"/>
  <Override PartName="/ppt/tags/tag4.xml" ContentType="application/vnd.openxmlformats-officedocument.presentationml.tags+xml"/>
  <Override PartName="/ppt/notesSlides/notesSlide37.xml" ContentType="application/vnd.openxmlformats-officedocument.presentationml.notesSlide+xml"/>
  <Override PartName="/ppt/tags/tag5.xml" ContentType="application/vnd.openxmlformats-officedocument.presentationml.tags+xml"/>
  <Override PartName="/ppt/notesSlides/notesSlide38.xml" ContentType="application/vnd.openxmlformats-officedocument.presentationml.notesSlide+xml"/>
  <Override PartName="/ppt/tags/tag6.xml" ContentType="application/vnd.openxmlformats-officedocument.presentationml.tags+xml"/>
  <Override PartName="/ppt/notesSlides/notesSlide39.xml" ContentType="application/vnd.openxmlformats-officedocument.presentationml.notesSlide+xml"/>
  <Override PartName="/ppt/tags/tag7.xml" ContentType="application/vnd.openxmlformats-officedocument.presentationml.tags+xml"/>
  <Override PartName="/ppt/notesSlides/notesSlide40.xml" ContentType="application/vnd.openxmlformats-officedocument.presentationml.notesSlide+xml"/>
  <Override PartName="/ppt/tags/tag8.xml" ContentType="application/vnd.openxmlformats-officedocument.presentationml.tags+xml"/>
  <Override PartName="/ppt/notesSlides/notesSlide41.xml" ContentType="application/vnd.openxmlformats-officedocument.presentationml.notesSlide+xml"/>
  <Override PartName="/ppt/tags/tag9.xml" ContentType="application/vnd.openxmlformats-officedocument.presentationml.tags+xml"/>
  <Override PartName="/ppt/notesSlides/notesSlide42.xml" ContentType="application/vnd.openxmlformats-officedocument.presentationml.notesSlide+xml"/>
  <Override PartName="/ppt/tags/tag10.xml" ContentType="application/vnd.openxmlformats-officedocument.presentationml.tags+xml"/>
  <Override PartName="/ppt/notesSlides/notesSlide43.xml" ContentType="application/vnd.openxmlformats-officedocument.presentationml.notesSlide+xml"/>
  <Override PartName="/ppt/tags/tag11.xml" ContentType="application/vnd.openxmlformats-officedocument.presentationml.tags+xml"/>
  <Override PartName="/ppt/notesSlides/notesSlide44.xml" ContentType="application/vnd.openxmlformats-officedocument.presentationml.notesSlide+xml"/>
  <Override PartName="/ppt/tags/tag12.xml" ContentType="application/vnd.openxmlformats-officedocument.presentationml.tags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447" r:id="rId2"/>
    <p:sldId id="448" r:id="rId3"/>
    <p:sldId id="449" r:id="rId4"/>
    <p:sldId id="463" r:id="rId5"/>
    <p:sldId id="472" r:id="rId6"/>
    <p:sldId id="451" r:id="rId7"/>
    <p:sldId id="453" r:id="rId8"/>
    <p:sldId id="492" r:id="rId9"/>
    <p:sldId id="493" r:id="rId10"/>
    <p:sldId id="494" r:id="rId11"/>
    <p:sldId id="495" r:id="rId12"/>
    <p:sldId id="496" r:id="rId13"/>
    <p:sldId id="454" r:id="rId14"/>
    <p:sldId id="455" r:id="rId15"/>
    <p:sldId id="456" r:id="rId16"/>
    <p:sldId id="458" r:id="rId17"/>
    <p:sldId id="457" r:id="rId18"/>
    <p:sldId id="471" r:id="rId19"/>
    <p:sldId id="470" r:id="rId20"/>
    <p:sldId id="474" r:id="rId21"/>
    <p:sldId id="475" r:id="rId22"/>
    <p:sldId id="476" r:id="rId23"/>
    <p:sldId id="486" r:id="rId24"/>
    <p:sldId id="477" r:id="rId25"/>
    <p:sldId id="487" r:id="rId26"/>
    <p:sldId id="478" r:id="rId27"/>
    <p:sldId id="488" r:id="rId28"/>
    <p:sldId id="479" r:id="rId29"/>
    <p:sldId id="480" r:id="rId30"/>
    <p:sldId id="489" r:id="rId31"/>
    <p:sldId id="481" r:id="rId32"/>
    <p:sldId id="482" r:id="rId33"/>
    <p:sldId id="483" r:id="rId34"/>
    <p:sldId id="490" r:id="rId35"/>
    <p:sldId id="484" r:id="rId36"/>
    <p:sldId id="491" r:id="rId37"/>
    <p:sldId id="497" r:id="rId38"/>
    <p:sldId id="498" r:id="rId39"/>
    <p:sldId id="499" r:id="rId40"/>
    <p:sldId id="510" r:id="rId41"/>
    <p:sldId id="511" r:id="rId42"/>
    <p:sldId id="513" r:id="rId43"/>
    <p:sldId id="514" r:id="rId44"/>
    <p:sldId id="515" r:id="rId45"/>
    <p:sldId id="516" r:id="rId46"/>
    <p:sldId id="509" r:id="rId47"/>
    <p:sldId id="500" r:id="rId48"/>
    <p:sldId id="501" r:id="rId49"/>
    <p:sldId id="469" r:id="rId5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FFFFFF"/>
    <a:srgbClr val="ACF199"/>
    <a:srgbClr val="B9A8EA"/>
    <a:srgbClr val="34A853"/>
    <a:srgbClr val="FFFF00"/>
    <a:srgbClr val="EAEAEA"/>
    <a:srgbClr val="FFC592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28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008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941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927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683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289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208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93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880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80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273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26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514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77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092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506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297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281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811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508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822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577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100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846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805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188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6654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7189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672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393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983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7799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10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2307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894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637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4106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4101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7778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15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09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041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899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11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8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51705" y="628864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9525" y="628864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27012" y="628864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25918" y="627247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图像轮廓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绘制图像轮廓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hierarchy = cv2.findContours( image, mode,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186724"/>
            <a:ext cx="8374102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91CBD6-BC8E-4CD8-A27A-F9AA8B9B47F6}"/>
              </a:ext>
            </a:extLst>
          </p:cNvPr>
          <p:cNvSpPr/>
          <p:nvPr/>
        </p:nvSpPr>
        <p:spPr>
          <a:xfrm>
            <a:off x="765175" y="3073273"/>
            <a:ext cx="459105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类型，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中每个元素都是图像中的一个轮廓，用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表示。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77471BF-711C-4E03-85E4-DDCEAB2FB0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9" y="2430477"/>
            <a:ext cx="2465130" cy="216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BD204DF-E7A8-4380-8A56-A169E5B807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70" y="2430477"/>
            <a:ext cx="2465130" cy="216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B26EFDC-94DC-4DB7-B3C4-8D3574306E87}"/>
              </a:ext>
            </a:extLst>
          </p:cNvPr>
          <p:cNvSpPr/>
          <p:nvPr/>
        </p:nvSpPr>
        <p:spPr>
          <a:xfrm>
            <a:off x="765175" y="4725144"/>
            <a:ext cx="881062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(contours[0]))		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个轮廓的长度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(contours[1]))		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个轮廓的长度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(contours[2]))		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个轮廓的长度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4105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hierarchy = cv2.findContours( image, mode,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186724"/>
            <a:ext cx="8374102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91CBD6-BC8E-4CD8-A27A-F9AA8B9B47F6}"/>
              </a:ext>
            </a:extLst>
          </p:cNvPr>
          <p:cNvSpPr/>
          <p:nvPr/>
        </p:nvSpPr>
        <p:spPr>
          <a:xfrm>
            <a:off x="765175" y="3073273"/>
            <a:ext cx="459105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类型，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中每个元素都是图像中的一个轮廓，用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表示。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77471BF-711C-4E03-85E4-DDCEAB2FB0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9" y="2430477"/>
            <a:ext cx="2465130" cy="216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BD204DF-E7A8-4380-8A56-A169E5B807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70" y="2430477"/>
            <a:ext cx="2465130" cy="2160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5F991C0-2CAC-4C7C-BF60-0CA76A52B117}"/>
              </a:ext>
            </a:extLst>
          </p:cNvPr>
          <p:cNvSpPr/>
          <p:nvPr/>
        </p:nvSpPr>
        <p:spPr>
          <a:xfrm>
            <a:off x="765175" y="4653136"/>
            <a:ext cx="88106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print(contours[0].shape)</a:t>
            </a:r>
          </a:p>
          <a:p>
            <a:pPr>
              <a:lnSpc>
                <a:spcPct val="150000"/>
              </a:lnSpc>
            </a:pPr>
            <a:r>
              <a:rPr lang="fr-FR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print(contours[1].shape)</a:t>
            </a:r>
          </a:p>
          <a:p>
            <a:pPr>
              <a:lnSpc>
                <a:spcPct val="150000"/>
              </a:lnSpc>
            </a:pPr>
            <a:r>
              <a:rPr lang="fr-FR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print(contours[2].shape)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ECEB45-C902-483E-97A6-D237F5DA0728}"/>
              </a:ext>
            </a:extLst>
          </p:cNvPr>
          <p:cNvSpPr/>
          <p:nvPr/>
        </p:nvSpPr>
        <p:spPr>
          <a:xfrm>
            <a:off x="4538531" y="4653136"/>
            <a:ext cx="1810079" cy="13388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1" indent="-276225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(4, 1, 2)</a:t>
            </a:r>
          </a:p>
          <a:p>
            <a:pPr lvl="1" indent="-276225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(60, 1, 2)</a:t>
            </a:r>
          </a:p>
          <a:p>
            <a:pPr lvl="1" indent="-276225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(184, 1, 2)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E10A36-75D8-4CC0-B6C2-46D7C744154F}"/>
              </a:ext>
            </a:extLst>
          </p:cNvPr>
          <p:cNvSpPr txBox="1"/>
          <p:nvPr/>
        </p:nvSpPr>
        <p:spPr>
          <a:xfrm>
            <a:off x="9575801" y="4090853"/>
            <a:ext cx="360040" cy="499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328D98-59A6-4A82-9F14-70671559E2A9}"/>
              </a:ext>
            </a:extLst>
          </p:cNvPr>
          <p:cNvSpPr txBox="1"/>
          <p:nvPr/>
        </p:nvSpPr>
        <p:spPr>
          <a:xfrm>
            <a:off x="10992544" y="4090853"/>
            <a:ext cx="360040" cy="499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624D1-A00D-4769-928C-60E59FFB5A6D}"/>
              </a:ext>
            </a:extLst>
          </p:cNvPr>
          <p:cNvSpPr txBox="1"/>
          <p:nvPr/>
        </p:nvSpPr>
        <p:spPr>
          <a:xfrm>
            <a:off x="10104095" y="2767781"/>
            <a:ext cx="360040" cy="499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5281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hierarchy = cv2.findContours( image, mode,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186724"/>
            <a:ext cx="8374102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91CBD6-BC8E-4CD8-A27A-F9AA8B9B47F6}"/>
              </a:ext>
            </a:extLst>
          </p:cNvPr>
          <p:cNvSpPr/>
          <p:nvPr/>
        </p:nvSpPr>
        <p:spPr>
          <a:xfrm>
            <a:off x="765175" y="3073273"/>
            <a:ext cx="459105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类型，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中每个元素都是图像中的一个轮廓，用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表示。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77471BF-711C-4E03-85E4-DDCEAB2FB0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9" y="2430477"/>
            <a:ext cx="2465130" cy="216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BD204DF-E7A8-4380-8A56-A169E5B807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70" y="2430477"/>
            <a:ext cx="2465130" cy="216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E0ABD92-124F-497B-8B69-0A6A278D8B05}"/>
              </a:ext>
            </a:extLst>
          </p:cNvPr>
          <p:cNvSpPr/>
          <p:nvPr/>
        </p:nvSpPr>
        <p:spPr>
          <a:xfrm>
            <a:off x="631081" y="4978453"/>
            <a:ext cx="8810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(contours[0])  	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个轮廓中的像素点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22D5E9-65C0-458D-80B1-154EE1A359EF}"/>
              </a:ext>
            </a:extLst>
          </p:cNvPr>
          <p:cNvSpPr/>
          <p:nvPr/>
        </p:nvSpPr>
        <p:spPr>
          <a:xfrm>
            <a:off x="7104112" y="5135596"/>
            <a:ext cx="1810079" cy="1200329"/>
          </a:xfrm>
          <a:prstGeom prst="rect">
            <a:avLst/>
          </a:prstGeom>
          <a:ln>
            <a:solidFill>
              <a:srgbClr val="4285F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[[[ 79 270]]</a:t>
            </a:r>
          </a:p>
          <a:p>
            <a:pPr algn="ctr"/>
            <a:r>
              <a:rPr lang="en-US" altLang="zh-CN" dirty="0"/>
              <a:t> [[ 79 383]]</a:t>
            </a:r>
          </a:p>
          <a:p>
            <a:pPr algn="ctr"/>
            <a:r>
              <a:rPr lang="en-US" altLang="zh-CN" dirty="0"/>
              <a:t> [[195 383]]</a:t>
            </a:r>
          </a:p>
          <a:p>
            <a:pPr algn="ctr"/>
            <a:r>
              <a:rPr lang="en-US" altLang="zh-CN" dirty="0"/>
              <a:t> [[195 270]]]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0819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</a:t>
            </a:r>
            <a:r>
              <a:rPr lang="fr-FR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hierarchy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cv2.findContours( image, mode,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642408"/>
            <a:ext cx="8374102" cy="27970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：图像的拓扑信息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轮廓层次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：原始图像。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：轮廓检索模式。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：轮廓的近似方法。</a:t>
            </a:r>
          </a:p>
        </p:txBody>
      </p:sp>
    </p:spTree>
    <p:extLst>
      <p:ext uri="{BB962C8B-B14F-4D97-AF65-F5344CB8AC3E}">
        <p14:creationId xmlns:p14="http://schemas.microsoft.com/office/powerpoint/2010/main" val="26437888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hierarchy = cv2.findContours( </a:t>
            </a:r>
            <a:r>
              <a:rPr lang="fr-FR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mode,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642408"/>
            <a:ext cx="8374102" cy="27970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：图像的拓扑信息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轮廓层次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：原始图像。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位单通道图像。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：轮廓检索模式。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：轮廓的近似方法。</a:t>
            </a:r>
          </a:p>
        </p:txBody>
      </p:sp>
    </p:spTree>
    <p:extLst>
      <p:ext uri="{BB962C8B-B14F-4D97-AF65-F5344CB8AC3E}">
        <p14:creationId xmlns:p14="http://schemas.microsoft.com/office/powerpoint/2010/main" val="28453684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hierarchy = cv2.findContours( image, </a:t>
            </a:r>
            <a:r>
              <a:rPr lang="fr-FR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mode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642408"/>
            <a:ext cx="8374102" cy="27970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：图像的拓扑信息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轮廓层次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：原始图像。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：轮廓检索模式。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：轮廓的近似方法。</a:t>
            </a:r>
          </a:p>
        </p:txBody>
      </p:sp>
    </p:spTree>
    <p:extLst>
      <p:ext uri="{BB962C8B-B14F-4D97-AF65-F5344CB8AC3E}">
        <p14:creationId xmlns:p14="http://schemas.microsoft.com/office/powerpoint/2010/main" val="5501989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hierarchy = cv2.findContours( image, </a:t>
            </a:r>
            <a:r>
              <a:rPr lang="fr-FR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mode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606698" y="2180912"/>
            <a:ext cx="8374102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：轮廓检索模式。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CD1E46-9150-42FF-8A4A-4169A7C5BE16}"/>
              </a:ext>
            </a:extLst>
          </p:cNvPr>
          <p:cNvSpPr txBox="1"/>
          <p:nvPr/>
        </p:nvSpPr>
        <p:spPr>
          <a:xfrm>
            <a:off x="1743387" y="3212976"/>
            <a:ext cx="2984461" cy="2120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cv2.RETR_EXTERNAL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cv2.RETR_LIST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cv2.RETR_CCOMP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cv2.RETR_TREE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cv2.RETR_FLOODFILL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73A415-AB8C-4F91-B08E-6C084E5386D8}"/>
              </a:ext>
            </a:extLst>
          </p:cNvPr>
          <p:cNvSpPr txBox="1"/>
          <p:nvPr/>
        </p:nvSpPr>
        <p:spPr>
          <a:xfrm>
            <a:off x="4948605" y="3234914"/>
            <a:ext cx="2984461" cy="2120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只检测外轮廓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列表形式，轮廓不建立等级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建立两个等级的轮廓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等级树轮廓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FLOODFILL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13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hierarchy = cv2.findContours( image, mode, </a:t>
            </a:r>
            <a:r>
              <a:rPr lang="fr-FR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method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642408"/>
            <a:ext cx="8374102" cy="27970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：图像的拓扑信息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轮廓层次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：原始图像。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：轮廓检索模式。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：轮廓的近似方法。</a:t>
            </a:r>
          </a:p>
        </p:txBody>
      </p:sp>
    </p:spTree>
    <p:extLst>
      <p:ext uri="{BB962C8B-B14F-4D97-AF65-F5344CB8AC3E}">
        <p14:creationId xmlns:p14="http://schemas.microsoft.com/office/powerpoint/2010/main" val="17318719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hierarchy = cv2.findContours( image, mode, </a:t>
            </a:r>
            <a:r>
              <a:rPr lang="fr-FR" altLang="zh-CN" sz="28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method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744042" y="2194452"/>
            <a:ext cx="8374102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：轮廓的近似方法。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355E92-6569-42D4-950C-C1264DD6B55A}"/>
              </a:ext>
            </a:extLst>
          </p:cNvPr>
          <p:cNvSpPr txBox="1"/>
          <p:nvPr/>
        </p:nvSpPr>
        <p:spPr>
          <a:xfrm>
            <a:off x="765175" y="3083378"/>
            <a:ext cx="9492376" cy="22247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cv2.CHAIN_APPROX_NONE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：存储所有的轮廓点；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cv2.CHAIN_APPROX_SIMPLE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：压缩存储。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cv2.CHAIN_APPROX_TC89_L1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teh-Chinl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近似算法；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cv2.CHAIN_APPROX_TC89_KCOS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teh-Chinl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近似算法；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740D96-9CD6-4C1E-BB38-5549A0C5CA5C}"/>
              </a:ext>
            </a:extLst>
          </p:cNvPr>
          <p:cNvSpPr/>
          <p:nvPr/>
        </p:nvSpPr>
        <p:spPr>
          <a:xfrm>
            <a:off x="7229474" y="3242164"/>
            <a:ext cx="1010303" cy="373672"/>
          </a:xfrm>
          <a:prstGeom prst="rect">
            <a:avLst/>
          </a:prstGeom>
          <a:solidFill>
            <a:srgbClr val="FFFF00"/>
          </a:solidFill>
          <a:ln w="381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E45A33-835C-4A0E-B1C8-943DC1922C42}"/>
              </a:ext>
            </a:extLst>
          </p:cNvPr>
          <p:cNvSpPr/>
          <p:nvPr/>
        </p:nvSpPr>
        <p:spPr>
          <a:xfrm>
            <a:off x="7229474" y="3774622"/>
            <a:ext cx="1010303" cy="373672"/>
          </a:xfrm>
          <a:prstGeom prst="rect">
            <a:avLst/>
          </a:prstGeom>
          <a:solidFill>
            <a:srgbClr val="FFFF00"/>
          </a:solidFill>
          <a:ln w="381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028ADB-B3BA-4019-B455-0D2688C2AEA4}"/>
              </a:ext>
            </a:extLst>
          </p:cNvPr>
          <p:cNvSpPr/>
          <p:nvPr/>
        </p:nvSpPr>
        <p:spPr>
          <a:xfrm>
            <a:off x="8203773" y="3738618"/>
            <a:ext cx="72008" cy="72008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83E92F-DC3F-449F-9F88-4AFC7DD15243}"/>
              </a:ext>
            </a:extLst>
          </p:cNvPr>
          <p:cNvSpPr/>
          <p:nvPr/>
        </p:nvSpPr>
        <p:spPr>
          <a:xfrm>
            <a:off x="8203773" y="4110881"/>
            <a:ext cx="72008" cy="72008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7196F08-A2DB-4F95-B9A8-9B4B3A91D780}"/>
              </a:ext>
            </a:extLst>
          </p:cNvPr>
          <p:cNvSpPr/>
          <p:nvPr/>
        </p:nvSpPr>
        <p:spPr>
          <a:xfrm>
            <a:off x="7193470" y="3738618"/>
            <a:ext cx="72008" cy="72008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433AA23-1E59-4E37-B7E3-43EFE77E6E7F}"/>
              </a:ext>
            </a:extLst>
          </p:cNvPr>
          <p:cNvSpPr/>
          <p:nvPr/>
        </p:nvSpPr>
        <p:spPr>
          <a:xfrm>
            <a:off x="7193470" y="4110881"/>
            <a:ext cx="72008" cy="72008"/>
          </a:xfrm>
          <a:prstGeom prst="ellipse">
            <a:avLst/>
          </a:prstGeom>
          <a:solidFill>
            <a:srgbClr val="EA4335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952165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BDC28C33-DECF-4DFD-8C11-52A2F6853003}"/>
              </a:ext>
            </a:extLst>
          </p:cNvPr>
          <p:cNvSpPr/>
          <p:nvPr/>
        </p:nvSpPr>
        <p:spPr>
          <a:xfrm>
            <a:off x="460375" y="4617434"/>
            <a:ext cx="11341025" cy="90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6A53EA-827F-4021-924D-2EECA93AA2E3}"/>
              </a:ext>
            </a:extLst>
          </p:cNvPr>
          <p:cNvSpPr/>
          <p:nvPr/>
        </p:nvSpPr>
        <p:spPr>
          <a:xfrm>
            <a:off x="460375" y="3709942"/>
            <a:ext cx="11341025" cy="90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1271464" y="3878829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hierarchy = cv2.findContours( image, mode, method)</a:t>
            </a:r>
            <a:endParaRPr lang="zh-CN" altLang="zh-CN" sz="28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C2E5ED-F6B4-41C2-8908-92EAB8C4AC56}"/>
              </a:ext>
            </a:extLst>
          </p:cNvPr>
          <p:cNvCxnSpPr/>
          <p:nvPr/>
        </p:nvCxnSpPr>
        <p:spPr>
          <a:xfrm>
            <a:off x="3718729" y="2132856"/>
            <a:ext cx="3562350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5FFDFF3-FD8C-450C-A8FC-6BB5114646C3}"/>
              </a:ext>
            </a:extLst>
          </p:cNvPr>
          <p:cNvSpPr/>
          <p:nvPr/>
        </p:nvSpPr>
        <p:spPr>
          <a:xfrm>
            <a:off x="4773106" y="14773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B0D094-87EA-4DD7-889F-84D47423EF14}"/>
              </a:ext>
            </a:extLst>
          </p:cNvPr>
          <p:cNvSpPr txBox="1"/>
          <p:nvPr/>
        </p:nvSpPr>
        <p:spPr>
          <a:xfrm>
            <a:off x="765175" y="4769346"/>
            <a:ext cx="11036225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2800" kern="10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fr-FR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image, contours, hierarchy=cv2.findContours(image, mode, method)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54936B6-95DB-4873-9739-2CF98E6C87DB}"/>
              </a:ext>
            </a:extLst>
          </p:cNvPr>
          <p:cNvSpPr txBox="1"/>
          <p:nvPr/>
        </p:nvSpPr>
        <p:spPr>
          <a:xfrm>
            <a:off x="9768408" y="5254610"/>
            <a:ext cx="212627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2800" kern="10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早期版本，</a:t>
            </a:r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OpenCV3.0</a:t>
            </a:r>
            <a:endParaRPr lang="fr-FR" altLang="zh-C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618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484784"/>
            <a:ext cx="795539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掌握绘制图像轮廓的方法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掌握提取图像前景的方法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掌握用形状包围图像对象的方法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9501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-68038" y="997947"/>
            <a:ext cx="122413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image=cv.drawContours(image, contours, contourIdx, color[, thickness[, lineType[, hierarchy[, maxLevel[, offset]]]]])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BBE9D-F467-4A0F-AACB-DD0DB1D90D1A}"/>
              </a:ext>
            </a:extLst>
          </p:cNvPr>
          <p:cNvSpPr txBox="1"/>
          <p:nvPr/>
        </p:nvSpPr>
        <p:spPr>
          <a:xfrm>
            <a:off x="627980" y="1700808"/>
            <a:ext cx="8947993" cy="4654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：目标图像，绘制了边缘的原始图像。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：待绘制轮廓图像。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：需要绘制的轮廓。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contourIdx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：需要绘制的边缘索引。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：绘制的颜色，用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格式表示。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thickness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：可选参数，表示绘制轮廓时所用的画笔粗细。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：可选，绘制的线型。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：对应函数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cv2.findContours()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所输出的层次信息。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maxLevel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：该参数控制绘制的轮廓层次深度。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：偏移参数。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5474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-68038" y="997947"/>
            <a:ext cx="122413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</a:t>
            </a: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=cv.drawContours(image, contours, contourIdx, color[, thickness[, lineType[, hierarchy[, maxLevel[, offset]]]]])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BBE9D-F467-4A0F-AACB-DD0DB1D90D1A}"/>
              </a:ext>
            </a:extLst>
          </p:cNvPr>
          <p:cNvSpPr txBox="1"/>
          <p:nvPr/>
        </p:nvSpPr>
        <p:spPr>
          <a:xfrm>
            <a:off x="627980" y="1700808"/>
            <a:ext cx="8947993" cy="4654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：目标图像，绘制了边缘的原始图像。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：待绘制轮廓图像。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：需要绘制的轮廓。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contourIdx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：需要绘制的边缘索引。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：绘制的颜色，用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格式表示。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thickness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：可选参数，表示绘制轮廓时所用的画笔粗细。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：可选，绘制的线型。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：对应函数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cv2.findContours()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所输出的层次信息。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maxLevel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：该参数控制绘制的轮廓层次深度。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：偏移参数。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91629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-68038" y="997947"/>
            <a:ext cx="122413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image=cv.drawContours(</a:t>
            </a:r>
            <a:r>
              <a:rPr lang="fr-FR" altLang="zh-CN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</a:t>
            </a: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contours, contourIdx, color[, thickness[, lineType[, hierarchy[, maxLevel[, offset]]]]])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BBE9D-F467-4A0F-AACB-DD0DB1D90D1A}"/>
              </a:ext>
            </a:extLst>
          </p:cNvPr>
          <p:cNvSpPr txBox="1"/>
          <p:nvPr/>
        </p:nvSpPr>
        <p:spPr>
          <a:xfrm>
            <a:off x="627980" y="1700808"/>
            <a:ext cx="8947993" cy="4654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：目标图像，绘制了边缘的原始图像。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：待绘制轮廓图像。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：需要绘制的轮廓。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contourIdx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：需要绘制的边缘索引。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：绘制的颜色，用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格式表示。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thickness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：可选参数，表示绘制轮廓时所用的画笔粗细。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：可选，绘制的线型。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：对应函数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cv2.findContours()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所输出的层次信息。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maxLevel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：该参数控制绘制的轮廓层次深度。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：偏移参数。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23881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BDC28C33-DECF-4DFD-8C11-52A2F6853003}"/>
              </a:ext>
            </a:extLst>
          </p:cNvPr>
          <p:cNvSpPr/>
          <p:nvPr/>
        </p:nvSpPr>
        <p:spPr>
          <a:xfrm>
            <a:off x="460375" y="4617434"/>
            <a:ext cx="11341025" cy="90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6A53EA-827F-4021-924D-2EECA93AA2E3}"/>
              </a:ext>
            </a:extLst>
          </p:cNvPr>
          <p:cNvSpPr/>
          <p:nvPr/>
        </p:nvSpPr>
        <p:spPr>
          <a:xfrm>
            <a:off x="460375" y="3709942"/>
            <a:ext cx="11341025" cy="906997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826304" y="4078589"/>
            <a:ext cx="10803433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16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image=cv.drawContours(image, contours, contourIdx, color[, thickness[, lineType[, hierarchy[, maxLevel[, offset]]]]])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C2E5ED-F6B4-41C2-8908-92EAB8C4AC56}"/>
              </a:ext>
            </a:extLst>
          </p:cNvPr>
          <p:cNvCxnSpPr/>
          <p:nvPr/>
        </p:nvCxnSpPr>
        <p:spPr>
          <a:xfrm>
            <a:off x="3718729" y="2132856"/>
            <a:ext cx="3562350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5FFDFF3-FD8C-450C-A8FC-6BB5114646C3}"/>
              </a:ext>
            </a:extLst>
          </p:cNvPr>
          <p:cNvSpPr/>
          <p:nvPr/>
        </p:nvSpPr>
        <p:spPr>
          <a:xfrm>
            <a:off x="4952642" y="147732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B6E38B-8B2C-404D-9BEE-004A84581250}"/>
              </a:ext>
            </a:extLst>
          </p:cNvPr>
          <p:cNvSpPr txBox="1"/>
          <p:nvPr/>
        </p:nvSpPr>
        <p:spPr>
          <a:xfrm>
            <a:off x="822325" y="4816309"/>
            <a:ext cx="10803433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16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cv.drawContours(image, contours, contourIdx, color[, thickness[, lineType[, hierarchy[, maxLevel[, offset]]]]])</a:t>
            </a:r>
          </a:p>
        </p:txBody>
      </p:sp>
    </p:spTree>
    <p:extLst>
      <p:ext uri="{BB962C8B-B14F-4D97-AF65-F5344CB8AC3E}">
        <p14:creationId xmlns:p14="http://schemas.microsoft.com/office/powerpoint/2010/main" val="6735259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-68038" y="997947"/>
            <a:ext cx="122413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image=cv.drawContours(image, </a:t>
            </a:r>
            <a:r>
              <a:rPr lang="fr-FR" altLang="zh-CN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</a:t>
            </a: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contourIdx, color[, thickness[, lineType[, hierarchy[, maxLevel[, offset]]]]])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BBE9D-F467-4A0F-AACB-DD0DB1D90D1A}"/>
              </a:ext>
            </a:extLst>
          </p:cNvPr>
          <p:cNvSpPr txBox="1"/>
          <p:nvPr/>
        </p:nvSpPr>
        <p:spPr>
          <a:xfrm>
            <a:off x="627980" y="1700808"/>
            <a:ext cx="8947993" cy="4654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：目标图像，绘制了边缘的原始图像。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：待绘制轮廓图像。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：需要绘制的轮廓。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contourIdx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：需要绘制的边缘索引。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：绘制的颜色，用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格式表示。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thickness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：可选参数，表示绘制轮廓时所用的画笔粗细。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：可选，绘制的线型。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：对应函数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cv2.findContours()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所输出的层次信息。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maxLevel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：该参数控制绘制的轮廓层次深度。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：偏移参数。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6156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-68038" y="997947"/>
            <a:ext cx="122413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image=cv.drawContours(image, </a:t>
            </a:r>
            <a:r>
              <a:rPr lang="fr-FR" altLang="zh-CN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</a:t>
            </a: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contourIdx, color[, thickness[, lineType[, hierarchy[, maxLevel[, offset]]]]])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BBE9D-F467-4A0F-AACB-DD0DB1D90D1A}"/>
              </a:ext>
            </a:extLst>
          </p:cNvPr>
          <p:cNvSpPr txBox="1"/>
          <p:nvPr/>
        </p:nvSpPr>
        <p:spPr>
          <a:xfrm>
            <a:off x="627980" y="1700808"/>
            <a:ext cx="8947993" cy="499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：需要绘制的轮廓。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4D5102-E749-43DB-94E4-B9257BD8690D}"/>
              </a:ext>
            </a:extLst>
          </p:cNvPr>
          <p:cNvSpPr txBox="1"/>
          <p:nvPr/>
        </p:nvSpPr>
        <p:spPr>
          <a:xfrm>
            <a:off x="919355" y="2866217"/>
            <a:ext cx="9793088" cy="5627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该参数的类型与函数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cv2.findContours()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相同，都是存储在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中的点。</a:t>
            </a:r>
          </a:p>
        </p:txBody>
      </p:sp>
    </p:spTree>
    <p:extLst>
      <p:ext uri="{BB962C8B-B14F-4D97-AF65-F5344CB8AC3E}">
        <p14:creationId xmlns:p14="http://schemas.microsoft.com/office/powerpoint/2010/main" val="296316677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-68038" y="997947"/>
            <a:ext cx="122413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image=cv.drawContours(image, contours, </a:t>
            </a:r>
            <a:r>
              <a:rPr lang="fr-FR" altLang="zh-CN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contourIdx</a:t>
            </a: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color[, thickness[, lineType[, hierarchy[, maxLevel[, offset]]]]])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BBE9D-F467-4A0F-AACB-DD0DB1D90D1A}"/>
              </a:ext>
            </a:extLst>
          </p:cNvPr>
          <p:cNvSpPr txBox="1"/>
          <p:nvPr/>
        </p:nvSpPr>
        <p:spPr>
          <a:xfrm>
            <a:off x="627980" y="1700808"/>
            <a:ext cx="8947993" cy="4654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：目标图像，绘制了边缘的原始图像。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：待绘制轮廓图像。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：需要绘制的轮廓。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contourIdx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：需要绘制的边缘索引。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：绘制的颜色，用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格式表示。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thickness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：可选参数，表示绘制轮廓时所用的画笔粗细。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：可选，绘制的线型。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：对应函数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cv2.findContours()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所输出的层次信息。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maxLevel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：该参数控制绘制的轮廓层次深度。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：偏移参数。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56672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-68038" y="997947"/>
            <a:ext cx="122413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image=cv.drawContours(image, contours, </a:t>
            </a:r>
            <a:r>
              <a:rPr lang="fr-FR" altLang="zh-CN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contourIdx</a:t>
            </a: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color[, thickness[, lineType[, hierarchy[, maxLevel[, offset]]]]])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BBE9D-F467-4A0F-AACB-DD0DB1D90D1A}"/>
              </a:ext>
            </a:extLst>
          </p:cNvPr>
          <p:cNvSpPr txBox="1"/>
          <p:nvPr/>
        </p:nvSpPr>
        <p:spPr>
          <a:xfrm>
            <a:off x="627980" y="1700808"/>
            <a:ext cx="8947993" cy="499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contourIdx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：需要绘制的边缘索引。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8CA290-323E-457C-80AB-D69B3881B943}"/>
              </a:ext>
            </a:extLst>
          </p:cNvPr>
          <p:cNvSpPr txBox="1"/>
          <p:nvPr/>
        </p:nvSpPr>
        <p:spPr>
          <a:xfrm>
            <a:off x="941084" y="2986791"/>
            <a:ext cx="10371385" cy="16707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告诉函数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drawContours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要绘制某一条轮廓还是全部轮廓。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如果是一个整数或者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，表示绘制对应索引号的轮廓；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如果该值为负数（通常为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），则表示绘制全部轮廓。</a:t>
            </a:r>
          </a:p>
        </p:txBody>
      </p:sp>
    </p:spTree>
    <p:extLst>
      <p:ext uri="{BB962C8B-B14F-4D97-AF65-F5344CB8AC3E}">
        <p14:creationId xmlns:p14="http://schemas.microsoft.com/office/powerpoint/2010/main" val="3547079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-68038" y="997947"/>
            <a:ext cx="122413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image=cv.drawContours(image, contours, contourIdx, </a:t>
            </a:r>
            <a:r>
              <a:rPr lang="fr-FR" altLang="zh-CN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color</a:t>
            </a: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thickness[, lineType[, hierarchy[, maxLevel[, offset]]]]])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BBE9D-F467-4A0F-AACB-DD0DB1D90D1A}"/>
              </a:ext>
            </a:extLst>
          </p:cNvPr>
          <p:cNvSpPr txBox="1"/>
          <p:nvPr/>
        </p:nvSpPr>
        <p:spPr>
          <a:xfrm>
            <a:off x="627980" y="1700808"/>
            <a:ext cx="8947993" cy="4654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：目标图像，绘制了边缘的原始图像。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：待绘制轮廓图像。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：需要绘制的轮廓。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contourIdx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：需要绘制的边缘索引。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：绘制的颜色，用 </a:t>
            </a: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BGR 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格式表示。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thickness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：可选参数，表示绘制轮廓时所用的画笔粗细。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：可选，绘制的线型。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：对应函数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cv2.findContours()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所输出的层次信息。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maxLevel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：该参数控制绘制的轮廓层次深度。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：偏移参数。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49353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-68038" y="997947"/>
            <a:ext cx="122413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image=cv.drawContours(image, contours, contourIdx, color[, </a:t>
            </a:r>
            <a:r>
              <a:rPr lang="fr-FR" altLang="zh-CN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thickness</a:t>
            </a: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lineType[, hierarchy[, maxLevel[, offset]]]]])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BBE9D-F467-4A0F-AACB-DD0DB1D90D1A}"/>
              </a:ext>
            </a:extLst>
          </p:cNvPr>
          <p:cNvSpPr txBox="1"/>
          <p:nvPr/>
        </p:nvSpPr>
        <p:spPr>
          <a:xfrm>
            <a:off x="627980" y="1700808"/>
            <a:ext cx="8947993" cy="4654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：目标图像，绘制了边缘的原始图像。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：待绘制轮廓图像。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：需要绘制的轮廓。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contourIdx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：需要绘制的边缘索引。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：绘制的颜色，用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格式表示。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thickness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：可选参数，表示绘制轮廓时所用的画笔粗细。</a:t>
            </a:r>
            <a:endParaRPr lang="en-US" altLang="zh-CN" sz="2000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：可选，绘制的线型。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：对应函数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cv2.findContours()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所输出的层次信息。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maxLevel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：该参数控制绘制的轮廓层次深度。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：偏移参数。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0626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掌握查找图像轮廓函数的使用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掌握绘制图像轮廓函数的使用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263" y="2218522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-68038" y="997947"/>
            <a:ext cx="122413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image=cv.drawContours(image, contours, contourIdx, color[, </a:t>
            </a:r>
            <a:r>
              <a:rPr lang="fr-FR" altLang="zh-CN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thickness</a:t>
            </a: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lineType[, hierarchy[, maxLevel[, offset]]]]])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BBE9D-F467-4A0F-AACB-DD0DB1D90D1A}"/>
              </a:ext>
            </a:extLst>
          </p:cNvPr>
          <p:cNvSpPr txBox="1"/>
          <p:nvPr/>
        </p:nvSpPr>
        <p:spPr>
          <a:xfrm>
            <a:off x="627980" y="1700808"/>
            <a:ext cx="8947993" cy="499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thickness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：可选参数，表示绘制轮廓时所用的画笔粗细。</a:t>
            </a:r>
            <a:endParaRPr lang="en-US" altLang="zh-CN" sz="2000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F29773-3E72-497B-9A17-31B96E06015D}"/>
              </a:ext>
            </a:extLst>
          </p:cNvPr>
          <p:cNvSpPr txBox="1"/>
          <p:nvPr/>
        </p:nvSpPr>
        <p:spPr>
          <a:xfrm>
            <a:off x="941084" y="2780928"/>
            <a:ext cx="61341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将该值设置为“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时，表示要绘制实心的轮廓。</a:t>
            </a:r>
          </a:p>
        </p:txBody>
      </p:sp>
    </p:spTree>
    <p:extLst>
      <p:ext uri="{BB962C8B-B14F-4D97-AF65-F5344CB8AC3E}">
        <p14:creationId xmlns:p14="http://schemas.microsoft.com/office/powerpoint/2010/main" val="155147283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-68038" y="997947"/>
            <a:ext cx="122413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image=cv.drawContours(image, contours, contourIdx, color[, thickness[, </a:t>
            </a:r>
            <a:r>
              <a:rPr lang="fr-FR" altLang="zh-CN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lineType</a:t>
            </a: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hierarchy[, maxLevel[, offset]]]]])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BBE9D-F467-4A0F-AACB-DD0DB1D90D1A}"/>
              </a:ext>
            </a:extLst>
          </p:cNvPr>
          <p:cNvSpPr txBox="1"/>
          <p:nvPr/>
        </p:nvSpPr>
        <p:spPr>
          <a:xfrm>
            <a:off x="627980" y="1700808"/>
            <a:ext cx="8947993" cy="4654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：目标图像，绘制了边缘的原始图像。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：待绘制轮廓图像。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：需要绘制的轮廓。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contourIdx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：需要绘制的边缘索引。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：绘制的颜色，用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格式表示。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thickness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：可选参数，表示绘制轮廓时所用的画笔粗细。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lineType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：可选，绘制的线型。</a:t>
            </a:r>
            <a:endParaRPr lang="en-US" altLang="zh-CN" sz="2000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：对应函数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cv2.findContours()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所输出的层次信息。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maxLevel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：该参数控制绘制的轮廓层次深度。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：偏移参数。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59753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-68038" y="997947"/>
            <a:ext cx="122413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image=cv.drawContours(image, contours, contourIdx, color[, thickness[, lineType[, </a:t>
            </a:r>
            <a:r>
              <a:rPr lang="fr-FR" altLang="zh-CN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hierarchy</a:t>
            </a: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maxLevel[, offset]]]]])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BBE9D-F467-4A0F-AACB-DD0DB1D90D1A}"/>
              </a:ext>
            </a:extLst>
          </p:cNvPr>
          <p:cNvSpPr txBox="1"/>
          <p:nvPr/>
        </p:nvSpPr>
        <p:spPr>
          <a:xfrm>
            <a:off x="627980" y="1700808"/>
            <a:ext cx="8947993" cy="4654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：目标图像，绘制了边缘的原始图像。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：待绘制轮廓图像。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：需要绘制的轮廓。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contourIdx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：需要绘制的边缘索引。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：绘制的颜色，用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格式表示。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thickness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：可选参数，表示绘制轮廓时所用的画笔粗细。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：可选，绘制的线型。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：对应函数</a:t>
            </a: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cv2.findContours()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所输出的层次信息。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maxLevel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：该参数控制绘制的轮廓层次深度。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：偏移参数。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30506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-68038" y="997947"/>
            <a:ext cx="122413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image=cv.drawContours(image, contours, contourIdx, color[, thickness[, lineType[, hierarchy[,</a:t>
            </a:r>
            <a:r>
              <a:rPr lang="fr-FR" altLang="zh-CN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maxLevel</a:t>
            </a: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offset]]]]])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BBE9D-F467-4A0F-AACB-DD0DB1D90D1A}"/>
              </a:ext>
            </a:extLst>
          </p:cNvPr>
          <p:cNvSpPr txBox="1"/>
          <p:nvPr/>
        </p:nvSpPr>
        <p:spPr>
          <a:xfrm>
            <a:off x="627980" y="1700808"/>
            <a:ext cx="8947993" cy="4654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：目标图像，绘制了边缘的原始图像。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：待绘制轮廓图像。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：需要绘制的轮廓。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contourIdx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：需要绘制的边缘索引。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：绘制的颜色，用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格式表示。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thickness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：可选参数，表示绘制轮廓时所用的画笔粗细。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：可选，绘制的线型。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：对应函数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cv2.findContours()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所输出的层次信息。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maxLevel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：该参数控制绘制的轮廓层次深度。</a:t>
            </a:r>
            <a:endParaRPr lang="en-US" altLang="zh-CN" sz="2000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：偏移参数。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62664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-68038" y="997947"/>
            <a:ext cx="122413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image=cv.drawContours(image, contours, contourIdx, color[, thickness[, lineType[, hierarchy[,</a:t>
            </a:r>
            <a:r>
              <a:rPr lang="fr-FR" altLang="zh-CN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maxLevel</a:t>
            </a: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offset]]]]])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BBE9D-F467-4A0F-AACB-DD0DB1D90D1A}"/>
              </a:ext>
            </a:extLst>
          </p:cNvPr>
          <p:cNvSpPr txBox="1"/>
          <p:nvPr/>
        </p:nvSpPr>
        <p:spPr>
          <a:xfrm>
            <a:off x="627980" y="1700808"/>
            <a:ext cx="8947993" cy="499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maxLevel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：该参数控制绘制的轮廓层次深度。</a:t>
            </a:r>
            <a:endParaRPr lang="en-US" altLang="zh-CN" sz="2000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47C734-0918-4D9F-8334-2C1719ABF143}"/>
              </a:ext>
            </a:extLst>
          </p:cNvPr>
          <p:cNvSpPr txBox="1"/>
          <p:nvPr/>
        </p:nvSpPr>
        <p:spPr>
          <a:xfrm>
            <a:off x="765175" y="2708920"/>
            <a:ext cx="10081120" cy="11167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maxLevel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，表示仅仅绘制第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层的轮廓；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设置为其他的非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正数，表示绘制最高层及以下相同数量层级的轮廓。</a:t>
            </a:r>
          </a:p>
        </p:txBody>
      </p:sp>
    </p:spTree>
    <p:extLst>
      <p:ext uri="{BB962C8B-B14F-4D97-AF65-F5344CB8AC3E}">
        <p14:creationId xmlns:p14="http://schemas.microsoft.com/office/powerpoint/2010/main" val="228267284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-68038" y="997947"/>
            <a:ext cx="122413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image=cv.drawContours(image, contours, contourIdx, color[, thickness[, lineType[, hierarchy[, maxLevel[, </a:t>
            </a:r>
            <a:r>
              <a:rPr lang="fr-FR" altLang="zh-CN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offset</a:t>
            </a: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BBE9D-F467-4A0F-AACB-DD0DB1D90D1A}"/>
              </a:ext>
            </a:extLst>
          </p:cNvPr>
          <p:cNvSpPr txBox="1"/>
          <p:nvPr/>
        </p:nvSpPr>
        <p:spPr>
          <a:xfrm>
            <a:off x="627980" y="1700808"/>
            <a:ext cx="8947993" cy="4654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：目标图像，绘制了边缘的原始图像。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：待绘制轮廓图像。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：需要绘制的轮廓。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contourIdx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：需要绘制的边缘索引。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：绘制的颜色，用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格式表示。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thickness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：可选参数，表示绘制轮廓时所用的画笔粗细。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：可选，绘制的线型。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：对应函数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cv2.findContours()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所输出的层次信息。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maxLevel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：该参数控制绘制的轮廓层次深度。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：偏移参数。</a:t>
            </a:r>
            <a:endParaRPr lang="en-US" altLang="zh-CN" sz="2000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77359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C323C-4D30-4E69-80D5-3B5FB6BD77A4}"/>
              </a:ext>
            </a:extLst>
          </p:cNvPr>
          <p:cNvSpPr txBox="1"/>
          <p:nvPr/>
        </p:nvSpPr>
        <p:spPr>
          <a:xfrm>
            <a:off x="-68038" y="997947"/>
            <a:ext cx="1224136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image=cv.drawContours(image, contours, contourIdx, color[, thickness[, lineType[, hierarchy[, maxLevel[, </a:t>
            </a:r>
            <a:r>
              <a:rPr lang="fr-FR" altLang="zh-CN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offset</a:t>
            </a:r>
            <a:r>
              <a:rPr lang="fr-FR" altLang="zh-CN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BBE9D-F467-4A0F-AACB-DD0DB1D90D1A}"/>
              </a:ext>
            </a:extLst>
          </p:cNvPr>
          <p:cNvSpPr txBox="1"/>
          <p:nvPr/>
        </p:nvSpPr>
        <p:spPr>
          <a:xfrm>
            <a:off x="627980" y="1700808"/>
            <a:ext cx="8947993" cy="499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：偏移参数。</a:t>
            </a:r>
            <a:endParaRPr lang="en-US" altLang="zh-CN" sz="2000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70771E-1F4B-49CB-8DF0-7100CD63B2B9}"/>
              </a:ext>
            </a:extLst>
          </p:cNvPr>
          <p:cNvSpPr txBox="1"/>
          <p:nvPr/>
        </p:nvSpPr>
        <p:spPr>
          <a:xfrm>
            <a:off x="941084" y="2642026"/>
            <a:ext cx="849694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通过该参数将轮廓进行偏移，让轮廓在不同的位置上展示出来。</a:t>
            </a:r>
          </a:p>
        </p:txBody>
      </p:sp>
    </p:spTree>
    <p:extLst>
      <p:ext uri="{BB962C8B-B14F-4D97-AF65-F5344CB8AC3E}">
        <p14:creationId xmlns:p14="http://schemas.microsoft.com/office/powerpoint/2010/main" val="229274734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：打印轮廓的属性。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343472" y="2536860"/>
            <a:ext cx="8784976" cy="30469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cv2.imread('image/contours.bmp',0)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cv2.findContours(o,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cv2.RETR_EXTERNAL,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cv2.CHAIN_APPROX_SIMPLE)  </a:t>
            </a:r>
          </a:p>
          <a:p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轮廓个数：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2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(contours))</a:t>
            </a:r>
          </a:p>
          <a:p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print(contours[0].shape)</a:t>
            </a:r>
          </a:p>
          <a:p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print(contours[0])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076" y="207586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555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：打印轮廓的属性。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538605" y="2204864"/>
            <a:ext cx="6133459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cv2.imread('image/contours.bmp',0)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cv2.findContours(o,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cv2.RETR_EXTERNAL,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cv2.CHAIN_APPROX_SIMPLE)  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zh-CN" altLang="en-US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轮廓个数：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(contours))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print(contours[0].shape)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print(contours[0])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373" y="1743868"/>
            <a:ext cx="926744" cy="921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6650CD-2BE4-4933-A105-6F5240E45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6360" y="1765860"/>
            <a:ext cx="2771429" cy="38952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54876B-E9DD-4ABC-B1B4-102587C4E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3174" y="1765860"/>
            <a:ext cx="20581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2936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：绘制一幅图像内的所有轮廓。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983432" y="1963813"/>
            <a:ext cx="8784976" cy="415498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cv2.imread('image/contours.bmp',-1)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cv2.findContours(gray,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cv2.RETR_EXTERNAL,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cv2.drawContours(o,contours,-1,(0,0,255),5)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result",o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24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036" y="1502817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700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绘制图像轮廓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131FC93-EDF6-4034-9EFD-0D43CB1B63D2}"/>
              </a:ext>
            </a:extLst>
          </p:cNvPr>
          <p:cNvSpPr/>
          <p:nvPr/>
        </p:nvSpPr>
        <p:spPr>
          <a:xfrm>
            <a:off x="2892337" y="3069653"/>
            <a:ext cx="1006726" cy="1006726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DF7FE0B-EFD4-41EC-88B4-A98AEC250A65}"/>
              </a:ext>
            </a:extLst>
          </p:cNvPr>
          <p:cNvSpPr/>
          <p:nvPr/>
        </p:nvSpPr>
        <p:spPr>
          <a:xfrm>
            <a:off x="7428841" y="3069653"/>
            <a:ext cx="1006726" cy="1006726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66CE660-70FE-4603-9BC0-56952E157DF4}"/>
              </a:ext>
            </a:extLst>
          </p:cNvPr>
          <p:cNvCxnSpPr>
            <a:stCxn id="2" idx="6"/>
            <a:endCxn id="28" idx="2"/>
          </p:cNvCxnSpPr>
          <p:nvPr/>
        </p:nvCxnSpPr>
        <p:spPr>
          <a:xfrm>
            <a:off x="3899063" y="3573016"/>
            <a:ext cx="3529778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A059985-750F-479D-A515-6D1287804239}"/>
              </a:ext>
            </a:extLst>
          </p:cNvPr>
          <p:cNvSpPr txBox="1"/>
          <p:nvPr/>
        </p:nvSpPr>
        <p:spPr>
          <a:xfrm>
            <a:off x="2915814" y="3219073"/>
            <a:ext cx="959772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查找</a:t>
            </a:r>
            <a:endParaRPr lang="en-US" altLang="zh-CN" sz="2000" b="1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轮廓</a:t>
            </a:r>
            <a:endParaRPr lang="zh-CN" altLang="zh-CN" sz="20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9060D9-ECAC-4A3A-9982-F051F0B88459}"/>
              </a:ext>
            </a:extLst>
          </p:cNvPr>
          <p:cNvSpPr txBox="1"/>
          <p:nvPr/>
        </p:nvSpPr>
        <p:spPr>
          <a:xfrm>
            <a:off x="7450803" y="3219073"/>
            <a:ext cx="959772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绘制</a:t>
            </a:r>
            <a:endParaRPr lang="en-US" altLang="zh-CN" sz="2000" b="1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轮廓</a:t>
            </a:r>
            <a:endParaRPr lang="zh-CN" altLang="zh-CN" sz="20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647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：绘制一幅图像内的所有轮廓。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983432" y="1963813"/>
            <a:ext cx="8784976" cy="415498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cv2.imread('image/contours.bmp',-1)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cv2.findContours(gray,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cv2.RETR_EXTERNAL,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cv2.drawContours(o,contours,-1,(0,0,255),5)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result",o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24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036" y="1502817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7180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：绘制一幅图像内的所有轮廓。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983432" y="1963813"/>
            <a:ext cx="8784976" cy="415498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= cv2.imread('image/contours.bmp',-1)  </a:t>
            </a:r>
          </a:p>
          <a:p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cv2.findContours(gray,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cv2.RETR_EXTERNAL,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cv2.drawContours(o,contours,-1,(0,0,255),5)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result",o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24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036" y="1502817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677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：绘制一幅图像内的所有轮廓。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983432" y="1963813"/>
            <a:ext cx="8784976" cy="415498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cv2.imread('image/contours.bmp',-1)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cv2.findContours(gray,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cv2.RETR_EXTERNAL,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cv2.drawContours(o,contours,-1,(0,0,255),5)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result",o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24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036" y="1502817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9398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：绘制一幅图像内的所有轮廓。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983432" y="1963813"/>
            <a:ext cx="8784976" cy="415498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cv2.imread('image/contours.bmp',-1)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cv2.findContours(gray,</a:t>
            </a:r>
          </a:p>
          <a:p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cv2.RETR_EXTERNAL,</a:t>
            </a:r>
          </a:p>
          <a:p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cv2.drawContours(o,contours,-1,(0,0,255),5)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result",o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24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036" y="1502817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8333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：绘制一幅图像内的所有轮廓。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983432" y="1963813"/>
            <a:ext cx="8784976" cy="415498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cv2.imread('image/contours.bmp',-1)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cv2.findContours(gray,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cv2.RETR_EXTERNAL,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cv2.drawContours(o,contours,-1,(0,0,255),5)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result",o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24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036" y="1502817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0365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：绘制一幅图像内的所有轮廓。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983432" y="1963813"/>
            <a:ext cx="8784976" cy="415498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cv2.imread('image/contours.bmp',-1)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cv2.findContours(gray,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cv2.RETR_EXTERNAL,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cv2.drawContours(o,contours,-1,(0,0,255),5) </a:t>
            </a:r>
          </a:p>
          <a:p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result",o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036" y="1502817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215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：绘制一幅图像内的所有轮廓。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368300" y="2276872"/>
            <a:ext cx="6984776" cy="31393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cv2.imread('image/contours.bmp',-1)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cv2.findContours(gray,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cv2.RETR_EXTERNAL,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cv2.drawContours(o,contours,-1,(0,0,255),5)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result",o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704" y="1815876"/>
            <a:ext cx="926744" cy="9219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DE9DF9-C61E-4763-8089-321BF1302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168" y="3944333"/>
            <a:ext cx="2058100" cy="18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DA7FB9-C943-41F6-84CF-81C2F98BF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9784" y="3944333"/>
            <a:ext cx="205380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5066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：绘制一幅图像内的指定实心轮廓。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1199456" y="1595467"/>
            <a:ext cx="8784976" cy="415498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cv2.imread('image/contours.bmp',-1)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cv2.findContours(binary,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cv2.RETR_EXTERNAL,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cv2.drawContours(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o,contours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,(0,0,255),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result",o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24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060" y="1136360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2670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PA_文本框 6">
            <a:extLst>
              <a:ext uri="{FF2B5EF4-FFF2-40B4-BE49-F238E27FC236}">
                <a16:creationId xmlns:a16="http://schemas.microsoft.com/office/drawing/2014/main" id="{FD087370-E817-40E9-ACA9-01FEB40163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：绘制一幅图像内的指定实心轮廓。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F65F55-D916-423A-A22C-B6CF3F5E8F9A}"/>
              </a:ext>
            </a:extLst>
          </p:cNvPr>
          <p:cNvSpPr/>
          <p:nvPr/>
        </p:nvSpPr>
        <p:spPr>
          <a:xfrm>
            <a:off x="460375" y="2072669"/>
            <a:ext cx="6840760" cy="31393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 = cv2.imread('image/contours.bmp',-1)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gray = cv2.cvtColor(o,cv2.COLOR_BGR2GRAY)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contours, hierarchy = cv2.findContours(binary,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cv2.RETR_EXTERNAL,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cv2.CHAIN_APPROX_SIMPLE)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cv2.drawContours(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o,contours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,(0,0,255),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result",o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880D94-1992-4BF5-9820-0601372C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763" y="1611673"/>
            <a:ext cx="926744" cy="9219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5E3CCF-49C5-4553-959D-454CE00D9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3922857"/>
            <a:ext cx="1790698" cy="15661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8ECCF7-F1F0-4B25-9118-E314CAC07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9915" y="3922989"/>
            <a:ext cx="1787631" cy="15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4213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查找图像轮廓函数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绘制图像轮廓函数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绘制图像轮廓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131FC93-EDF6-4034-9EFD-0D43CB1B63D2}"/>
              </a:ext>
            </a:extLst>
          </p:cNvPr>
          <p:cNvSpPr/>
          <p:nvPr/>
        </p:nvSpPr>
        <p:spPr>
          <a:xfrm>
            <a:off x="2892337" y="3069653"/>
            <a:ext cx="1006726" cy="1006726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DF7FE0B-EFD4-41EC-88B4-A98AEC250A65}"/>
              </a:ext>
            </a:extLst>
          </p:cNvPr>
          <p:cNvSpPr/>
          <p:nvPr/>
        </p:nvSpPr>
        <p:spPr>
          <a:xfrm>
            <a:off x="7428841" y="3069653"/>
            <a:ext cx="1006726" cy="1006726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66CE660-70FE-4603-9BC0-56952E157DF4}"/>
              </a:ext>
            </a:extLst>
          </p:cNvPr>
          <p:cNvCxnSpPr>
            <a:stCxn id="2" idx="6"/>
            <a:endCxn id="28" idx="2"/>
          </p:cNvCxnSpPr>
          <p:nvPr/>
        </p:nvCxnSpPr>
        <p:spPr>
          <a:xfrm>
            <a:off x="3899063" y="3573016"/>
            <a:ext cx="3529778" cy="0"/>
          </a:xfrm>
          <a:prstGeom prst="straightConnector1">
            <a:avLst/>
          </a:prstGeom>
          <a:noFill/>
          <a:ln w="28575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A059985-750F-479D-A515-6D1287804239}"/>
              </a:ext>
            </a:extLst>
          </p:cNvPr>
          <p:cNvSpPr txBox="1"/>
          <p:nvPr/>
        </p:nvSpPr>
        <p:spPr>
          <a:xfrm>
            <a:off x="2915814" y="3219073"/>
            <a:ext cx="959772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查找</a:t>
            </a:r>
            <a:endParaRPr lang="en-US" altLang="zh-CN" sz="2000" b="1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轮廓</a:t>
            </a:r>
            <a:endParaRPr lang="zh-CN" altLang="zh-CN" sz="20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9060D9-ECAC-4A3A-9982-F051F0B88459}"/>
              </a:ext>
            </a:extLst>
          </p:cNvPr>
          <p:cNvSpPr txBox="1"/>
          <p:nvPr/>
        </p:nvSpPr>
        <p:spPr>
          <a:xfrm>
            <a:off x="7450803" y="3219073"/>
            <a:ext cx="959772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绘制</a:t>
            </a:r>
            <a:endParaRPr lang="en-US" altLang="zh-CN" sz="2000" b="1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轮廓</a:t>
            </a:r>
            <a:endParaRPr lang="zh-CN" altLang="zh-CN" sz="2000" kern="1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C60BCA-5AE6-424C-ADBA-0BBCC46BFFFA}"/>
              </a:ext>
            </a:extLst>
          </p:cNvPr>
          <p:cNvSpPr txBox="1"/>
          <p:nvPr/>
        </p:nvSpPr>
        <p:spPr>
          <a:xfrm>
            <a:off x="2369803" y="4245656"/>
            <a:ext cx="205179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findContours</a:t>
            </a:r>
            <a:endParaRPr lang="zh-CN" altLang="en-US" sz="20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D51196-CB7F-436A-AD68-88CA9CD447F2}"/>
              </a:ext>
            </a:extLst>
          </p:cNvPr>
          <p:cNvSpPr txBox="1"/>
          <p:nvPr/>
        </p:nvSpPr>
        <p:spPr>
          <a:xfrm>
            <a:off x="6904792" y="4250574"/>
            <a:ext cx="205179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drawContours</a:t>
            </a:r>
            <a:endParaRPr lang="zh-CN" altLang="en-US" sz="20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402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contours, hierarchy = cv2.findContours( image, mode,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642408"/>
            <a:ext cx="8374102" cy="27970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：图像的拓扑信息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轮廓层次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：原始图像。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：轮廓检索模式。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：轮廓的近似方法。</a:t>
            </a:r>
          </a:p>
        </p:txBody>
      </p:sp>
    </p:spTree>
    <p:extLst>
      <p:ext uri="{BB962C8B-B14F-4D97-AF65-F5344CB8AC3E}">
        <p14:creationId xmlns:p14="http://schemas.microsoft.com/office/powerpoint/2010/main" val="11918884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hierarchy = cv2.findContours( image, mode,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642408"/>
            <a:ext cx="8374102" cy="27970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：图像的拓扑信息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轮廓层次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：原始图像。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：轮廓检索模式。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：轮廓的近似方法。</a:t>
            </a:r>
          </a:p>
        </p:txBody>
      </p:sp>
    </p:spTree>
    <p:extLst>
      <p:ext uri="{BB962C8B-B14F-4D97-AF65-F5344CB8AC3E}">
        <p14:creationId xmlns:p14="http://schemas.microsoft.com/office/powerpoint/2010/main" val="9696234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hierarchy = cv2.findContours( image, mode,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186724"/>
            <a:ext cx="8374102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91CBD6-BC8E-4CD8-A27A-F9AA8B9B47F6}"/>
              </a:ext>
            </a:extLst>
          </p:cNvPr>
          <p:cNvSpPr/>
          <p:nvPr/>
        </p:nvSpPr>
        <p:spPr>
          <a:xfrm>
            <a:off x="765175" y="3073273"/>
            <a:ext cx="459105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类型，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中每个元素都是图像中的一个轮廓，用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表示。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226960-8C7D-4564-8976-2C1B786AFC80}"/>
              </a:ext>
            </a:extLst>
          </p:cNvPr>
          <p:cNvSpPr/>
          <p:nvPr/>
        </p:nvSpPr>
        <p:spPr>
          <a:xfrm>
            <a:off x="390698" y="4696853"/>
            <a:ext cx="1180130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(type(contours))	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打印轮廓（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）类型，结果：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&lt;class 'list'&gt;</a:t>
            </a:r>
            <a:endParaRPr lang="fr-F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(type(contours[0]))	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打印轮廓（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）中每个元素的类型，结果：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&lt;class '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numpy.ndarray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77471BF-711C-4E03-85E4-DDCEAB2FB0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9" y="2430477"/>
            <a:ext cx="2465130" cy="216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BD204DF-E7A8-4380-8A56-A169E5B807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70" y="2430477"/>
            <a:ext cx="246513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206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绘制图像轮廓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altLang="zh-CN" sz="28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contours</a:t>
            </a:r>
            <a:r>
              <a:rPr lang="fr-FR" altLang="zh-CN" sz="2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hierarchy = cv2.findContours( image, mode, method)</a:t>
            </a:r>
            <a:endParaRPr lang="zh-CN" altLang="zh-CN" sz="28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839416" y="2186724"/>
            <a:ext cx="8374102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contours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：返回的轮廓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91CBD6-BC8E-4CD8-A27A-F9AA8B9B47F6}"/>
              </a:ext>
            </a:extLst>
          </p:cNvPr>
          <p:cNvSpPr/>
          <p:nvPr/>
        </p:nvSpPr>
        <p:spPr>
          <a:xfrm>
            <a:off x="765175" y="3073273"/>
            <a:ext cx="459105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类型，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中每个元素都是图像中的一个轮廓，用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表示。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77471BF-711C-4E03-85E4-DDCEAB2FB0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9" y="2430477"/>
            <a:ext cx="2465130" cy="216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BD204DF-E7A8-4380-8A56-A169E5B807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70" y="2430477"/>
            <a:ext cx="2465130" cy="2160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CA80B37-DD55-4FB4-A31D-F8853994A9FD}"/>
              </a:ext>
            </a:extLst>
          </p:cNvPr>
          <p:cNvSpPr/>
          <p:nvPr/>
        </p:nvSpPr>
        <p:spPr>
          <a:xfrm>
            <a:off x="765175" y="5260558"/>
            <a:ext cx="5541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(len(contours))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打印轮廓个数，结果为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fr-FR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48890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5041</TotalTime>
  <Words>3988</Words>
  <Application>Microsoft Office PowerPoint</Application>
  <PresentationFormat>宽屏</PresentationFormat>
  <Paragraphs>441</Paragraphs>
  <Slides>49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图像轮廓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642</cp:revision>
  <dcterms:created xsi:type="dcterms:W3CDTF">2017-06-22T11:40:54Z</dcterms:created>
  <dcterms:modified xsi:type="dcterms:W3CDTF">2020-07-06T06:36:38Z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