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47" r:id="rId2"/>
    <p:sldId id="449" r:id="rId3"/>
    <p:sldId id="463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9" r:id="rId13"/>
    <p:sldId id="513" r:id="rId14"/>
    <p:sldId id="518" r:id="rId15"/>
    <p:sldId id="520" r:id="rId16"/>
    <p:sldId id="529" r:id="rId17"/>
    <p:sldId id="530" r:id="rId18"/>
    <p:sldId id="531" r:id="rId19"/>
    <p:sldId id="500" r:id="rId20"/>
    <p:sldId id="517" r:id="rId21"/>
    <p:sldId id="516" r:id="rId22"/>
    <p:sldId id="501" r:id="rId23"/>
    <p:sldId id="502" r:id="rId24"/>
    <p:sldId id="534" r:id="rId25"/>
    <p:sldId id="535" r:id="rId26"/>
    <p:sldId id="536" r:id="rId27"/>
    <p:sldId id="537" r:id="rId28"/>
    <p:sldId id="538" r:id="rId29"/>
    <p:sldId id="539" r:id="rId30"/>
    <p:sldId id="533" r:id="rId31"/>
    <p:sldId id="532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03" r:id="rId41"/>
    <p:sldId id="469" r:id="rId42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4285F4"/>
    <a:srgbClr val="ACF199"/>
    <a:srgbClr val="B9A8EA"/>
    <a:srgbClr val="34A853"/>
    <a:srgbClr val="FFFF00"/>
    <a:srgbClr val="EAEAEA"/>
    <a:srgbClr val="FFC59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4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18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03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64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79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02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500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5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6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777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569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3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636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44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3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92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1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2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10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712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68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51705" y="62886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9525" y="62886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7012" y="62886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5918" y="62724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图像轮廓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提取图像前景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6CFC4D-34FD-4C49-BDA3-D33C3CBAA311}"/>
              </a:ext>
            </a:extLst>
          </p:cNvPr>
          <p:cNvSpPr txBox="1"/>
          <p:nvPr/>
        </p:nvSpPr>
        <p:spPr>
          <a:xfrm>
            <a:off x="1487488" y="3027635"/>
            <a:ext cx="8352928" cy="1422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将任何数值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与数值“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”进行按位与操作，都会得到数值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将任何数值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（这里仅考虑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位值）与数值“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位二进制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1111 1111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）进行按位与操作，都会得到数值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487F30-D55B-4BB9-B80D-5207436A3EF1}"/>
              </a:ext>
            </a:extLst>
          </p:cNvPr>
          <p:cNvSpPr txBox="1"/>
          <p:nvPr/>
        </p:nvSpPr>
        <p:spPr>
          <a:xfrm>
            <a:off x="983432" y="1628800"/>
            <a:ext cx="144016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114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A43C0C-ACE0-4273-9964-A3F26C31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5649"/>
              </p:ext>
            </p:extLst>
          </p:nvPr>
        </p:nvGraphicFramePr>
        <p:xfrm>
          <a:off x="623392" y="2348880"/>
          <a:ext cx="10081121" cy="27363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3055">
                  <a:extLst>
                    <a:ext uri="{9D8B030D-6E8A-4147-A177-3AD203B41FA5}">
                      <a16:colId xmlns:a16="http://schemas.microsoft.com/office/drawing/2014/main" val="626244076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1077471660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1802901273"/>
                    </a:ext>
                  </a:extLst>
                </a:gridCol>
                <a:gridCol w="2211956">
                  <a:extLst>
                    <a:ext uri="{9D8B030D-6E8A-4147-A177-3AD203B41FA5}">
                      <a16:colId xmlns:a16="http://schemas.microsoft.com/office/drawing/2014/main" val="3181761721"/>
                    </a:ext>
                  </a:extLst>
                </a:gridCol>
              </a:tblGrid>
              <a:tr h="5038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7239" marR="197239" marT="98619" marB="9861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extLst>
                  <a:ext uri="{0D108BD9-81ED-4DB2-BD59-A6C34878D82A}">
                    <a16:rowId xmlns:a16="http://schemas.microsoft.com/office/drawing/2014/main" val="3609758980"/>
                  </a:ext>
                </a:extLst>
              </a:tr>
              <a:tr h="503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1101 1011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1101 1011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extLst>
                  <a:ext uri="{0D108BD9-81ED-4DB2-BD59-A6C34878D82A}">
                    <a16:rowId xmlns:a16="http://schemas.microsoft.com/office/drawing/2014/main" val="1820397623"/>
                  </a:ext>
                </a:extLst>
              </a:tr>
              <a:tr h="503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特殊值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0000 0000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1111 1111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extLst>
                  <a:ext uri="{0D108BD9-81ED-4DB2-BD59-A6C34878D82A}">
                    <a16:rowId xmlns:a16="http://schemas.microsoft.com/office/drawing/2014/main" val="3153575280"/>
                  </a:ext>
                </a:extLst>
              </a:tr>
              <a:tr h="5038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按位与运算结果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7239" marR="197239" marT="98619" marB="98619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0000 0000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1101 1011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extLst>
                  <a:ext uri="{0D108BD9-81ED-4DB2-BD59-A6C34878D82A}">
                    <a16:rowId xmlns:a16="http://schemas.microsoft.com/office/drawing/2014/main" val="1869172868"/>
                  </a:ext>
                </a:extLst>
              </a:tr>
              <a:tr h="7207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7929" marR="147929" marT="0" marB="0" anchor="ctr"/>
                </a:tc>
                <a:extLst>
                  <a:ext uri="{0D108BD9-81ED-4DB2-BD59-A6C34878D82A}">
                    <a16:rowId xmlns:a16="http://schemas.microsoft.com/office/drawing/2014/main" val="82904035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A1D340D-6A8E-4FD7-A210-4F4E73FE88A5}"/>
              </a:ext>
            </a:extLst>
          </p:cNvPr>
          <p:cNvSpPr txBox="1"/>
          <p:nvPr/>
        </p:nvSpPr>
        <p:spPr>
          <a:xfrm>
            <a:off x="335360" y="993055"/>
            <a:ext cx="144016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48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1D340D-6A8E-4FD7-A210-4F4E73FE88A5}"/>
              </a:ext>
            </a:extLst>
          </p:cNvPr>
          <p:cNvSpPr txBox="1"/>
          <p:nvPr/>
        </p:nvSpPr>
        <p:spPr>
          <a:xfrm>
            <a:off x="335360" y="993055"/>
            <a:ext cx="144016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EB898-65DD-47CD-8F55-6260C4F2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83" y="1479195"/>
            <a:ext cx="3166760" cy="1644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EB1F9B-1693-46D8-9FA8-719FCD46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35" y="3584593"/>
            <a:ext cx="3443774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09AC6C-A6D1-4DE0-B094-5754959E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3584593"/>
            <a:ext cx="348230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42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8AF3C-BC2B-446A-B99C-D575AD81CC1F}"/>
              </a:ext>
            </a:extLst>
          </p:cNvPr>
          <p:cNvSpPr txBox="1"/>
          <p:nvPr/>
        </p:nvSpPr>
        <p:spPr>
          <a:xfrm>
            <a:off x="1216621" y="4330298"/>
            <a:ext cx="830468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对应位置上的值，来源于灰度图像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对应位置上的值为零（黑色）；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提取图像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308176-0498-4BD3-84D1-BF260034E46B}"/>
              </a:ext>
            </a:extLst>
          </p:cNvPr>
          <p:cNvSpPr txBox="1"/>
          <p:nvPr/>
        </p:nvSpPr>
        <p:spPr>
          <a:xfrm>
            <a:off x="623392" y="1924334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只有两种值：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0CB30-535A-4668-8C5A-9120EE2057DB}"/>
              </a:ext>
            </a:extLst>
          </p:cNvPr>
          <p:cNvSpPr txBox="1"/>
          <p:nvPr/>
        </p:nvSpPr>
        <p:spPr>
          <a:xfrm>
            <a:off x="560858" y="3630902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与一幅灰度图像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进行按位与操作后，得到的结果图像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BCE96-9766-4586-8937-C95C75A96A6E}"/>
              </a:ext>
            </a:extLst>
          </p:cNvPr>
          <p:cNvSpPr txBox="1"/>
          <p:nvPr/>
        </p:nvSpPr>
        <p:spPr>
          <a:xfrm>
            <a:off x="1406473" y="2623730"/>
            <a:ext cx="828091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005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8AF3C-BC2B-446A-B99C-D575AD81CC1F}"/>
              </a:ext>
            </a:extLst>
          </p:cNvPr>
          <p:cNvSpPr txBox="1"/>
          <p:nvPr/>
        </p:nvSpPr>
        <p:spPr>
          <a:xfrm>
            <a:off x="1216621" y="4330298"/>
            <a:ext cx="830468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对应位置上的值，来源于灰度图像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对应位置上的值为零（黑色）；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提取图像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308176-0498-4BD3-84D1-BF260034E46B}"/>
              </a:ext>
            </a:extLst>
          </p:cNvPr>
          <p:cNvSpPr txBox="1"/>
          <p:nvPr/>
        </p:nvSpPr>
        <p:spPr>
          <a:xfrm>
            <a:off x="623392" y="1924334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只有两种值：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0CB30-535A-4668-8C5A-9120EE2057DB}"/>
              </a:ext>
            </a:extLst>
          </p:cNvPr>
          <p:cNvSpPr txBox="1"/>
          <p:nvPr/>
        </p:nvSpPr>
        <p:spPr>
          <a:xfrm>
            <a:off x="560858" y="3630902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与一幅灰度图像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进行按位与操作后，得到的结果图像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BCE96-9766-4586-8937-C95C75A96A6E}"/>
              </a:ext>
            </a:extLst>
          </p:cNvPr>
          <p:cNvSpPr txBox="1"/>
          <p:nvPr/>
        </p:nvSpPr>
        <p:spPr>
          <a:xfrm>
            <a:off x="1406473" y="2623730"/>
            <a:ext cx="828091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FE53C8-529C-4E1A-BE60-74FC8F79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37" y="1620805"/>
            <a:ext cx="1568209" cy="165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F847ED-7D94-41D5-BAB2-1F9E4784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625048"/>
            <a:ext cx="1571075" cy="165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FCBB73-F714-457F-91BB-4D3AAF0E5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301" y="1625048"/>
            <a:ext cx="1573657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2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8AF3C-BC2B-446A-B99C-D575AD81CC1F}"/>
              </a:ext>
            </a:extLst>
          </p:cNvPr>
          <p:cNvSpPr txBox="1"/>
          <p:nvPr/>
        </p:nvSpPr>
        <p:spPr>
          <a:xfrm>
            <a:off x="1188646" y="4330298"/>
            <a:ext cx="830468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对应位置上的值，来源于灰度图像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与图像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对应位置上的值为零（黑色）；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提取图像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308176-0498-4BD3-84D1-BF260034E46B}"/>
              </a:ext>
            </a:extLst>
          </p:cNvPr>
          <p:cNvSpPr txBox="1"/>
          <p:nvPr/>
        </p:nvSpPr>
        <p:spPr>
          <a:xfrm>
            <a:off x="623392" y="1924334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只有两种值：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0CB30-535A-4668-8C5A-9120EE2057DB}"/>
              </a:ext>
            </a:extLst>
          </p:cNvPr>
          <p:cNvSpPr txBox="1"/>
          <p:nvPr/>
        </p:nvSpPr>
        <p:spPr>
          <a:xfrm>
            <a:off x="560858" y="3630902"/>
            <a:ext cx="828091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与一幅灰度图像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进行按位与操作后，得到的结果图像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BCE96-9766-4586-8937-C95C75A96A6E}"/>
              </a:ext>
            </a:extLst>
          </p:cNvPr>
          <p:cNvSpPr txBox="1"/>
          <p:nvPr/>
        </p:nvSpPr>
        <p:spPr>
          <a:xfrm>
            <a:off x="1406473" y="2623730"/>
            <a:ext cx="828091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一种是数值</a:t>
            </a:r>
            <a:r>
              <a:rPr lang="en-US" altLang="zh-CN" sz="20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255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0E3F31-2BA3-4486-AFA9-19B0E122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688" y="606141"/>
            <a:ext cx="237516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037563-1326-4FF3-AA68-856086ED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16" y="2167947"/>
            <a:ext cx="2371906" cy="14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D3BACC-B849-4473-846A-DE634CB2B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521" y="2167947"/>
            <a:ext cx="238545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835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65495C-5F30-4BFF-9B76-06D18E55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5" y="2014784"/>
            <a:ext cx="4705350" cy="28527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E392B6-F0B6-432F-B69B-F7902EB0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912" y="2011733"/>
            <a:ext cx="4730551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34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65495C-5F30-4BFF-9B76-06D18E55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124744"/>
            <a:ext cx="2271008" cy="13768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E392B6-F0B6-432F-B69B-F7902EB0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124744"/>
            <a:ext cx="2283170" cy="13768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4656E9-C6CA-444A-B387-8BDF19442B4B}"/>
              </a:ext>
            </a:extLst>
          </p:cNvPr>
          <p:cNvSpPr txBox="1"/>
          <p:nvPr/>
        </p:nvSpPr>
        <p:spPr>
          <a:xfrm>
            <a:off x="263352" y="2772944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CEC5E-4318-4C1B-9BAB-FACAAA7B100D}"/>
              </a:ext>
            </a:extLst>
          </p:cNvPr>
          <p:cNvSpPr txBox="1"/>
          <p:nvPr/>
        </p:nvSpPr>
        <p:spPr>
          <a:xfrm>
            <a:off x="623392" y="3419989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位单通道图像。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2B5FEF-8F20-42EF-8F1D-F1AB1B840916}"/>
              </a:ext>
            </a:extLst>
          </p:cNvPr>
          <p:cNvSpPr txBox="1"/>
          <p:nvPr/>
        </p:nvSpPr>
        <p:spPr>
          <a:xfrm>
            <a:off x="6240016" y="4637726"/>
            <a:ext cx="3312368" cy="369332"/>
          </a:xfrm>
          <a:prstGeom prst="rect">
            <a:avLst/>
          </a:prstGeom>
          <a:solidFill>
            <a:srgbClr val="4285F4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处理为</a:t>
            </a: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仍旧为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9132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2E874-1002-4D8E-809A-73D460507E0E}"/>
              </a:ext>
            </a:extLst>
          </p:cNvPr>
          <p:cNvSpPr txBox="1"/>
          <p:nvPr/>
        </p:nvSpPr>
        <p:spPr>
          <a:xfrm>
            <a:off x="335360" y="993055"/>
            <a:ext cx="302433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</a:t>
            </a:r>
            <a:endParaRPr lang="zh-CN" altLang="zh-CN" sz="24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65495C-5F30-4BFF-9B76-06D18E55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124744"/>
            <a:ext cx="2271008" cy="13768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E392B6-F0B6-432F-B69B-F7902EB0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124744"/>
            <a:ext cx="2283170" cy="13768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4656E9-C6CA-444A-B387-8BDF19442B4B}"/>
              </a:ext>
            </a:extLst>
          </p:cNvPr>
          <p:cNvSpPr txBox="1"/>
          <p:nvPr/>
        </p:nvSpPr>
        <p:spPr>
          <a:xfrm>
            <a:off x="263352" y="2772944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CEC5E-4318-4C1B-9BAB-FACAAA7B100D}"/>
              </a:ext>
            </a:extLst>
          </p:cNvPr>
          <p:cNvSpPr txBox="1"/>
          <p:nvPr/>
        </p:nvSpPr>
        <p:spPr>
          <a:xfrm>
            <a:off x="623392" y="3419989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位单通道图像。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2B5FEF-8F20-42EF-8F1D-F1AB1B840916}"/>
              </a:ext>
            </a:extLst>
          </p:cNvPr>
          <p:cNvSpPr txBox="1"/>
          <p:nvPr/>
        </p:nvSpPr>
        <p:spPr>
          <a:xfrm>
            <a:off x="6240016" y="4637726"/>
            <a:ext cx="3312368" cy="369332"/>
          </a:xfrm>
          <a:prstGeom prst="rect">
            <a:avLst/>
          </a:prstGeom>
          <a:solidFill>
            <a:srgbClr val="4285F4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使用二值图像作为参数</a:t>
            </a:r>
            <a:endParaRPr lang="en-US" altLang="zh-CN" sz="1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0314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：使用数据演示与操作。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2063552" y="1995953"/>
            <a:ext cx="7128792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as np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(0,255,(5,5),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b=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((5,5),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b[0:3,0:3]=255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b[4,4]=255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c=cv2.bitwise_and(</a:t>
            </a:r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print("a=\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n",a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print("b=\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n",b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print("c=\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n",c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972" y="1562012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267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掌握位运算的基本方法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掌握提取图像前景的方法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18522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：使用数据演示与操作。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460375" y="2132856"/>
            <a:ext cx="5347593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(0,255,(5,5),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((5,5),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b[0:3,0:3]=255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b[4,4]=255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c=cv2.bitwise_and(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print("a=\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n",a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print("b=\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n",b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print("c=\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n",c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96" y="1671860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E857BB-46DC-4242-AC71-CE7A14ADD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95" y="1588462"/>
            <a:ext cx="3166760" cy="16444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B69182-EAB5-4197-B35B-3D803BDE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147" y="3693860"/>
            <a:ext cx="3443774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629177-A5A3-467E-9928-3346C7529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248" y="3693860"/>
            <a:ext cx="348230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5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：与操作示例。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366697" y="1995953"/>
            <a:ext cx="7128792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cv2.imread("image/lena.bmp")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= cv2.imread("image/and.bmp")           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and",a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cv2.bitwise_and(</a:t>
            </a:r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o,a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cv2.imshow("result" ,b)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17" y="1538373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78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：与操作示例。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612775" y="2298653"/>
            <a:ext cx="4585287" cy="31700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 = cv2.imread("image/lena.bmp")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= cv2.imread("image/and.bmp")             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and",a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cv2.bitwise_and(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o,a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cv2.imshow("result" ,b)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0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690" y="1837657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7267DA-3036-4761-9788-E6AB34342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533" y="3308752"/>
            <a:ext cx="2045484" cy="21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F6FAD2-BB75-482D-A636-2E0C4C458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95" y="3312995"/>
            <a:ext cx="2049231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180FC5-48B3-446E-BF16-F7EFA74C7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004" y="3312995"/>
            <a:ext cx="205259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39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75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7806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362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584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325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15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41084" y="1772816"/>
            <a:ext cx="8928992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44" y="1385779"/>
            <a:ext cx="778064" cy="7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27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C2803DB-3BD9-4423-A938-6FA67EAE2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55665"/>
              </p:ext>
            </p:extLst>
          </p:nvPr>
        </p:nvGraphicFramePr>
        <p:xfrm>
          <a:off x="5951984" y="2637226"/>
          <a:ext cx="394176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r:id="rId3" imgW="1496095" imgH="759296" progId="Visio.Drawing.11">
                  <p:embed/>
                </p:oleObj>
              </mc:Choice>
              <mc:Fallback>
                <p:oleObj r:id="rId3" imgW="1496095" imgH="7592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637226"/>
                        <a:ext cx="3941763" cy="2008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1321AB7-799A-421E-8568-44774C558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476928"/>
              </p:ext>
            </p:extLst>
          </p:nvPr>
        </p:nvGraphicFramePr>
        <p:xfrm>
          <a:off x="1559496" y="2626125"/>
          <a:ext cx="3492268" cy="20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r:id="rId5" imgW="1646998" imgH="944893" progId="Visio.Drawing.11">
                  <p:embed/>
                </p:oleObj>
              </mc:Choice>
              <mc:Fallback>
                <p:oleObj r:id="rId5" imgW="1646998" imgH="9448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2626125"/>
                        <a:ext cx="3492268" cy="203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：分别使用灰度图像，二值图像查找轮廓，对比差异。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448493" y="2590960"/>
            <a:ext cx="5874996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o1 =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o2 =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o.copy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ret,binary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=cv2.threshold(gray,127,255,cv2.THRESH_BINARY)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c1, h1 = cv2.findContours(gray,cv2.RETR_LIST,cv2.CHAIN_APPROX_SIMPLE)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c2, h2 = cv2.findContours(binary,cv2.RETR_LIST,cv2.CHAIN_APPROX_SIMPLE)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cv2.drawContours(o1,c1,-1,(0,0,255),-1)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cv2.imshow("o1" ,o1)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cv2.drawContours(o2,c2,-1,(0,0,255),-1)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cv2.imshow("o2" ,o2)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12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96" y="2210428"/>
            <a:ext cx="764986" cy="7610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2EBE3B-6B24-4981-A16C-38C61AE45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563" y="2492896"/>
            <a:ext cx="2077720" cy="12613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68D30B-935C-4229-A3F1-0DFF1A270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977" y="4293096"/>
            <a:ext cx="2221928" cy="1342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316E73-57DD-4081-9B81-72DE61B11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600" y="4293096"/>
            <a:ext cx="2217430" cy="13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1710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11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65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277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00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86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6150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80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0246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559496" y="1844824"/>
            <a:ext cx="7105568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692" y="138382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96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DADA7F0-D649-4068-9D22-F3D23915D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10484"/>
              </p:ext>
            </p:extLst>
          </p:nvPr>
        </p:nvGraphicFramePr>
        <p:xfrm>
          <a:off x="2063552" y="2348880"/>
          <a:ext cx="7488833" cy="2592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51250">
                  <a:extLst>
                    <a:ext uri="{9D8B030D-6E8A-4147-A177-3AD203B41FA5}">
                      <a16:colId xmlns:a16="http://schemas.microsoft.com/office/drawing/2014/main" val="3471801794"/>
                    </a:ext>
                  </a:extLst>
                </a:gridCol>
                <a:gridCol w="1827816">
                  <a:extLst>
                    <a:ext uri="{9D8B030D-6E8A-4147-A177-3AD203B41FA5}">
                      <a16:colId xmlns:a16="http://schemas.microsoft.com/office/drawing/2014/main" val="4020009637"/>
                    </a:ext>
                  </a:extLst>
                </a:gridCol>
                <a:gridCol w="1606262">
                  <a:extLst>
                    <a:ext uri="{9D8B030D-6E8A-4147-A177-3AD203B41FA5}">
                      <a16:colId xmlns:a16="http://schemas.microsoft.com/office/drawing/2014/main" val="4211335523"/>
                    </a:ext>
                  </a:extLst>
                </a:gridCol>
                <a:gridCol w="2303505">
                  <a:extLst>
                    <a:ext uri="{9D8B030D-6E8A-4147-A177-3AD203B41FA5}">
                      <a16:colId xmlns:a16="http://schemas.microsoft.com/office/drawing/2014/main" val="1550111208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算子</a:t>
                      </a:r>
                      <a:r>
                        <a:rPr lang="en-US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算子</a:t>
                      </a:r>
                      <a:r>
                        <a:rPr lang="en-US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extLst>
                  <a:ext uri="{0D108BD9-81ED-4DB2-BD59-A6C34878D82A}">
                    <a16:rowId xmlns:a16="http://schemas.microsoft.com/office/drawing/2014/main" val="1837084616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or(0,0)=0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extLst>
                  <a:ext uri="{0D108BD9-81ED-4DB2-BD59-A6C34878D82A}">
                    <a16:rowId xmlns:a16="http://schemas.microsoft.com/office/drawing/2014/main" val="3893181644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 (0,1)=1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extLst>
                  <a:ext uri="{0D108BD9-81ED-4DB2-BD59-A6C34878D82A}">
                    <a16:rowId xmlns:a16="http://schemas.microsoft.com/office/drawing/2014/main" val="34995838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 (1,0)=1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extLst>
                  <a:ext uri="{0D108BD9-81ED-4DB2-BD59-A6C34878D82A}">
                    <a16:rowId xmlns:a16="http://schemas.microsoft.com/office/drawing/2014/main" val="142260756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 (1,1)=1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60821" marR="160821" marT="0" marB="0" anchor="ctr"/>
                </a:tc>
                <a:extLst>
                  <a:ext uri="{0D108BD9-81ED-4DB2-BD59-A6C34878D82A}">
                    <a16:rowId xmlns:a16="http://schemas.microsoft.com/office/drawing/2014/main" val="33145782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448F47E-F82B-4A69-94AC-383C9AD4CB46}"/>
              </a:ext>
            </a:extLst>
          </p:cNvPr>
          <p:cNvSpPr txBox="1"/>
          <p:nvPr/>
        </p:nvSpPr>
        <p:spPr>
          <a:xfrm>
            <a:off x="695400" y="716059"/>
            <a:ext cx="136815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按位或</a:t>
            </a:r>
            <a:endParaRPr lang="en-US" altLang="zh-CN" sz="28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39195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提取图像前景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：使用轮廓绘制功能，完成前景对象的提取。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356434" y="2270086"/>
            <a:ext cx="4824536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cv2.imread('image/loc3.jpg')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ret, binary = cv2.threshold(gray,127,255,cv2.THRESH_BINARY)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cv2.RETR_LIST,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mask=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(o.shape,np.uint8)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mask=cv2.drawContours(mask,contours,-1,(255,255,255),-1)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cv2.imshow("mask" ,mask)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loc=cv2.bitwise_and(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o,mask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cv2.imshow("location" ,loc)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12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598" y="1809090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759B08-A0A9-4BD6-ADAA-55E1860F5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1691475"/>
            <a:ext cx="3636052" cy="22044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C9EE17-B537-4AE6-A1FC-BFC2DC7BF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590" y="4239656"/>
            <a:ext cx="2964883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D0D46E-1661-4709-9FE0-E72C017B4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8847" y="4239656"/>
            <a:ext cx="298181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0272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提取前景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A9E938-9D9C-46DF-9008-4B064914F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83530"/>
              </p:ext>
            </p:extLst>
          </p:nvPr>
        </p:nvGraphicFramePr>
        <p:xfrm>
          <a:off x="983432" y="2204864"/>
          <a:ext cx="9943756" cy="28159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3304">
                  <a:extLst>
                    <a:ext uri="{9D8B030D-6E8A-4147-A177-3AD203B41FA5}">
                      <a16:colId xmlns:a16="http://schemas.microsoft.com/office/drawing/2014/main" val="4058871176"/>
                    </a:ext>
                  </a:extLst>
                </a:gridCol>
                <a:gridCol w="3635352">
                  <a:extLst>
                    <a:ext uri="{9D8B030D-6E8A-4147-A177-3AD203B41FA5}">
                      <a16:colId xmlns:a16="http://schemas.microsoft.com/office/drawing/2014/main" val="1892547267"/>
                    </a:ext>
                  </a:extLst>
                </a:gridCol>
                <a:gridCol w="3065100">
                  <a:extLst>
                    <a:ext uri="{9D8B030D-6E8A-4147-A177-3AD203B41FA5}">
                      <a16:colId xmlns:a16="http://schemas.microsoft.com/office/drawing/2014/main" val="3345223118"/>
                    </a:ext>
                  </a:extLst>
                </a:gridCol>
              </a:tblGrid>
              <a:tr h="70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十进制值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二进制值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extLst>
                  <a:ext uri="{0D108BD9-81ED-4DB2-BD59-A6C34878D82A}">
                    <a16:rowId xmlns:a16="http://schemas.microsoft.com/office/drawing/2014/main" val="3443206870"/>
                  </a:ext>
                </a:extLst>
              </a:tr>
              <a:tr h="70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1100 0110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extLst>
                  <a:ext uri="{0D108BD9-81ED-4DB2-BD59-A6C34878D82A}">
                    <a16:rowId xmlns:a16="http://schemas.microsoft.com/office/drawing/2014/main" val="1370363553"/>
                  </a:ext>
                </a:extLst>
              </a:tr>
              <a:tr h="70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1101 1011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extLst>
                  <a:ext uri="{0D108BD9-81ED-4DB2-BD59-A6C34878D82A}">
                    <a16:rowId xmlns:a16="http://schemas.microsoft.com/office/drawing/2014/main" val="1438811732"/>
                  </a:ext>
                </a:extLst>
              </a:tr>
              <a:tr h="70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按位或运算结果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1101 1111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2460" marR="192460" marT="0" marB="0" anchor="ctr"/>
                </a:tc>
                <a:extLst>
                  <a:ext uri="{0D108BD9-81ED-4DB2-BD59-A6C34878D82A}">
                    <a16:rowId xmlns:a16="http://schemas.microsoft.com/office/drawing/2014/main" val="104087124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51AC17D-B35D-454E-BC9C-0D4BA698722B}"/>
              </a:ext>
            </a:extLst>
          </p:cNvPr>
          <p:cNvSpPr txBox="1"/>
          <p:nvPr/>
        </p:nvSpPr>
        <p:spPr>
          <a:xfrm>
            <a:off x="695400" y="716059"/>
            <a:ext cx="136815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按位或</a:t>
            </a:r>
            <a:endParaRPr lang="en-US" altLang="zh-CN" sz="28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0357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42545-91EF-40F8-8E20-5BE65EA09790}"/>
              </a:ext>
            </a:extLst>
          </p:cNvPr>
          <p:cNvSpPr txBox="1"/>
          <p:nvPr/>
        </p:nvSpPr>
        <p:spPr>
          <a:xfrm>
            <a:off x="2531604" y="3501008"/>
            <a:ext cx="7128792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与输入具有同样大小的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src1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类型的输入；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src2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类型的输入；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可选操作掩码，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位单通道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9AC25-7E19-4A2C-B713-3F6EEB6C31AC}"/>
              </a:ext>
            </a:extLst>
          </p:cNvPr>
          <p:cNvSpPr txBox="1"/>
          <p:nvPr/>
        </p:nvSpPr>
        <p:spPr>
          <a:xfrm>
            <a:off x="1975287" y="2282676"/>
            <a:ext cx="770532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8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cv2.bitwise_or( src1, src2[, mask]] 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B25247-E62A-4B59-A82D-7D7F1D166A4F}"/>
              </a:ext>
            </a:extLst>
          </p:cNvPr>
          <p:cNvSpPr txBox="1"/>
          <p:nvPr/>
        </p:nvSpPr>
        <p:spPr>
          <a:xfrm>
            <a:off x="695400" y="716059"/>
            <a:ext cx="136815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按位或</a:t>
            </a:r>
            <a:endParaRPr lang="en-US" altLang="zh-CN" sz="28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146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08F082-C0AF-44DF-9ED9-DCE48C63D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53842"/>
              </p:ext>
            </p:extLst>
          </p:nvPr>
        </p:nvGraphicFramePr>
        <p:xfrm>
          <a:off x="1847528" y="2636912"/>
          <a:ext cx="7852444" cy="27323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6280">
                  <a:extLst>
                    <a:ext uri="{9D8B030D-6E8A-4147-A177-3AD203B41FA5}">
                      <a16:colId xmlns:a16="http://schemas.microsoft.com/office/drawing/2014/main" val="1202470948"/>
                    </a:ext>
                  </a:extLst>
                </a:gridCol>
                <a:gridCol w="1916563">
                  <a:extLst>
                    <a:ext uri="{9D8B030D-6E8A-4147-A177-3AD203B41FA5}">
                      <a16:colId xmlns:a16="http://schemas.microsoft.com/office/drawing/2014/main" val="1346767068"/>
                    </a:ext>
                  </a:extLst>
                </a:gridCol>
                <a:gridCol w="1684253">
                  <a:extLst>
                    <a:ext uri="{9D8B030D-6E8A-4147-A177-3AD203B41FA5}">
                      <a16:colId xmlns:a16="http://schemas.microsoft.com/office/drawing/2014/main" val="3079274852"/>
                    </a:ext>
                  </a:extLst>
                </a:gridCol>
                <a:gridCol w="2415348">
                  <a:extLst>
                    <a:ext uri="{9D8B030D-6E8A-4147-A177-3AD203B41FA5}">
                      <a16:colId xmlns:a16="http://schemas.microsoft.com/office/drawing/2014/main" val="1351488127"/>
                    </a:ext>
                  </a:extLst>
                </a:gridCol>
              </a:tblGrid>
              <a:tr h="54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算子</a:t>
                      </a:r>
                      <a:r>
                        <a:rPr lang="en-US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算子</a:t>
                      </a:r>
                      <a:r>
                        <a:rPr lang="en-US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extLst>
                  <a:ext uri="{0D108BD9-81ED-4DB2-BD59-A6C34878D82A}">
                    <a16:rowId xmlns:a16="http://schemas.microsoft.com/office/drawing/2014/main" val="2329955259"/>
                  </a:ext>
                </a:extLst>
              </a:tr>
              <a:tr h="54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and(0,0)=0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extLst>
                  <a:ext uri="{0D108BD9-81ED-4DB2-BD59-A6C34878D82A}">
                    <a16:rowId xmlns:a16="http://schemas.microsoft.com/office/drawing/2014/main" val="56528457"/>
                  </a:ext>
                </a:extLst>
              </a:tr>
              <a:tr h="54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and(0,1)=0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extLst>
                  <a:ext uri="{0D108BD9-81ED-4DB2-BD59-A6C34878D82A}">
                    <a16:rowId xmlns:a16="http://schemas.microsoft.com/office/drawing/2014/main" val="3069592104"/>
                  </a:ext>
                </a:extLst>
              </a:tr>
              <a:tr h="54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and(1,0)=0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extLst>
                  <a:ext uri="{0D108BD9-81ED-4DB2-BD59-A6C34878D82A}">
                    <a16:rowId xmlns:a16="http://schemas.microsoft.com/office/drawing/2014/main" val="3253574143"/>
                  </a:ext>
                </a:extLst>
              </a:tr>
              <a:tr h="546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and(1,1)=1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4482" marR="184482" marT="0" marB="0" anchor="ctr"/>
                </a:tc>
                <a:extLst>
                  <a:ext uri="{0D108BD9-81ED-4DB2-BD59-A6C34878D82A}">
                    <a16:rowId xmlns:a16="http://schemas.microsoft.com/office/drawing/2014/main" val="188394811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17EE4AB-9A3F-4710-929E-CE90750EA88A}"/>
              </a:ext>
            </a:extLst>
          </p:cNvPr>
          <p:cNvSpPr txBox="1"/>
          <p:nvPr/>
        </p:nvSpPr>
        <p:spPr>
          <a:xfrm>
            <a:off x="695400" y="716059"/>
            <a:ext cx="136815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按位与</a:t>
            </a:r>
            <a:endParaRPr lang="en-US" altLang="zh-CN" sz="28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303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0886C14-6712-4B39-A39C-9B75E825B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89100"/>
              </p:ext>
            </p:extLst>
          </p:nvPr>
        </p:nvGraphicFramePr>
        <p:xfrm>
          <a:off x="1199456" y="2852936"/>
          <a:ext cx="9433048" cy="22322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76729">
                  <a:extLst>
                    <a:ext uri="{9D8B030D-6E8A-4147-A177-3AD203B41FA5}">
                      <a16:colId xmlns:a16="http://schemas.microsoft.com/office/drawing/2014/main" val="4073008722"/>
                    </a:ext>
                  </a:extLst>
                </a:gridCol>
                <a:gridCol w="3448641">
                  <a:extLst>
                    <a:ext uri="{9D8B030D-6E8A-4147-A177-3AD203B41FA5}">
                      <a16:colId xmlns:a16="http://schemas.microsoft.com/office/drawing/2014/main" val="1138239314"/>
                    </a:ext>
                  </a:extLst>
                </a:gridCol>
                <a:gridCol w="2907678">
                  <a:extLst>
                    <a:ext uri="{9D8B030D-6E8A-4147-A177-3AD203B41FA5}">
                      <a16:colId xmlns:a16="http://schemas.microsoft.com/office/drawing/2014/main" val="164541785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十进制值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二进制值</a:t>
                      </a:r>
                      <a:endParaRPr lang="zh-CN" sz="28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extLst>
                  <a:ext uri="{0D108BD9-81ED-4DB2-BD59-A6C34878D82A}">
                    <a16:rowId xmlns:a16="http://schemas.microsoft.com/office/drawing/2014/main" val="2613619305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1100 0110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extLst>
                  <a:ext uri="{0D108BD9-81ED-4DB2-BD59-A6C34878D82A}">
                    <a16:rowId xmlns:a16="http://schemas.microsoft.com/office/drawing/2014/main" val="18480454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1101 1011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extLst>
                  <a:ext uri="{0D108BD9-81ED-4DB2-BD59-A6C34878D82A}">
                    <a16:rowId xmlns:a16="http://schemas.microsoft.com/office/drawing/2014/main" val="4046329235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按位与运算结果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1100 0010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8136" marR="158136" marT="0" marB="0" anchor="ctr"/>
                </a:tc>
                <a:extLst>
                  <a:ext uri="{0D108BD9-81ED-4DB2-BD59-A6C34878D82A}">
                    <a16:rowId xmlns:a16="http://schemas.microsoft.com/office/drawing/2014/main" val="323584077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A2468A7-7019-4056-8804-4A047E430359}"/>
              </a:ext>
            </a:extLst>
          </p:cNvPr>
          <p:cNvSpPr txBox="1"/>
          <p:nvPr/>
        </p:nvSpPr>
        <p:spPr>
          <a:xfrm>
            <a:off x="695400" y="716059"/>
            <a:ext cx="136815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按位与</a:t>
            </a:r>
            <a:endParaRPr lang="en-US" altLang="zh-CN" sz="28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4784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提取图像前景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53C52C-6CC0-4590-AE78-117DD7393218}"/>
              </a:ext>
            </a:extLst>
          </p:cNvPr>
          <p:cNvSpPr txBox="1"/>
          <p:nvPr/>
        </p:nvSpPr>
        <p:spPr>
          <a:xfrm>
            <a:off x="2495600" y="3321171"/>
            <a:ext cx="6110286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与输入具有同样大小的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src1 –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scalar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类型的输入；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src2 –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第二个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scalar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类型的输入；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 –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可选操作掩码，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位单通道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7B26D-2963-4361-9ACB-6CD913BC1A32}"/>
              </a:ext>
            </a:extLst>
          </p:cNvPr>
          <p:cNvSpPr txBox="1"/>
          <p:nvPr/>
        </p:nvSpPr>
        <p:spPr>
          <a:xfrm>
            <a:off x="1847528" y="2132856"/>
            <a:ext cx="61075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cv2.bitwise_and( src1, src2[, mask]] 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24595E-63E7-424E-B4A3-2D25562FC091}"/>
              </a:ext>
            </a:extLst>
          </p:cNvPr>
          <p:cNvSpPr txBox="1"/>
          <p:nvPr/>
        </p:nvSpPr>
        <p:spPr>
          <a:xfrm>
            <a:off x="847800" y="868459"/>
            <a:ext cx="1368152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按位与</a:t>
            </a:r>
            <a:endParaRPr lang="en-US" altLang="zh-CN" sz="2800" dirty="0">
              <a:solidFill>
                <a:srgbClr val="EA43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61472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4379</Words>
  <Application>Microsoft Office PowerPoint</Application>
  <PresentationFormat>宽屏</PresentationFormat>
  <Paragraphs>538</Paragraphs>
  <Slides>41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Visio.Drawing.11</vt:lpstr>
      <vt:lpstr>图像轮廓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672</cp:revision>
  <cp:lastPrinted>2020-07-06T07:39:52Z</cp:lastPrinted>
  <dcterms:created xsi:type="dcterms:W3CDTF">2017-06-22T11:40:54Z</dcterms:created>
  <dcterms:modified xsi:type="dcterms:W3CDTF">2020-07-06T08:39:53Z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