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47" r:id="rId2"/>
    <p:sldId id="448" r:id="rId3"/>
    <p:sldId id="449" r:id="rId4"/>
    <p:sldId id="486" r:id="rId5"/>
    <p:sldId id="501" r:id="rId6"/>
    <p:sldId id="463" r:id="rId7"/>
    <p:sldId id="497" r:id="rId8"/>
    <p:sldId id="498" r:id="rId9"/>
    <p:sldId id="499" r:id="rId10"/>
    <p:sldId id="500" r:id="rId11"/>
    <p:sldId id="496" r:id="rId12"/>
    <p:sldId id="485" r:id="rId13"/>
    <p:sldId id="487" r:id="rId14"/>
    <p:sldId id="494" r:id="rId15"/>
    <p:sldId id="470" r:id="rId16"/>
    <p:sldId id="471" r:id="rId17"/>
    <p:sldId id="472" r:id="rId18"/>
    <p:sldId id="488" r:id="rId19"/>
    <p:sldId id="473" r:id="rId20"/>
    <p:sldId id="489" r:id="rId21"/>
    <p:sldId id="490" r:id="rId22"/>
    <p:sldId id="474" r:id="rId23"/>
    <p:sldId id="478" r:id="rId24"/>
    <p:sldId id="491" r:id="rId25"/>
    <p:sldId id="492" r:id="rId26"/>
    <p:sldId id="493" r:id="rId27"/>
    <p:sldId id="495" r:id="rId28"/>
    <p:sldId id="469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335"/>
    <a:srgbClr val="797979"/>
    <a:srgbClr val="4285F4"/>
    <a:srgbClr val="34A853"/>
    <a:srgbClr val="FFFFFF"/>
    <a:srgbClr val="ACF199"/>
    <a:srgbClr val="B9A8EA"/>
    <a:srgbClr val="FFFF00"/>
    <a:srgbClr val="EAEAEA"/>
    <a:srgbClr val="FF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9" autoAdjust="0"/>
    <p:restoredTop sz="96233" autoAdjust="0"/>
  </p:normalViewPr>
  <p:slideViewPr>
    <p:cSldViewPr snapToObjects="1">
      <p:cViewPr varScale="1">
        <p:scale>
          <a:sx n="111" d="100"/>
          <a:sy n="111" d="100"/>
        </p:scale>
        <p:origin x="6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00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69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69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69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499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dirty="0">
                <a:sym typeface="Times New Roman" panose="02020603050405020304"/>
              </a:rPr>
              <a:t>图像直方图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直方图是什么</a:t>
            </a:r>
          </a:p>
        </p:txBody>
      </p:sp>
    </p:spTree>
    <p:extLst>
      <p:ext uri="{BB962C8B-B14F-4D97-AF65-F5344CB8AC3E}">
        <p14:creationId xmlns:p14="http://schemas.microsoft.com/office/powerpoint/2010/main" val="274041919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79455"/>
              </p:ext>
            </p:extLst>
          </p:nvPr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96838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448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/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2478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7937"/>
              </p:ext>
            </p:extLst>
          </p:nvPr>
        </p:nvGraphicFramePr>
        <p:xfrm>
          <a:off x="1127448" y="2040999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3599"/>
              </p:ext>
            </p:extLst>
          </p:nvPr>
        </p:nvGraphicFramePr>
        <p:xfrm>
          <a:off x="526782" y="5327447"/>
          <a:ext cx="3770746" cy="634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879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484147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317221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317221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3EA08C0-1AED-4156-94B2-30A552940F9C}"/>
              </a:ext>
            </a:extLst>
          </p:cNvPr>
          <p:cNvSpPr txBox="1"/>
          <p:nvPr/>
        </p:nvSpPr>
        <p:spPr>
          <a:xfrm>
            <a:off x="5413885" y="5164023"/>
            <a:ext cx="51776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：具有该灰度级的像素个数。</a:t>
            </a:r>
          </a:p>
        </p:txBody>
      </p:sp>
      <p:sp>
        <p:nvSpPr>
          <p:cNvPr id="6" name="任意多边形 11">
            <a:extLst>
              <a:ext uri="{FF2B5EF4-FFF2-40B4-BE49-F238E27FC236}">
                <a16:creationId xmlns:a16="http://schemas.microsoft.com/office/drawing/2014/main" id="{75ACF3E0-E367-4F6E-B0F1-E258803C27CD}"/>
              </a:ext>
            </a:extLst>
          </p:cNvPr>
          <p:cNvSpPr/>
          <p:nvPr/>
        </p:nvSpPr>
        <p:spPr>
          <a:xfrm>
            <a:off x="6550130" y="2068868"/>
            <a:ext cx="2714625" cy="1409700"/>
          </a:xfrm>
          <a:custGeom>
            <a:avLst/>
            <a:gdLst>
              <a:gd name="connsiteX0" fmla="*/ 0 w 2714625"/>
              <a:gd name="connsiteY0" fmla="*/ 0 h 1409700"/>
              <a:gd name="connsiteX1" fmla="*/ 752475 w 2714625"/>
              <a:gd name="connsiteY1" fmla="*/ 1390650 h 1409700"/>
              <a:gd name="connsiteX2" fmla="*/ 1323975 w 2714625"/>
              <a:gd name="connsiteY2" fmla="*/ 742950 h 1409700"/>
              <a:gd name="connsiteX3" fmla="*/ 2019300 w 2714625"/>
              <a:gd name="connsiteY3" fmla="*/ 1409700 h 1409700"/>
              <a:gd name="connsiteX4" fmla="*/ 2714625 w 2714625"/>
              <a:gd name="connsiteY4" fmla="*/ 74295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625" h="1409700">
                <a:moveTo>
                  <a:pt x="0" y="0"/>
                </a:moveTo>
                <a:lnTo>
                  <a:pt x="752475" y="1390650"/>
                </a:lnTo>
                <a:lnTo>
                  <a:pt x="1323975" y="742950"/>
                </a:lnTo>
                <a:lnTo>
                  <a:pt x="2019300" y="1409700"/>
                </a:lnTo>
                <a:lnTo>
                  <a:pt x="2714625" y="74295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3338B3-31C3-4116-A065-1CE2D5BBEE7B}"/>
              </a:ext>
            </a:extLst>
          </p:cNvPr>
          <p:cNvCxnSpPr/>
          <p:nvPr/>
        </p:nvCxnSpPr>
        <p:spPr>
          <a:xfrm>
            <a:off x="5616680" y="4232173"/>
            <a:ext cx="4391025" cy="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49F5703-EF67-4173-829D-E12656EC3383}"/>
              </a:ext>
            </a:extLst>
          </p:cNvPr>
          <p:cNvCxnSpPr/>
          <p:nvPr/>
        </p:nvCxnSpPr>
        <p:spPr>
          <a:xfrm flipV="1">
            <a:off x="6007205" y="1125124"/>
            <a:ext cx="0" cy="330502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9EA63586-CEF3-4939-B7FC-29049D1DD152}"/>
              </a:ext>
            </a:extLst>
          </p:cNvPr>
          <p:cNvSpPr/>
          <p:nvPr/>
        </p:nvSpPr>
        <p:spPr>
          <a:xfrm>
            <a:off x="6521555" y="413692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4B0B07D-FC93-456F-BC21-BD07F0F8CFC2}"/>
              </a:ext>
            </a:extLst>
          </p:cNvPr>
          <p:cNvSpPr/>
          <p:nvPr/>
        </p:nvSpPr>
        <p:spPr>
          <a:xfrm>
            <a:off x="7188305" y="413692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A95B5E2-107B-4E39-86B6-231B30EE4863}"/>
              </a:ext>
            </a:extLst>
          </p:cNvPr>
          <p:cNvSpPr/>
          <p:nvPr/>
        </p:nvSpPr>
        <p:spPr>
          <a:xfrm>
            <a:off x="7855055" y="413692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4FD267-D412-47D0-A1F4-E67927C5F635}"/>
              </a:ext>
            </a:extLst>
          </p:cNvPr>
          <p:cNvSpPr/>
          <p:nvPr/>
        </p:nvSpPr>
        <p:spPr>
          <a:xfrm>
            <a:off x="8521805" y="413692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F67626-709D-4429-8793-E4B7BA2FE78B}"/>
              </a:ext>
            </a:extLst>
          </p:cNvPr>
          <p:cNvSpPr/>
          <p:nvPr/>
        </p:nvSpPr>
        <p:spPr>
          <a:xfrm>
            <a:off x="9188555" y="4136923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98CD82-58AD-4CF7-A707-21A4CB6C8639}"/>
              </a:ext>
            </a:extLst>
          </p:cNvPr>
          <p:cNvSpPr/>
          <p:nvPr/>
        </p:nvSpPr>
        <p:spPr>
          <a:xfrm>
            <a:off x="6293954" y="4422673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38BDBE-21D2-41E4-8782-D47E9CAD0D87}"/>
              </a:ext>
            </a:extLst>
          </p:cNvPr>
          <p:cNvSpPr/>
          <p:nvPr/>
        </p:nvSpPr>
        <p:spPr>
          <a:xfrm>
            <a:off x="6960704" y="4422673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EC9174-64E4-4FC3-AB9A-C96BFA75DDD4}"/>
              </a:ext>
            </a:extLst>
          </p:cNvPr>
          <p:cNvSpPr/>
          <p:nvPr/>
        </p:nvSpPr>
        <p:spPr>
          <a:xfrm>
            <a:off x="7627454" y="4422673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468162-5347-49D5-81A2-22B032D7A6D2}"/>
              </a:ext>
            </a:extLst>
          </p:cNvPr>
          <p:cNvSpPr/>
          <p:nvPr/>
        </p:nvSpPr>
        <p:spPr>
          <a:xfrm>
            <a:off x="8294204" y="4422673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4</a:t>
            </a: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657A05-0A9D-4297-8EA3-2F14D5BCF599}"/>
              </a:ext>
            </a:extLst>
          </p:cNvPr>
          <p:cNvSpPr/>
          <p:nvPr/>
        </p:nvSpPr>
        <p:spPr>
          <a:xfrm>
            <a:off x="8960954" y="4422673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5</a:t>
            </a: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1984150-A3DF-42C8-ADF6-06E8A9F16AF4}"/>
              </a:ext>
            </a:extLst>
          </p:cNvPr>
          <p:cNvSpPr/>
          <p:nvPr/>
        </p:nvSpPr>
        <p:spPr>
          <a:xfrm>
            <a:off x="6445354" y="1990242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58E3610-D15A-4C34-B47A-B1E485329CD1}"/>
              </a:ext>
            </a:extLst>
          </p:cNvPr>
          <p:cNvSpPr/>
          <p:nvPr/>
        </p:nvSpPr>
        <p:spPr>
          <a:xfrm>
            <a:off x="7198340" y="3350241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AAF023B-2659-424D-AD19-4D412323E6FA}"/>
              </a:ext>
            </a:extLst>
          </p:cNvPr>
          <p:cNvSpPr/>
          <p:nvPr/>
        </p:nvSpPr>
        <p:spPr>
          <a:xfrm>
            <a:off x="7775066" y="2702540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70F9225-6F11-4AF0-AE1F-5C87E688B000}"/>
              </a:ext>
            </a:extLst>
          </p:cNvPr>
          <p:cNvSpPr/>
          <p:nvPr/>
        </p:nvSpPr>
        <p:spPr>
          <a:xfrm>
            <a:off x="8464653" y="3383992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F3A914-2F7B-46B3-997F-5D0A6FF3BC6C}"/>
              </a:ext>
            </a:extLst>
          </p:cNvPr>
          <p:cNvSpPr/>
          <p:nvPr/>
        </p:nvSpPr>
        <p:spPr>
          <a:xfrm>
            <a:off x="9170528" y="2702540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2C3F04-0F90-4994-84A6-DEE1EA34E9F8}"/>
              </a:ext>
            </a:extLst>
          </p:cNvPr>
          <p:cNvCxnSpPr/>
          <p:nvPr/>
        </p:nvCxnSpPr>
        <p:spPr>
          <a:xfrm>
            <a:off x="6007205" y="2073890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C93C19-FF4D-4798-8703-16A098C58069}"/>
              </a:ext>
            </a:extLst>
          </p:cNvPr>
          <p:cNvCxnSpPr/>
          <p:nvPr/>
        </p:nvCxnSpPr>
        <p:spPr>
          <a:xfrm>
            <a:off x="6007205" y="2759690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298A137-A440-456C-BFE9-5A3BF3E44583}"/>
              </a:ext>
            </a:extLst>
          </p:cNvPr>
          <p:cNvCxnSpPr/>
          <p:nvPr/>
        </p:nvCxnSpPr>
        <p:spPr>
          <a:xfrm>
            <a:off x="6007205" y="3445490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A2D86A5-663D-4B17-BBC0-06B92958D53C}"/>
              </a:ext>
            </a:extLst>
          </p:cNvPr>
          <p:cNvSpPr/>
          <p:nvPr/>
        </p:nvSpPr>
        <p:spPr>
          <a:xfrm>
            <a:off x="5616680" y="325992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B49A85-F80E-4E0B-ADDC-781240778414}"/>
              </a:ext>
            </a:extLst>
          </p:cNvPr>
          <p:cNvSpPr/>
          <p:nvPr/>
        </p:nvSpPr>
        <p:spPr>
          <a:xfrm>
            <a:off x="5616680" y="25617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3778D41-46BB-4986-9C17-903D843D3B62}"/>
              </a:ext>
            </a:extLst>
          </p:cNvPr>
          <p:cNvSpPr/>
          <p:nvPr/>
        </p:nvSpPr>
        <p:spPr>
          <a:xfrm>
            <a:off x="5616680" y="186357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191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2040999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/>
        </p:nvGraphicFramePr>
        <p:xfrm>
          <a:off x="526782" y="5327447"/>
          <a:ext cx="3770746" cy="634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4879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484147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580430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317221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4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317221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8270" marR="18270" marT="1827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3EA08C0-1AED-4156-94B2-30A552940F9C}"/>
              </a:ext>
            </a:extLst>
          </p:cNvPr>
          <p:cNvSpPr txBox="1"/>
          <p:nvPr/>
        </p:nvSpPr>
        <p:spPr>
          <a:xfrm>
            <a:off x="5413885" y="5164023"/>
            <a:ext cx="51776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：具有该灰度级的像素个数。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A6ECEF8-0941-469A-BECE-2D53AF8BCF83}"/>
              </a:ext>
            </a:extLst>
          </p:cNvPr>
          <p:cNvCxnSpPr/>
          <p:nvPr/>
        </p:nvCxnSpPr>
        <p:spPr>
          <a:xfrm>
            <a:off x="5623093" y="4375675"/>
            <a:ext cx="4391025" cy="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E3460B-8F3A-49E7-9538-0095864F2844}"/>
              </a:ext>
            </a:extLst>
          </p:cNvPr>
          <p:cNvCxnSpPr/>
          <p:nvPr/>
        </p:nvCxnSpPr>
        <p:spPr>
          <a:xfrm flipV="1">
            <a:off x="6013618" y="1268626"/>
            <a:ext cx="0" cy="330502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ACFBE225-4480-4EF2-8F71-98F4F449A0B9}"/>
              </a:ext>
            </a:extLst>
          </p:cNvPr>
          <p:cNvSpPr/>
          <p:nvPr/>
        </p:nvSpPr>
        <p:spPr>
          <a:xfrm>
            <a:off x="6300367" y="4566175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AB8AA4-AE41-48E8-807A-A8454DB7599E}"/>
              </a:ext>
            </a:extLst>
          </p:cNvPr>
          <p:cNvSpPr/>
          <p:nvPr/>
        </p:nvSpPr>
        <p:spPr>
          <a:xfrm>
            <a:off x="6967117" y="4566175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7FFEB3-FEB8-4FC6-97F8-A076F0FE8BDA}"/>
              </a:ext>
            </a:extLst>
          </p:cNvPr>
          <p:cNvSpPr/>
          <p:nvPr/>
        </p:nvSpPr>
        <p:spPr>
          <a:xfrm>
            <a:off x="7633867" y="4566175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BB0B45-B12F-4A44-8139-5806B15BDF52}"/>
              </a:ext>
            </a:extLst>
          </p:cNvPr>
          <p:cNvSpPr/>
          <p:nvPr/>
        </p:nvSpPr>
        <p:spPr>
          <a:xfrm>
            <a:off x="8300617" y="4566175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4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46DEB3-B3BA-4E37-B6B2-CA53F703BC6B}"/>
              </a:ext>
            </a:extLst>
          </p:cNvPr>
          <p:cNvSpPr/>
          <p:nvPr/>
        </p:nvSpPr>
        <p:spPr>
          <a:xfrm>
            <a:off x="8967367" y="4566175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5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803CAD-55F8-44B5-890D-74094280761A}"/>
              </a:ext>
            </a:extLst>
          </p:cNvPr>
          <p:cNvSpPr/>
          <p:nvPr/>
        </p:nvSpPr>
        <p:spPr>
          <a:xfrm>
            <a:off x="6527968" y="2098899"/>
            <a:ext cx="190500" cy="22767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F10E76-BDEF-4734-B574-1CEBE2584331}"/>
              </a:ext>
            </a:extLst>
          </p:cNvPr>
          <p:cNvSpPr/>
          <p:nvPr/>
        </p:nvSpPr>
        <p:spPr>
          <a:xfrm>
            <a:off x="7194717" y="3588992"/>
            <a:ext cx="190501" cy="786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3428BB9-E0F3-4824-8C4A-B278D82A19A5}"/>
              </a:ext>
            </a:extLst>
          </p:cNvPr>
          <p:cNvSpPr/>
          <p:nvPr/>
        </p:nvSpPr>
        <p:spPr>
          <a:xfrm>
            <a:off x="7861467" y="2950000"/>
            <a:ext cx="190501" cy="1424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232713-6717-4FFE-87B4-8E2537BEFD25}"/>
              </a:ext>
            </a:extLst>
          </p:cNvPr>
          <p:cNvSpPr/>
          <p:nvPr/>
        </p:nvSpPr>
        <p:spPr>
          <a:xfrm>
            <a:off x="8528217" y="3717320"/>
            <a:ext cx="190501" cy="6564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0489E7-D5A7-4068-A9AD-E40BDC73E685}"/>
              </a:ext>
            </a:extLst>
          </p:cNvPr>
          <p:cNvSpPr/>
          <p:nvPr/>
        </p:nvSpPr>
        <p:spPr>
          <a:xfrm>
            <a:off x="9194966" y="2950000"/>
            <a:ext cx="190800" cy="1423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64E1F5D-A2F9-4F99-B3A9-CF483C8039F5}"/>
              </a:ext>
            </a:extLst>
          </p:cNvPr>
          <p:cNvCxnSpPr/>
          <p:nvPr/>
        </p:nvCxnSpPr>
        <p:spPr>
          <a:xfrm>
            <a:off x="6013618" y="2217392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E975D9E-7E4E-41EE-8401-61E195A384B6}"/>
              </a:ext>
            </a:extLst>
          </p:cNvPr>
          <p:cNvCxnSpPr/>
          <p:nvPr/>
        </p:nvCxnSpPr>
        <p:spPr>
          <a:xfrm>
            <a:off x="6013618" y="2903192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A7E3CC9-8B56-4383-9BFD-E7C930B6753A}"/>
              </a:ext>
            </a:extLst>
          </p:cNvPr>
          <p:cNvCxnSpPr/>
          <p:nvPr/>
        </p:nvCxnSpPr>
        <p:spPr>
          <a:xfrm>
            <a:off x="6013618" y="3588992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BC5DE3C-2A00-412B-A12B-805FFFD3F2E9}"/>
              </a:ext>
            </a:extLst>
          </p:cNvPr>
          <p:cNvSpPr/>
          <p:nvPr/>
        </p:nvSpPr>
        <p:spPr>
          <a:xfrm>
            <a:off x="5623093" y="34034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CBECF8B-E955-4767-B717-DDA4AF485DFF}"/>
              </a:ext>
            </a:extLst>
          </p:cNvPr>
          <p:cNvSpPr/>
          <p:nvPr/>
        </p:nvSpPr>
        <p:spPr>
          <a:xfrm>
            <a:off x="5623093" y="27052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212AAB-8EE8-4D5F-8D33-6C825042B9E2}"/>
              </a:ext>
            </a:extLst>
          </p:cNvPr>
          <p:cNvSpPr/>
          <p:nvPr/>
        </p:nvSpPr>
        <p:spPr>
          <a:xfrm>
            <a:off x="5623093" y="20070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48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ABDB5E3-A8E9-4D63-AB5A-B1275D31B8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9456" y="1627703"/>
            <a:ext cx="4020376" cy="338595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4D36CFD-5D76-4CD7-A61F-041DD5B812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0056" y="1627705"/>
            <a:ext cx="3755138" cy="338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91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CA01D3-BD51-4C1C-8E19-FDC0E56B501A}"/>
              </a:ext>
            </a:extLst>
          </p:cNvPr>
          <p:cNvSpPr txBox="1"/>
          <p:nvPr/>
        </p:nvSpPr>
        <p:spPr>
          <a:xfrm>
            <a:off x="3684418" y="1570221"/>
            <a:ext cx="40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直方图</a:t>
            </a:r>
            <a:endParaRPr lang="zh-CN" altLang="en-US" sz="360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654AAC-EC07-4C85-B3A9-FB9F1491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42" y="813817"/>
            <a:ext cx="6397625" cy="40638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6071E5-4FDB-4503-A010-4482D374B4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88" r="21143"/>
          <a:stretch/>
        </p:blipFill>
        <p:spPr>
          <a:xfrm>
            <a:off x="4140200" y="4877695"/>
            <a:ext cx="3683000" cy="161200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32D5BA-9B6C-452B-8479-0AABDBB42D0A}"/>
              </a:ext>
            </a:extLst>
          </p:cNvPr>
          <p:cNvSpPr/>
          <p:nvPr/>
        </p:nvSpPr>
        <p:spPr>
          <a:xfrm>
            <a:off x="7823200" y="6228090"/>
            <a:ext cx="49866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/>
              <a:t>http://www.cambridgeincolour.com/tutorials/histograms1.htm</a:t>
            </a:r>
          </a:p>
        </p:txBody>
      </p:sp>
    </p:spTree>
    <p:extLst>
      <p:ext uri="{BB962C8B-B14F-4D97-AF65-F5344CB8AC3E}">
        <p14:creationId xmlns:p14="http://schemas.microsoft.com/office/powerpoint/2010/main" val="16555550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45FA39-459F-4BEC-800E-E9D2E8F56CD1}"/>
              </a:ext>
            </a:extLst>
          </p:cNvPr>
          <p:cNvSpPr txBox="1"/>
          <p:nvPr/>
        </p:nvSpPr>
        <p:spPr>
          <a:xfrm>
            <a:off x="3684418" y="1570221"/>
            <a:ext cx="407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直方图</a:t>
            </a:r>
            <a:endParaRPr lang="zh-CN" altLang="en-US" sz="3600">
              <a:solidFill>
                <a:schemeClr val="bg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1C4CA-9F07-4E9F-A187-FF041BC9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4" y="624071"/>
            <a:ext cx="4333875" cy="5778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0394CB-79E0-496D-9B60-9408C7A7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49" y="2564611"/>
            <a:ext cx="4231058" cy="16727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41C6AA-B9C6-44BF-9202-6C59EA53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49" y="898138"/>
            <a:ext cx="4215196" cy="16664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747A3B9-6DA0-4F36-AB57-567DC11AE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49" y="4231084"/>
            <a:ext cx="4231058" cy="16727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CC043D1-EF33-410A-83DC-8DD843C26F78}"/>
              </a:ext>
            </a:extLst>
          </p:cNvPr>
          <p:cNvSpPr/>
          <p:nvPr/>
        </p:nvSpPr>
        <p:spPr>
          <a:xfrm>
            <a:off x="6872333" y="6094794"/>
            <a:ext cx="4986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http://www.cambridgeincolour.com/tutorials/histograms1.htm</a:t>
            </a:r>
          </a:p>
        </p:txBody>
      </p:sp>
    </p:spTree>
    <p:extLst>
      <p:ext uri="{BB962C8B-B14F-4D97-AF65-F5344CB8AC3E}">
        <p14:creationId xmlns:p14="http://schemas.microsoft.com/office/powerpoint/2010/main" val="12402688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C3670-9C90-46E1-95A7-545C8BAEF300}"/>
              </a:ext>
            </a:extLst>
          </p:cNvPr>
          <p:cNvSpPr txBox="1"/>
          <p:nvPr/>
        </p:nvSpPr>
        <p:spPr>
          <a:xfrm>
            <a:off x="2495600" y="3284984"/>
            <a:ext cx="5552957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：出现这个灰度级的概率。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3B8F5-A7F2-4561-B4A8-D1AF3EB267CA}"/>
              </a:ext>
            </a:extLst>
          </p:cNvPr>
          <p:cNvSpPr txBox="1"/>
          <p:nvPr/>
        </p:nvSpPr>
        <p:spPr>
          <a:xfrm>
            <a:off x="-96688" y="1509785"/>
            <a:ext cx="407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归一化直方图</a:t>
            </a:r>
            <a:endParaRPr lang="zh-CN" altLang="en-US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639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DC3670-9C90-46E1-95A7-545C8BAEF300}"/>
              </a:ext>
            </a:extLst>
          </p:cNvPr>
          <p:cNvSpPr txBox="1"/>
          <p:nvPr/>
        </p:nvSpPr>
        <p:spPr>
          <a:xfrm>
            <a:off x="2495600" y="3284984"/>
            <a:ext cx="5552957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：出现这个灰度级的</a:t>
            </a:r>
            <a:r>
              <a:rPr lang="zh-CN" altLang="en-US" sz="2000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43B8F5-A7F2-4561-B4A8-D1AF3EB267CA}"/>
              </a:ext>
            </a:extLst>
          </p:cNvPr>
          <p:cNvSpPr txBox="1"/>
          <p:nvPr/>
        </p:nvSpPr>
        <p:spPr>
          <a:xfrm>
            <a:off x="-96688" y="1509785"/>
            <a:ext cx="407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归一化直方图</a:t>
            </a:r>
            <a:endParaRPr lang="zh-CN" altLang="en-US" sz="2800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521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1E305F-8963-4F54-9469-D9468D3DB24F}"/>
              </a:ext>
            </a:extLst>
          </p:cNvPr>
          <p:cNvSpPr/>
          <p:nvPr/>
        </p:nvSpPr>
        <p:spPr>
          <a:xfrm>
            <a:off x="2063552" y="5229200"/>
            <a:ext cx="7633833" cy="493039"/>
          </a:xfrm>
          <a:prstGeom prst="rect">
            <a:avLst/>
          </a:prstGeom>
          <a:solidFill>
            <a:srgbClr val="34A853">
              <a:alpha val="41961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CFB1E7-8CE4-44EA-AEEE-AD77232C1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40931"/>
              </p:ext>
            </p:extLst>
          </p:nvPr>
        </p:nvGraphicFramePr>
        <p:xfrm>
          <a:off x="4525981" y="1628800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F2DC0C-5843-4680-942D-5AF123586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58444"/>
              </p:ext>
            </p:extLst>
          </p:nvPr>
        </p:nvGraphicFramePr>
        <p:xfrm>
          <a:off x="2063552" y="4210071"/>
          <a:ext cx="7633833" cy="15121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altLang="en-US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出现概率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3/9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226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228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2241755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484784"/>
            <a:ext cx="7955394" cy="3323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掌握图像直方图原理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numpy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绘制图像直方图的方法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掌握使用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绘制图像直方图的方法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掌握图像直方图均衡化的原理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掌握图像直方图均衡化的实现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501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2040999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3EA08C0-1AED-4156-94B2-30A552940F9C}"/>
              </a:ext>
            </a:extLst>
          </p:cNvPr>
          <p:cNvSpPr txBox="1"/>
          <p:nvPr/>
        </p:nvSpPr>
        <p:spPr>
          <a:xfrm>
            <a:off x="5413885" y="5164023"/>
            <a:ext cx="51776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：具有该灰度级的像素概率。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C8F72C85-F414-432B-B486-54FB151D4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198267"/>
              </p:ext>
            </p:extLst>
          </p:nvPr>
        </p:nvGraphicFramePr>
        <p:xfrm>
          <a:off x="479376" y="5012290"/>
          <a:ext cx="4082461" cy="9612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643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52417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altLang="en-US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出现概率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226974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8CC6F98C-C6F3-42EE-98DB-EF78A86781DE}"/>
              </a:ext>
            </a:extLst>
          </p:cNvPr>
          <p:cNvSpPr/>
          <p:nvPr/>
        </p:nvSpPr>
        <p:spPr>
          <a:xfrm>
            <a:off x="5790000" y="333948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1/9</a:t>
            </a:r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CCE7F2-94C8-42A2-A1AF-7E2036D35F32}"/>
              </a:ext>
            </a:extLst>
          </p:cNvPr>
          <p:cNvSpPr/>
          <p:nvPr/>
        </p:nvSpPr>
        <p:spPr>
          <a:xfrm>
            <a:off x="5790000" y="264131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2/9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5AC4C3A-E65B-4138-ABE0-A59FA524CB44}"/>
              </a:ext>
            </a:extLst>
          </p:cNvPr>
          <p:cNvSpPr/>
          <p:nvPr/>
        </p:nvSpPr>
        <p:spPr>
          <a:xfrm>
            <a:off x="5790000" y="194314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3/9</a:t>
            </a:r>
            <a:endParaRPr lang="zh-CN" altLang="en-US"/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979A84BA-7AE1-4A36-A13A-F6F06DC73816}"/>
              </a:ext>
            </a:extLst>
          </p:cNvPr>
          <p:cNvSpPr/>
          <p:nvPr/>
        </p:nvSpPr>
        <p:spPr>
          <a:xfrm>
            <a:off x="6949461" y="2113781"/>
            <a:ext cx="2714625" cy="1409700"/>
          </a:xfrm>
          <a:custGeom>
            <a:avLst/>
            <a:gdLst>
              <a:gd name="connsiteX0" fmla="*/ 0 w 2714625"/>
              <a:gd name="connsiteY0" fmla="*/ 0 h 1409700"/>
              <a:gd name="connsiteX1" fmla="*/ 752475 w 2714625"/>
              <a:gd name="connsiteY1" fmla="*/ 1390650 h 1409700"/>
              <a:gd name="connsiteX2" fmla="*/ 1323975 w 2714625"/>
              <a:gd name="connsiteY2" fmla="*/ 742950 h 1409700"/>
              <a:gd name="connsiteX3" fmla="*/ 2019300 w 2714625"/>
              <a:gd name="connsiteY3" fmla="*/ 1409700 h 1409700"/>
              <a:gd name="connsiteX4" fmla="*/ 2714625 w 2714625"/>
              <a:gd name="connsiteY4" fmla="*/ 74295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625" h="1409700">
                <a:moveTo>
                  <a:pt x="0" y="0"/>
                </a:moveTo>
                <a:lnTo>
                  <a:pt x="752475" y="1390650"/>
                </a:lnTo>
                <a:lnTo>
                  <a:pt x="1323975" y="742950"/>
                </a:lnTo>
                <a:lnTo>
                  <a:pt x="2019300" y="1409700"/>
                </a:lnTo>
                <a:lnTo>
                  <a:pt x="2714625" y="74295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E8B46CE-716E-47FC-9938-4D0F18243805}"/>
              </a:ext>
            </a:extLst>
          </p:cNvPr>
          <p:cNvCxnSpPr/>
          <p:nvPr/>
        </p:nvCxnSpPr>
        <p:spPr>
          <a:xfrm>
            <a:off x="6016011" y="4277086"/>
            <a:ext cx="4391025" cy="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A45C63-F716-44F2-98FF-9FD09E0F6015}"/>
              </a:ext>
            </a:extLst>
          </p:cNvPr>
          <p:cNvCxnSpPr/>
          <p:nvPr/>
        </p:nvCxnSpPr>
        <p:spPr>
          <a:xfrm flipV="1">
            <a:off x="6406536" y="1170037"/>
            <a:ext cx="0" cy="330502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1D5608F-4E23-4DB4-8FC2-45A28F5BCCD2}"/>
              </a:ext>
            </a:extLst>
          </p:cNvPr>
          <p:cNvSpPr/>
          <p:nvPr/>
        </p:nvSpPr>
        <p:spPr>
          <a:xfrm>
            <a:off x="6920886" y="4181836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DFD1B01-800C-4230-8408-A71B81EBEA49}"/>
              </a:ext>
            </a:extLst>
          </p:cNvPr>
          <p:cNvSpPr/>
          <p:nvPr/>
        </p:nvSpPr>
        <p:spPr>
          <a:xfrm>
            <a:off x="7587636" y="4181836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68D7DDC-B1C1-474D-89B6-B36425674E63}"/>
              </a:ext>
            </a:extLst>
          </p:cNvPr>
          <p:cNvSpPr/>
          <p:nvPr/>
        </p:nvSpPr>
        <p:spPr>
          <a:xfrm>
            <a:off x="8254386" y="4181836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51077AE-A496-43D2-BC33-EA93DACA3F1D}"/>
              </a:ext>
            </a:extLst>
          </p:cNvPr>
          <p:cNvSpPr/>
          <p:nvPr/>
        </p:nvSpPr>
        <p:spPr>
          <a:xfrm>
            <a:off x="8921136" y="4181836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FFB8794-E77B-4134-8A17-DBF814F6C378}"/>
              </a:ext>
            </a:extLst>
          </p:cNvPr>
          <p:cNvSpPr/>
          <p:nvPr/>
        </p:nvSpPr>
        <p:spPr>
          <a:xfrm>
            <a:off x="9587886" y="4181836"/>
            <a:ext cx="190500" cy="19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4F59F5-7C5D-406B-834E-938AEC92E693}"/>
              </a:ext>
            </a:extLst>
          </p:cNvPr>
          <p:cNvSpPr/>
          <p:nvPr/>
        </p:nvSpPr>
        <p:spPr>
          <a:xfrm>
            <a:off x="6693285" y="4467586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9D4692F-AA27-4991-9D84-D85953668A1D}"/>
              </a:ext>
            </a:extLst>
          </p:cNvPr>
          <p:cNvSpPr/>
          <p:nvPr/>
        </p:nvSpPr>
        <p:spPr>
          <a:xfrm>
            <a:off x="7360035" y="4467586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BC4A447-C72A-441F-85D9-5C9F972FB0A8}"/>
              </a:ext>
            </a:extLst>
          </p:cNvPr>
          <p:cNvSpPr/>
          <p:nvPr/>
        </p:nvSpPr>
        <p:spPr>
          <a:xfrm>
            <a:off x="8026785" y="4467586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28A1D85-BB9A-4CD7-8A47-08F8121595C4}"/>
              </a:ext>
            </a:extLst>
          </p:cNvPr>
          <p:cNvSpPr/>
          <p:nvPr/>
        </p:nvSpPr>
        <p:spPr>
          <a:xfrm>
            <a:off x="8693535" y="4467586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4</a:t>
            </a:r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C0A11-8ED1-44C4-B69B-C68E0848FE94}"/>
              </a:ext>
            </a:extLst>
          </p:cNvPr>
          <p:cNvSpPr/>
          <p:nvPr/>
        </p:nvSpPr>
        <p:spPr>
          <a:xfrm>
            <a:off x="9360285" y="4467586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5</a:t>
            </a:r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F5A4435-DA53-4ABE-BC3E-3FBD1602D6E8}"/>
              </a:ext>
            </a:extLst>
          </p:cNvPr>
          <p:cNvSpPr/>
          <p:nvPr/>
        </p:nvSpPr>
        <p:spPr>
          <a:xfrm>
            <a:off x="6844685" y="2035155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6AAF66FA-D20F-4A20-82D2-EFD837B243FD}"/>
              </a:ext>
            </a:extLst>
          </p:cNvPr>
          <p:cNvSpPr/>
          <p:nvPr/>
        </p:nvSpPr>
        <p:spPr>
          <a:xfrm>
            <a:off x="7597671" y="3395154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AC895A9-6E79-422B-B5B9-101DD14B567C}"/>
              </a:ext>
            </a:extLst>
          </p:cNvPr>
          <p:cNvSpPr/>
          <p:nvPr/>
        </p:nvSpPr>
        <p:spPr>
          <a:xfrm>
            <a:off x="8174397" y="2747453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0FA65E9-9875-4794-A611-9B198546C437}"/>
              </a:ext>
            </a:extLst>
          </p:cNvPr>
          <p:cNvSpPr/>
          <p:nvPr/>
        </p:nvSpPr>
        <p:spPr>
          <a:xfrm>
            <a:off x="8863984" y="3428905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A8448772-60FC-41E4-8503-2704BC478B37}"/>
              </a:ext>
            </a:extLst>
          </p:cNvPr>
          <p:cNvSpPr/>
          <p:nvPr/>
        </p:nvSpPr>
        <p:spPr>
          <a:xfrm>
            <a:off x="9569859" y="2747453"/>
            <a:ext cx="190500" cy="1905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ECD1F5F-02F9-4848-B112-BE0FA4905609}"/>
              </a:ext>
            </a:extLst>
          </p:cNvPr>
          <p:cNvCxnSpPr/>
          <p:nvPr/>
        </p:nvCxnSpPr>
        <p:spPr>
          <a:xfrm>
            <a:off x="6406536" y="2118803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5218628-C8FE-48A1-8A03-B132C3B8B434}"/>
              </a:ext>
            </a:extLst>
          </p:cNvPr>
          <p:cNvCxnSpPr/>
          <p:nvPr/>
        </p:nvCxnSpPr>
        <p:spPr>
          <a:xfrm>
            <a:off x="6406536" y="2804603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C83E14B-50FA-47B0-BDFB-27C53CE3F9F3}"/>
              </a:ext>
            </a:extLst>
          </p:cNvPr>
          <p:cNvCxnSpPr/>
          <p:nvPr/>
        </p:nvCxnSpPr>
        <p:spPr>
          <a:xfrm>
            <a:off x="6406536" y="3490403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9916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1127448" y="2040999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3EA08C0-1AED-4156-94B2-30A552940F9C}"/>
              </a:ext>
            </a:extLst>
          </p:cNvPr>
          <p:cNvSpPr txBox="1"/>
          <p:nvPr/>
        </p:nvSpPr>
        <p:spPr>
          <a:xfrm>
            <a:off x="5413885" y="5164023"/>
            <a:ext cx="51776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：图像中各个像素点的灰度级。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纵坐标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：具有该灰度级的像素概率。</a:t>
            </a: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815A852-A240-45E8-9B3D-F788C0DCA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24125"/>
              </p:ext>
            </p:extLst>
          </p:nvPr>
        </p:nvGraphicFramePr>
        <p:xfrm>
          <a:off x="479376" y="5012290"/>
          <a:ext cx="4082461" cy="9612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643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52417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628412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1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  <a:tr h="32042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altLang="en-US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出现概率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5526" marR="15526" marT="15526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1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2/9</a:t>
                      </a:r>
                      <a:endParaRPr lang="zh-CN" sz="1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2269747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7B0B0-B732-458D-9FB4-4933250271CA}"/>
              </a:ext>
            </a:extLst>
          </p:cNvPr>
          <p:cNvCxnSpPr/>
          <p:nvPr/>
        </p:nvCxnSpPr>
        <p:spPr>
          <a:xfrm>
            <a:off x="6199065" y="4289912"/>
            <a:ext cx="4391025" cy="0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A8F186-090C-4ADF-B4F6-A69E9DB0AF09}"/>
              </a:ext>
            </a:extLst>
          </p:cNvPr>
          <p:cNvCxnSpPr/>
          <p:nvPr/>
        </p:nvCxnSpPr>
        <p:spPr>
          <a:xfrm flipV="1">
            <a:off x="6589590" y="1182863"/>
            <a:ext cx="0" cy="3305021"/>
          </a:xfrm>
          <a:prstGeom prst="straightConnector1">
            <a:avLst/>
          </a:prstGeom>
          <a:ln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4F68885-A1B2-47F1-9E5F-8253D9265B85}"/>
              </a:ext>
            </a:extLst>
          </p:cNvPr>
          <p:cNvSpPr/>
          <p:nvPr/>
        </p:nvSpPr>
        <p:spPr>
          <a:xfrm>
            <a:off x="6876339" y="4480412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D7A8EA-CC33-4BDA-B603-1AA532A47ED4}"/>
              </a:ext>
            </a:extLst>
          </p:cNvPr>
          <p:cNvSpPr/>
          <p:nvPr/>
        </p:nvSpPr>
        <p:spPr>
          <a:xfrm>
            <a:off x="7543089" y="4480412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95DE8A-CC24-4585-AFD5-6E4F626CA0C6}"/>
              </a:ext>
            </a:extLst>
          </p:cNvPr>
          <p:cNvSpPr/>
          <p:nvPr/>
        </p:nvSpPr>
        <p:spPr>
          <a:xfrm>
            <a:off x="8209839" y="4480412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A06D74-63F2-4222-B3CB-EEAABCF330C3}"/>
              </a:ext>
            </a:extLst>
          </p:cNvPr>
          <p:cNvSpPr/>
          <p:nvPr/>
        </p:nvSpPr>
        <p:spPr>
          <a:xfrm>
            <a:off x="8876589" y="4480412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4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D37CD17-C08C-4ADC-A82A-32A69D30DB95}"/>
              </a:ext>
            </a:extLst>
          </p:cNvPr>
          <p:cNvSpPr/>
          <p:nvPr/>
        </p:nvSpPr>
        <p:spPr>
          <a:xfrm>
            <a:off x="9543339" y="4480412"/>
            <a:ext cx="645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975" defTabSz="809625">
              <a:tabLst>
                <a:tab pos="2333625" algn="l"/>
              </a:tabLst>
            </a:pPr>
            <a:r>
              <a:rPr lang="en-US" altLang="zh-CN" b="1">
                <a:solidFill>
                  <a:srgbClr val="4285F4"/>
                </a:solidFill>
              </a:rPr>
              <a:t>5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7949180-5792-470E-84A1-B6931D068D15}"/>
              </a:ext>
            </a:extLst>
          </p:cNvPr>
          <p:cNvSpPr/>
          <p:nvPr/>
        </p:nvSpPr>
        <p:spPr>
          <a:xfrm>
            <a:off x="7103940" y="2131628"/>
            <a:ext cx="175749" cy="21582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0A5A27D-5D59-42BC-9909-4468347D6ABB}"/>
              </a:ext>
            </a:extLst>
          </p:cNvPr>
          <p:cNvSpPr/>
          <p:nvPr/>
        </p:nvSpPr>
        <p:spPr>
          <a:xfrm>
            <a:off x="8437439" y="2864237"/>
            <a:ext cx="190501" cy="14247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DBEBAC-CA71-4AD0-AA4D-C355C04AB549}"/>
              </a:ext>
            </a:extLst>
          </p:cNvPr>
          <p:cNvSpPr/>
          <p:nvPr/>
        </p:nvSpPr>
        <p:spPr>
          <a:xfrm>
            <a:off x="9104189" y="3631557"/>
            <a:ext cx="190501" cy="6564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ED91F35-6B8C-44D3-9046-741650513D25}"/>
              </a:ext>
            </a:extLst>
          </p:cNvPr>
          <p:cNvCxnSpPr/>
          <p:nvPr/>
        </p:nvCxnSpPr>
        <p:spPr>
          <a:xfrm>
            <a:off x="6589590" y="2131629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0FE1394-D0C9-4A9A-9B59-D573214B9837}"/>
              </a:ext>
            </a:extLst>
          </p:cNvPr>
          <p:cNvCxnSpPr/>
          <p:nvPr/>
        </p:nvCxnSpPr>
        <p:spPr>
          <a:xfrm>
            <a:off x="6589590" y="2817429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7A68230-6733-4D0E-A0FC-D9CB017714A2}"/>
              </a:ext>
            </a:extLst>
          </p:cNvPr>
          <p:cNvCxnSpPr/>
          <p:nvPr/>
        </p:nvCxnSpPr>
        <p:spPr>
          <a:xfrm>
            <a:off x="6589590" y="3503229"/>
            <a:ext cx="1153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EFAFB19-848E-4EF2-86EB-110FEA0A63D9}"/>
              </a:ext>
            </a:extLst>
          </p:cNvPr>
          <p:cNvSpPr/>
          <p:nvPr/>
        </p:nvSpPr>
        <p:spPr>
          <a:xfrm>
            <a:off x="5973054" y="335231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1/9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A580982-D240-4F4A-9F33-C0B7F2E549BB}"/>
              </a:ext>
            </a:extLst>
          </p:cNvPr>
          <p:cNvSpPr/>
          <p:nvPr/>
        </p:nvSpPr>
        <p:spPr>
          <a:xfrm>
            <a:off x="5973054" y="2654143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2/9</a:t>
            </a: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3C0E945-844B-469B-990D-CDC5EA017D56}"/>
              </a:ext>
            </a:extLst>
          </p:cNvPr>
          <p:cNvSpPr/>
          <p:nvPr/>
        </p:nvSpPr>
        <p:spPr>
          <a:xfrm>
            <a:off x="5973054" y="1955971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3/9</a:t>
            </a:r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3A6CD8C-43E9-44EB-B273-2E091EFA2DA3}"/>
              </a:ext>
            </a:extLst>
          </p:cNvPr>
          <p:cNvSpPr/>
          <p:nvPr/>
        </p:nvSpPr>
        <p:spPr>
          <a:xfrm>
            <a:off x="7770689" y="3503229"/>
            <a:ext cx="190501" cy="7866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31FD16B-5A43-4358-A2F9-FDD32098E736}"/>
              </a:ext>
            </a:extLst>
          </p:cNvPr>
          <p:cNvSpPr/>
          <p:nvPr/>
        </p:nvSpPr>
        <p:spPr>
          <a:xfrm>
            <a:off x="9770938" y="2864237"/>
            <a:ext cx="190800" cy="14235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51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1BBCA1-1F18-4CC9-BA69-A0C96EE8C8BD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DIMS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使用参数的数量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89C19-D22D-42EF-97C3-4C778A4E3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636912"/>
            <a:ext cx="3324225" cy="3324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9076D70-AE4B-4A83-BE55-F45422520ED9}"/>
              </a:ext>
            </a:extLst>
          </p:cNvPr>
          <p:cNvSpPr/>
          <p:nvPr/>
        </p:nvSpPr>
        <p:spPr>
          <a:xfrm>
            <a:off x="5662103" y="2929509"/>
            <a:ext cx="135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dims=1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181491-3510-4078-8BF5-936E12ACE690}"/>
              </a:ext>
            </a:extLst>
          </p:cNvPr>
          <p:cNvSpPr/>
          <p:nvPr/>
        </p:nvSpPr>
        <p:spPr>
          <a:xfrm>
            <a:off x="5662103" y="3933056"/>
            <a:ext cx="2031325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灰度直方图</a:t>
            </a:r>
            <a:endParaRPr lang="en-US" altLang="zh-CN" sz="2400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仅考虑灰度值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86BBE07-3035-4830-9425-1C85FF3C33AC}"/>
              </a:ext>
            </a:extLst>
          </p:cNvPr>
          <p:cNvCxnSpPr/>
          <p:nvPr/>
        </p:nvCxnSpPr>
        <p:spPr>
          <a:xfrm flipV="1">
            <a:off x="5746181" y="3501008"/>
            <a:ext cx="3124200" cy="10990"/>
          </a:xfrm>
          <a:prstGeom prst="line">
            <a:avLst/>
          </a:prstGeom>
          <a:ln>
            <a:solidFill>
              <a:srgbClr val="FBBC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090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990D0-5EAC-4076-A8AC-93ACD75EF297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en-US" altLang="zh-CN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统计灰度值的范围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F969EB-7BAA-49B8-A355-6A09EA2ED438}"/>
              </a:ext>
            </a:extLst>
          </p:cNvPr>
          <p:cNvSpPr/>
          <p:nvPr/>
        </p:nvSpPr>
        <p:spPr>
          <a:xfrm>
            <a:off x="5746181" y="293592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具体值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A77B42-B811-4559-9CC1-B6291E493FF3}"/>
              </a:ext>
            </a:extLst>
          </p:cNvPr>
          <p:cNvSpPr/>
          <p:nvPr/>
        </p:nvSpPr>
        <p:spPr>
          <a:xfrm>
            <a:off x="5662103" y="3933056"/>
            <a:ext cx="1885453" cy="1135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灰度直方图</a:t>
            </a:r>
            <a:endParaRPr lang="en-US" altLang="zh-CN" sz="2400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b="1" dirty="0">
                <a:solidFill>
                  <a:srgbClr val="4285F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[0,255]</a:t>
            </a:r>
            <a:endParaRPr lang="zh-CN" altLang="en-US" sz="2400" b="1" dirty="0">
              <a:solidFill>
                <a:srgbClr val="4285F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A18C8D-A1B7-4216-8673-5C9BC5FB4094}"/>
              </a:ext>
            </a:extLst>
          </p:cNvPr>
          <p:cNvCxnSpPr/>
          <p:nvPr/>
        </p:nvCxnSpPr>
        <p:spPr>
          <a:xfrm flipV="1">
            <a:off x="5746181" y="3501008"/>
            <a:ext cx="3124200" cy="10990"/>
          </a:xfrm>
          <a:prstGeom prst="line">
            <a:avLst/>
          </a:prstGeom>
          <a:ln>
            <a:solidFill>
              <a:srgbClr val="FBBC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AFF75BC-788C-4542-95AC-8C9A73871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2636912"/>
            <a:ext cx="3324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62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990D0-5EAC-4076-A8AC-93ACD75EF297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参数子集的数目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0A77D6A-AD0C-489C-9DA0-C0CE55C55CF7}"/>
              </a:ext>
            </a:extLst>
          </p:cNvPr>
          <p:cNvGrpSpPr/>
          <p:nvPr/>
        </p:nvGrpSpPr>
        <p:grpSpPr>
          <a:xfrm>
            <a:off x="1739352" y="2845060"/>
            <a:ext cx="3037254" cy="2071392"/>
            <a:chOff x="7058025" y="485006"/>
            <a:chExt cx="4391025" cy="366688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2C95329-417B-4901-A185-35291C5545A4}"/>
                </a:ext>
              </a:extLst>
            </p:cNvPr>
            <p:cNvCxnSpPr/>
            <p:nvPr/>
          </p:nvCxnSpPr>
          <p:spPr>
            <a:xfrm>
              <a:off x="7058025" y="3592055"/>
              <a:ext cx="4391025" cy="0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2D2E1C4-2B90-4D73-8FD1-E2D5F5E1E320}"/>
                </a:ext>
              </a:extLst>
            </p:cNvPr>
            <p:cNvCxnSpPr/>
            <p:nvPr/>
          </p:nvCxnSpPr>
          <p:spPr>
            <a:xfrm flipV="1">
              <a:off x="7448550" y="485006"/>
              <a:ext cx="0" cy="3305021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D9F307-799E-4E21-882F-349985C13E1E}"/>
                </a:ext>
              </a:extLst>
            </p:cNvPr>
            <p:cNvSpPr/>
            <p:nvPr/>
          </p:nvSpPr>
          <p:spPr>
            <a:xfrm>
              <a:off x="7735299" y="3782555"/>
              <a:ext cx="64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1</a:t>
              </a:r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BF8B40F-2C36-4E32-B4D6-1A32CA1548F9}"/>
                </a:ext>
              </a:extLst>
            </p:cNvPr>
            <p:cNvSpPr/>
            <p:nvPr/>
          </p:nvSpPr>
          <p:spPr>
            <a:xfrm>
              <a:off x="8402049" y="3782555"/>
              <a:ext cx="64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2</a:t>
              </a:r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0CB52F2-6D3B-428D-AB86-6C5AE2559593}"/>
                </a:ext>
              </a:extLst>
            </p:cNvPr>
            <p:cNvSpPr/>
            <p:nvPr/>
          </p:nvSpPr>
          <p:spPr>
            <a:xfrm>
              <a:off x="9068799" y="3782555"/>
              <a:ext cx="64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3</a:t>
              </a:r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554ADC4-A556-4CB9-B7B4-37A21AAF4FF8}"/>
                </a:ext>
              </a:extLst>
            </p:cNvPr>
            <p:cNvSpPr/>
            <p:nvPr/>
          </p:nvSpPr>
          <p:spPr>
            <a:xfrm>
              <a:off x="9735549" y="3782555"/>
              <a:ext cx="64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4</a:t>
              </a:r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6B511C-67A8-4261-A5E3-BFDA035A8D78}"/>
                </a:ext>
              </a:extLst>
            </p:cNvPr>
            <p:cNvSpPr/>
            <p:nvPr/>
          </p:nvSpPr>
          <p:spPr>
            <a:xfrm>
              <a:off x="10402299" y="3782555"/>
              <a:ext cx="6457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5</a:t>
              </a:r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C66985-23BE-4986-BD5D-10DC0B014BEC}"/>
                </a:ext>
              </a:extLst>
            </p:cNvPr>
            <p:cNvSpPr/>
            <p:nvPr/>
          </p:nvSpPr>
          <p:spPr>
            <a:xfrm>
              <a:off x="7962900" y="1433772"/>
              <a:ext cx="190500" cy="21582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E1FDD44-6BCA-4C2E-AA5C-1A233DD3C5D3}"/>
                </a:ext>
              </a:extLst>
            </p:cNvPr>
            <p:cNvSpPr/>
            <p:nvPr/>
          </p:nvSpPr>
          <p:spPr>
            <a:xfrm>
              <a:off x="8629649" y="2805371"/>
              <a:ext cx="190501" cy="7866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A138A41-F422-46C5-AEDA-FA257D400D22}"/>
                </a:ext>
              </a:extLst>
            </p:cNvPr>
            <p:cNvSpPr/>
            <p:nvPr/>
          </p:nvSpPr>
          <p:spPr>
            <a:xfrm>
              <a:off x="9296399" y="2166380"/>
              <a:ext cx="190501" cy="14247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8A7881-098F-4B70-A7D5-412BBF4D0113}"/>
                </a:ext>
              </a:extLst>
            </p:cNvPr>
            <p:cNvSpPr/>
            <p:nvPr/>
          </p:nvSpPr>
          <p:spPr>
            <a:xfrm>
              <a:off x="9963149" y="2933700"/>
              <a:ext cx="190501" cy="6564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468EFAB-F36D-4F84-90FF-6F561A70E117}"/>
                </a:ext>
              </a:extLst>
            </p:cNvPr>
            <p:cNvSpPr/>
            <p:nvPr/>
          </p:nvSpPr>
          <p:spPr>
            <a:xfrm>
              <a:off x="10629898" y="2158814"/>
              <a:ext cx="175165" cy="143107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06F9EF9-CFA9-4A44-8B8F-C5A0F8B0AE90}"/>
                </a:ext>
              </a:extLst>
            </p:cNvPr>
            <p:cNvCxnSpPr/>
            <p:nvPr/>
          </p:nvCxnSpPr>
          <p:spPr>
            <a:xfrm>
              <a:off x="7448550" y="1433772"/>
              <a:ext cx="11532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18F016-19CA-4AF2-BB61-B73EBF818464}"/>
                </a:ext>
              </a:extLst>
            </p:cNvPr>
            <p:cNvCxnSpPr/>
            <p:nvPr/>
          </p:nvCxnSpPr>
          <p:spPr>
            <a:xfrm>
              <a:off x="7448550" y="2119572"/>
              <a:ext cx="11532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469EEBE-2F6C-48C0-B797-60261AE95A9E}"/>
                </a:ext>
              </a:extLst>
            </p:cNvPr>
            <p:cNvCxnSpPr/>
            <p:nvPr/>
          </p:nvCxnSpPr>
          <p:spPr>
            <a:xfrm>
              <a:off x="7448550" y="2805372"/>
              <a:ext cx="115322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29AA63B-FEF8-4FA7-A090-4FC0EAF80975}"/>
              </a:ext>
            </a:extLst>
          </p:cNvPr>
          <p:cNvSpPr/>
          <p:nvPr/>
        </p:nvSpPr>
        <p:spPr>
          <a:xfrm>
            <a:off x="2579403" y="5529329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bins=5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0D33E-0ED9-49A4-BE41-00D7454FB484}"/>
              </a:ext>
            </a:extLst>
          </p:cNvPr>
          <p:cNvSpPr/>
          <p:nvPr/>
        </p:nvSpPr>
        <p:spPr>
          <a:xfrm>
            <a:off x="7196268" y="5529330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bins=3</a:t>
            </a:r>
            <a:endParaRPr lang="zh-CN" altLang="en-US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C936F8-5617-41FF-8357-D0DA0A961359}"/>
              </a:ext>
            </a:extLst>
          </p:cNvPr>
          <p:cNvSpPr/>
          <p:nvPr/>
        </p:nvSpPr>
        <p:spPr>
          <a:xfrm>
            <a:off x="1608434" y="40107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1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AE26367-0A10-4936-B0AA-58E6DFC555DE}"/>
              </a:ext>
            </a:extLst>
          </p:cNvPr>
          <p:cNvSpPr/>
          <p:nvPr/>
        </p:nvSpPr>
        <p:spPr>
          <a:xfrm>
            <a:off x="1608434" y="35896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2</a:t>
            </a: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727262B-4930-4BFD-992B-2AAE325F4554}"/>
              </a:ext>
            </a:extLst>
          </p:cNvPr>
          <p:cNvSpPr/>
          <p:nvPr/>
        </p:nvSpPr>
        <p:spPr>
          <a:xfrm>
            <a:off x="1608434" y="31686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4285F4"/>
                </a:solidFill>
              </a:rPr>
              <a:t>3</a:t>
            </a:r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B7307C0-AFF4-449F-B2A2-95AE249DDE92}"/>
              </a:ext>
            </a:extLst>
          </p:cNvPr>
          <p:cNvGrpSpPr/>
          <p:nvPr/>
        </p:nvGrpSpPr>
        <p:grpSpPr>
          <a:xfrm>
            <a:off x="6343028" y="2741540"/>
            <a:ext cx="3146181" cy="2466975"/>
            <a:chOff x="7573238" y="3750352"/>
            <a:chExt cx="3146181" cy="2466975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9ED2DAF-C721-4853-9B16-0CC42903884C}"/>
                </a:ext>
              </a:extLst>
            </p:cNvPr>
            <p:cNvCxnSpPr/>
            <p:nvPr/>
          </p:nvCxnSpPr>
          <p:spPr>
            <a:xfrm>
              <a:off x="7682165" y="5618890"/>
              <a:ext cx="3037254" cy="0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559B22F-7CC5-457A-91CF-A31DA489145B}"/>
                </a:ext>
              </a:extLst>
            </p:cNvPr>
            <p:cNvCxnSpPr/>
            <p:nvPr/>
          </p:nvCxnSpPr>
          <p:spPr>
            <a:xfrm flipV="1">
              <a:off x="7952290" y="3750352"/>
              <a:ext cx="0" cy="2014614"/>
            </a:xfrm>
            <a:prstGeom prst="straightConnector1">
              <a:avLst/>
            </a:prstGeom>
            <a:ln>
              <a:solidFill>
                <a:srgbClr val="4285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90ED770-42C5-4170-80B1-2C4868DC3C49}"/>
                </a:ext>
              </a:extLst>
            </p:cNvPr>
            <p:cNvSpPr/>
            <p:nvPr/>
          </p:nvSpPr>
          <p:spPr>
            <a:xfrm>
              <a:off x="8023686" y="5734908"/>
              <a:ext cx="790852" cy="482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1-2</a:t>
              </a:r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5436449-1AED-46C4-8197-D76B3A66B069}"/>
                </a:ext>
              </a:extLst>
            </p:cNvPr>
            <p:cNvSpPr/>
            <p:nvPr/>
          </p:nvSpPr>
          <p:spPr>
            <a:xfrm>
              <a:off x="8795146" y="5734908"/>
              <a:ext cx="750387" cy="482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3-4</a:t>
              </a:r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DB4E8D9-4B11-4D91-97C5-D28C0083102D}"/>
                </a:ext>
              </a:extLst>
            </p:cNvPr>
            <p:cNvSpPr/>
            <p:nvPr/>
          </p:nvSpPr>
          <p:spPr>
            <a:xfrm>
              <a:off x="9571501" y="5734908"/>
              <a:ext cx="1136753" cy="482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180975" defTabSz="809625">
                <a:tabLst>
                  <a:tab pos="2333625" algn="l"/>
                </a:tabLst>
              </a:pPr>
              <a:r>
                <a:rPr lang="en-US" altLang="zh-CN" b="1">
                  <a:solidFill>
                    <a:srgbClr val="4285F4"/>
                  </a:solidFill>
                </a:rPr>
                <a:t>5-6</a:t>
              </a:r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6DF7DD-F6EC-4F2D-B0F6-E67D2F7A2F00}"/>
                </a:ext>
              </a:extLst>
            </p:cNvPr>
            <p:cNvSpPr/>
            <p:nvPr/>
          </p:nvSpPr>
          <p:spPr>
            <a:xfrm>
              <a:off x="8413378" y="4532406"/>
              <a:ext cx="183354" cy="10864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DEECBD7-71C1-4614-9108-ECB70D006507}"/>
                </a:ext>
              </a:extLst>
            </p:cNvPr>
            <p:cNvSpPr/>
            <p:nvPr/>
          </p:nvSpPr>
          <p:spPr>
            <a:xfrm>
              <a:off x="9170340" y="4811775"/>
              <a:ext cx="183600" cy="7962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C745A22-3F9D-4860-9E1F-77A2AFE19CF7}"/>
                </a:ext>
              </a:extLst>
            </p:cNvPr>
            <p:cNvSpPr/>
            <p:nvPr/>
          </p:nvSpPr>
          <p:spPr>
            <a:xfrm>
              <a:off x="9916181" y="5083609"/>
              <a:ext cx="183600" cy="53528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E5B1528-07D9-4755-B887-101F51629FCE}"/>
                </a:ext>
              </a:extLst>
            </p:cNvPr>
            <p:cNvCxnSpPr/>
            <p:nvPr/>
          </p:nvCxnSpPr>
          <p:spPr>
            <a:xfrm>
              <a:off x="7952290" y="4532406"/>
              <a:ext cx="7976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3B718CC-7358-4D7F-B305-76DEA86A3916}"/>
                </a:ext>
              </a:extLst>
            </p:cNvPr>
            <p:cNvCxnSpPr/>
            <p:nvPr/>
          </p:nvCxnSpPr>
          <p:spPr>
            <a:xfrm>
              <a:off x="7952290" y="5083609"/>
              <a:ext cx="7976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3EFBE4-ED63-4E6A-93C5-83310717DF3C}"/>
                </a:ext>
              </a:extLst>
            </p:cNvPr>
            <p:cNvCxnSpPr/>
            <p:nvPr/>
          </p:nvCxnSpPr>
          <p:spPr>
            <a:xfrm>
              <a:off x="7952290" y="4822636"/>
              <a:ext cx="7976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615F50F-BC98-4B06-88F6-A3F91497AAF5}"/>
                </a:ext>
              </a:extLst>
            </p:cNvPr>
            <p:cNvCxnSpPr/>
            <p:nvPr/>
          </p:nvCxnSpPr>
          <p:spPr>
            <a:xfrm>
              <a:off x="7952290" y="5351396"/>
              <a:ext cx="7976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B0C00CB-564C-4CA7-A8D6-B636A3D31712}"/>
                </a:ext>
              </a:extLst>
            </p:cNvPr>
            <p:cNvSpPr/>
            <p:nvPr/>
          </p:nvSpPr>
          <p:spPr>
            <a:xfrm>
              <a:off x="7573238" y="5152107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4285F4"/>
                  </a:solidFill>
                </a:rPr>
                <a:t>1</a:t>
              </a:r>
              <a:endParaRPr lang="zh-CN" altLang="en-US" sz="16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158F5A8-154D-4B54-A677-18F0FD03A3D9}"/>
                </a:ext>
              </a:extLst>
            </p:cNvPr>
            <p:cNvSpPr/>
            <p:nvPr/>
          </p:nvSpPr>
          <p:spPr>
            <a:xfrm>
              <a:off x="7573238" y="4888432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4285F4"/>
                  </a:solidFill>
                </a:rPr>
                <a:t>2</a:t>
              </a:r>
              <a:endParaRPr lang="zh-CN" altLang="en-US" sz="16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55757F8-4A93-4636-B769-25ABFE458029}"/>
                </a:ext>
              </a:extLst>
            </p:cNvPr>
            <p:cNvSpPr/>
            <p:nvPr/>
          </p:nvSpPr>
          <p:spPr>
            <a:xfrm>
              <a:off x="7573238" y="462475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4285F4"/>
                  </a:solidFill>
                </a:rPr>
                <a:t>3</a:t>
              </a:r>
              <a:endParaRPr lang="zh-CN" altLang="en-US" sz="16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C65F7DD-38D2-481D-9CFE-EE8DF7B72E72}"/>
                </a:ext>
              </a:extLst>
            </p:cNvPr>
            <p:cNvSpPr/>
            <p:nvPr/>
          </p:nvSpPr>
          <p:spPr>
            <a:xfrm>
              <a:off x="7573238" y="436108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>
                  <a:solidFill>
                    <a:srgbClr val="4285F4"/>
                  </a:solidFill>
                </a:rPr>
                <a:t>4</a:t>
              </a:r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718581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990D0-5EAC-4076-A8AC-93ACD75EF297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参数子集的数目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9CBD2E-F932-4E3B-B619-A1406397F248}"/>
                  </a:ext>
                </a:extLst>
              </p:cNvPr>
              <p:cNvSpPr txBox="1"/>
              <p:nvPr/>
            </p:nvSpPr>
            <p:spPr>
              <a:xfrm>
                <a:off x="4059083" y="3178642"/>
                <a:ext cx="712678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0,255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0,15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A9CBD2E-F932-4E3B-B619-A140639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83" y="3178642"/>
                <a:ext cx="712678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BA105A64-A911-4520-8BA6-45C56AE02CC7}"/>
              </a:ext>
            </a:extLst>
          </p:cNvPr>
          <p:cNvSpPr txBox="1"/>
          <p:nvPr/>
        </p:nvSpPr>
        <p:spPr>
          <a:xfrm>
            <a:off x="4223792" y="4120037"/>
            <a:ext cx="5844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范围</a:t>
            </a:r>
            <a:r>
              <a:rPr lang="en-US" altLang="zh-CN" sz="3200"/>
              <a:t>=bin</a:t>
            </a:r>
            <a:r>
              <a:rPr lang="en-US" altLang="zh-CN" sz="3200" baseline="-25000"/>
              <a:t>1 </a:t>
            </a:r>
            <a:r>
              <a:rPr lang="en-US" altLang="zh-CN" sz="3200"/>
              <a:t>∪ bin</a:t>
            </a:r>
            <a:r>
              <a:rPr lang="en-US" altLang="zh-CN" sz="3200" baseline="-25000"/>
              <a:t>2</a:t>
            </a:r>
            <a:r>
              <a:rPr lang="en-US" altLang="zh-CN" sz="3200"/>
              <a:t> ∪…… ∪ bin</a:t>
            </a:r>
            <a:r>
              <a:rPr lang="en-US" altLang="zh-CN" sz="3200" baseline="-25000"/>
              <a:t>16</a:t>
            </a:r>
            <a:endParaRPr lang="zh-CN" altLang="en-US" sz="3200" baseline="-2500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29F21E2-3D6D-46B9-AB2C-7FA2A0EF96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71751"/>
            <a:ext cx="19907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441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990D0-5EAC-4076-A8AC-93ACD75EF297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参数子集的数目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50960D-0FCC-4DCA-AD87-CFFE7C304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71751"/>
            <a:ext cx="1990725" cy="1990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A2C171-C77B-4239-A598-CFE9FA75C3B6}"/>
                  </a:ext>
                </a:extLst>
              </p:cNvPr>
              <p:cNvSpPr txBox="1"/>
              <p:nvPr/>
            </p:nvSpPr>
            <p:spPr>
              <a:xfrm>
                <a:off x="5496993" y="5350394"/>
                <a:ext cx="428625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0,255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0,15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240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CN" altLang="en-US" sz="16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1A2C171-C77B-4239-A598-CFE9FA75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93" y="5350394"/>
                <a:ext cx="4286251" cy="24622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4D7897C-0154-4782-9397-E127BF0925C5}"/>
              </a:ext>
            </a:extLst>
          </p:cNvPr>
          <p:cNvSpPr txBox="1"/>
          <p:nvPr/>
        </p:nvSpPr>
        <p:spPr>
          <a:xfrm>
            <a:off x="5652176" y="5702384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范围</a:t>
            </a:r>
            <a:r>
              <a:rPr lang="en-US" altLang="zh-CN"/>
              <a:t>=bin</a:t>
            </a:r>
            <a:r>
              <a:rPr lang="en-US" altLang="zh-CN" baseline="-25000"/>
              <a:t>1 </a:t>
            </a:r>
            <a:r>
              <a:rPr lang="en-US" altLang="zh-CN"/>
              <a:t>∪ bin</a:t>
            </a:r>
            <a:r>
              <a:rPr lang="en-US" altLang="zh-CN" baseline="-25000"/>
              <a:t>2</a:t>
            </a:r>
            <a:r>
              <a:rPr lang="en-US" altLang="zh-CN"/>
              <a:t> ∪…… ∪ bin</a:t>
            </a:r>
            <a:r>
              <a:rPr lang="en-US" altLang="zh-CN" baseline="-25000"/>
              <a:t>16</a:t>
            </a:r>
            <a:endParaRPr lang="zh-CN" altLang="en-US" baseline="-2500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FDDA133-3F75-4399-B792-DC75A32FACFB}"/>
              </a:ext>
            </a:extLst>
          </p:cNvPr>
          <p:cNvGrpSpPr/>
          <p:nvPr/>
        </p:nvGrpSpPr>
        <p:grpSpPr>
          <a:xfrm>
            <a:off x="4577883" y="2509887"/>
            <a:ext cx="6565772" cy="1999690"/>
            <a:chOff x="5829299" y="3398842"/>
            <a:chExt cx="3657601" cy="199969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4A131C-097E-4229-9B9F-A7AD0CA2CAB1}"/>
                </a:ext>
              </a:extLst>
            </p:cNvPr>
            <p:cNvSpPr/>
            <p:nvPr/>
          </p:nvSpPr>
          <p:spPr>
            <a:xfrm>
              <a:off x="5829299" y="3752850"/>
              <a:ext cx="228600" cy="1645682"/>
            </a:xfrm>
            <a:prstGeom prst="rect">
              <a:avLst/>
            </a:prstGeom>
            <a:solidFill>
              <a:srgbClr val="2B5C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73A08C-E8ED-43DE-A2DF-44C26A9D285E}"/>
                </a:ext>
              </a:extLst>
            </p:cNvPr>
            <p:cNvSpPr/>
            <p:nvPr/>
          </p:nvSpPr>
          <p:spPr>
            <a:xfrm>
              <a:off x="6057900" y="4057650"/>
              <a:ext cx="228600" cy="1340882"/>
            </a:xfrm>
            <a:prstGeom prst="rect">
              <a:avLst/>
            </a:prstGeom>
            <a:solidFill>
              <a:srgbClr val="6472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1AADC2-765B-407C-B948-5C3CC2EFF49A}"/>
                </a:ext>
              </a:extLst>
            </p:cNvPr>
            <p:cNvSpPr/>
            <p:nvPr/>
          </p:nvSpPr>
          <p:spPr>
            <a:xfrm>
              <a:off x="6286500" y="3560243"/>
              <a:ext cx="228600" cy="1838289"/>
            </a:xfrm>
            <a:prstGeom prst="rect">
              <a:avLst/>
            </a:prstGeom>
            <a:solidFill>
              <a:srgbClr val="60B8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E10426-9D65-4F23-B22F-40CB76A230D8}"/>
                </a:ext>
              </a:extLst>
            </p:cNvPr>
            <p:cNvSpPr/>
            <p:nvPr/>
          </p:nvSpPr>
          <p:spPr>
            <a:xfrm>
              <a:off x="6515100" y="4348162"/>
              <a:ext cx="228600" cy="1050369"/>
            </a:xfrm>
            <a:prstGeom prst="rect">
              <a:avLst/>
            </a:prstGeom>
            <a:solidFill>
              <a:srgbClr val="C50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8184E05-F1BF-491C-B8C1-88149348177F}"/>
                </a:ext>
              </a:extLst>
            </p:cNvPr>
            <p:cNvSpPr/>
            <p:nvPr/>
          </p:nvSpPr>
          <p:spPr>
            <a:xfrm>
              <a:off x="6743700" y="4057650"/>
              <a:ext cx="228600" cy="1340882"/>
            </a:xfrm>
            <a:prstGeom prst="rect">
              <a:avLst/>
            </a:prstGeom>
            <a:solidFill>
              <a:srgbClr val="6FD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31548B7-1F84-4E39-8E5E-907D5AE38080}"/>
                </a:ext>
              </a:extLst>
            </p:cNvPr>
            <p:cNvSpPr/>
            <p:nvPr/>
          </p:nvSpPr>
          <p:spPr>
            <a:xfrm>
              <a:off x="6972301" y="3398842"/>
              <a:ext cx="228600" cy="1999690"/>
            </a:xfrm>
            <a:prstGeom prst="rect">
              <a:avLst/>
            </a:prstGeom>
            <a:solidFill>
              <a:srgbClr val="AAFB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7B51953-E86F-49CE-9931-ECB8F26821DB}"/>
                </a:ext>
              </a:extLst>
            </p:cNvPr>
            <p:cNvSpPr/>
            <p:nvPr/>
          </p:nvSpPr>
          <p:spPr>
            <a:xfrm>
              <a:off x="7200901" y="3752850"/>
              <a:ext cx="228600" cy="1645682"/>
            </a:xfrm>
            <a:prstGeom prst="rect">
              <a:avLst/>
            </a:prstGeom>
            <a:solidFill>
              <a:srgbClr val="472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5DB2F6-7170-4EB4-B660-CF417E972F2A}"/>
                </a:ext>
              </a:extLst>
            </p:cNvPr>
            <p:cNvSpPr/>
            <p:nvPr/>
          </p:nvSpPr>
          <p:spPr>
            <a:xfrm>
              <a:off x="7429500" y="3871912"/>
              <a:ext cx="228600" cy="1526619"/>
            </a:xfrm>
            <a:prstGeom prst="rect">
              <a:avLst/>
            </a:prstGeom>
            <a:solidFill>
              <a:srgbClr val="399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18D508F-EC7C-4ACE-BA26-6AFB76F67C19}"/>
                </a:ext>
              </a:extLst>
            </p:cNvPr>
            <p:cNvSpPr/>
            <p:nvPr/>
          </p:nvSpPr>
          <p:spPr>
            <a:xfrm>
              <a:off x="7658101" y="4175206"/>
              <a:ext cx="228600" cy="1223325"/>
            </a:xfrm>
            <a:prstGeom prst="rect">
              <a:avLst/>
            </a:prstGeom>
            <a:solidFill>
              <a:srgbClr val="A4F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D395DD-808C-4BCB-8C85-866F9FB43A76}"/>
                </a:ext>
              </a:extLst>
            </p:cNvPr>
            <p:cNvSpPr/>
            <p:nvPr/>
          </p:nvSpPr>
          <p:spPr>
            <a:xfrm>
              <a:off x="7886700" y="3967163"/>
              <a:ext cx="228600" cy="1431368"/>
            </a:xfrm>
            <a:prstGeom prst="rect">
              <a:avLst/>
            </a:prstGeom>
            <a:solidFill>
              <a:srgbClr val="E1FD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C1CE578-F410-410D-8864-476D68BCBE80}"/>
                </a:ext>
              </a:extLst>
            </p:cNvPr>
            <p:cNvSpPr/>
            <p:nvPr/>
          </p:nvSpPr>
          <p:spPr>
            <a:xfrm>
              <a:off x="8115301" y="4057650"/>
              <a:ext cx="228600" cy="1340882"/>
            </a:xfrm>
            <a:prstGeom prst="rect">
              <a:avLst/>
            </a:prstGeom>
            <a:solidFill>
              <a:srgbClr val="0AD4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9613906-1CF1-43F4-8643-6371C003D5CA}"/>
                </a:ext>
              </a:extLst>
            </p:cNvPr>
            <p:cNvSpPr/>
            <p:nvPr/>
          </p:nvSpPr>
          <p:spPr>
            <a:xfrm>
              <a:off x="8343901" y="3398842"/>
              <a:ext cx="228600" cy="1999690"/>
            </a:xfrm>
            <a:prstGeom prst="rect">
              <a:avLst/>
            </a:prstGeom>
            <a:solidFill>
              <a:srgbClr val="713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143AA43-3BC0-4CE4-BCF1-0F4109733B46}"/>
                </a:ext>
              </a:extLst>
            </p:cNvPr>
            <p:cNvSpPr/>
            <p:nvPr/>
          </p:nvSpPr>
          <p:spPr>
            <a:xfrm>
              <a:off x="8572499" y="3509963"/>
              <a:ext cx="228600" cy="1888569"/>
            </a:xfrm>
            <a:prstGeom prst="rect">
              <a:avLst/>
            </a:prstGeom>
            <a:solidFill>
              <a:srgbClr val="50E4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51CFFA4-EF49-4270-B269-CE421552F765}"/>
                </a:ext>
              </a:extLst>
            </p:cNvPr>
            <p:cNvSpPr/>
            <p:nvPr/>
          </p:nvSpPr>
          <p:spPr>
            <a:xfrm>
              <a:off x="8801095" y="4175206"/>
              <a:ext cx="228600" cy="1223326"/>
            </a:xfrm>
            <a:prstGeom prst="rect">
              <a:avLst/>
            </a:prstGeom>
            <a:solidFill>
              <a:srgbClr val="F7A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6C1B80D-6A24-4939-9E25-D38E6BB2AA13}"/>
                </a:ext>
              </a:extLst>
            </p:cNvPr>
            <p:cNvSpPr/>
            <p:nvPr/>
          </p:nvSpPr>
          <p:spPr>
            <a:xfrm>
              <a:off x="9029692" y="4057650"/>
              <a:ext cx="228600" cy="1340882"/>
            </a:xfrm>
            <a:prstGeom prst="rect">
              <a:avLst/>
            </a:prstGeom>
            <a:solidFill>
              <a:srgbClr val="B41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AE8B94C-BE66-4D20-ADD0-93A7CAB06B9D}"/>
                </a:ext>
              </a:extLst>
            </p:cNvPr>
            <p:cNvSpPr/>
            <p:nvPr/>
          </p:nvSpPr>
          <p:spPr>
            <a:xfrm>
              <a:off x="9258300" y="3560243"/>
              <a:ext cx="228600" cy="1838289"/>
            </a:xfrm>
            <a:prstGeom prst="rect">
              <a:avLst/>
            </a:prstGeom>
            <a:solidFill>
              <a:srgbClr val="C7A0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150472F-7E59-410A-8378-893580C3944A}"/>
              </a:ext>
            </a:extLst>
          </p:cNvPr>
          <p:cNvSpPr txBox="1"/>
          <p:nvPr/>
        </p:nvSpPr>
        <p:spPr>
          <a:xfrm>
            <a:off x="4549089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</a:t>
            </a:r>
            <a:endParaRPr lang="zh-CN" altLang="en-US" sz="14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D7EB77-6908-4C6A-869D-DC362600F1D2}"/>
              </a:ext>
            </a:extLst>
          </p:cNvPr>
          <p:cNvSpPr txBox="1"/>
          <p:nvPr/>
        </p:nvSpPr>
        <p:spPr>
          <a:xfrm>
            <a:off x="4974773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b2</a:t>
            </a:r>
            <a:endParaRPr lang="zh-CN" altLang="en-US" sz="1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BED8BC-D105-4369-A6FA-E9B49B95588A}"/>
              </a:ext>
            </a:extLst>
          </p:cNvPr>
          <p:cNvSpPr txBox="1"/>
          <p:nvPr/>
        </p:nvSpPr>
        <p:spPr>
          <a:xfrm>
            <a:off x="5372152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b3</a:t>
            </a:r>
            <a:endParaRPr lang="zh-CN" altLang="en-US" sz="140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51FFE08-6B79-4416-A33D-6EDE68E7D169}"/>
              </a:ext>
            </a:extLst>
          </p:cNvPr>
          <p:cNvSpPr txBox="1"/>
          <p:nvPr/>
        </p:nvSpPr>
        <p:spPr>
          <a:xfrm>
            <a:off x="5793184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b4</a:t>
            </a:r>
            <a:endParaRPr lang="zh-CN" altLang="en-US" sz="140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D8A93B3-0974-4B40-9132-5A46B0A01ACA}"/>
              </a:ext>
            </a:extLst>
          </p:cNvPr>
          <p:cNvSpPr txBox="1"/>
          <p:nvPr/>
        </p:nvSpPr>
        <p:spPr>
          <a:xfrm>
            <a:off x="6237525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b5</a:t>
            </a:r>
            <a:endParaRPr lang="zh-CN" altLang="en-US" sz="14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62E35F-577C-4EA7-B6D2-1FB82E2E8AA9}"/>
              </a:ext>
            </a:extLst>
          </p:cNvPr>
          <p:cNvSpPr txBox="1"/>
          <p:nvPr/>
        </p:nvSpPr>
        <p:spPr>
          <a:xfrm>
            <a:off x="6617693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b6</a:t>
            </a:r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5BF0BE8-E8AB-4960-BCFA-1931A4CC6EEC}"/>
              </a:ext>
            </a:extLst>
          </p:cNvPr>
          <p:cNvSpPr txBox="1"/>
          <p:nvPr/>
        </p:nvSpPr>
        <p:spPr>
          <a:xfrm>
            <a:off x="7005889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b7</a:t>
            </a:r>
            <a:endParaRPr lang="zh-CN" altLang="en-US" sz="14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B8E895-300C-4F5A-A0E1-0D8C91B8C843}"/>
              </a:ext>
            </a:extLst>
          </p:cNvPr>
          <p:cNvSpPr txBox="1"/>
          <p:nvPr/>
        </p:nvSpPr>
        <p:spPr>
          <a:xfrm>
            <a:off x="7403945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b8</a:t>
            </a:r>
            <a:endParaRPr lang="zh-CN" altLang="en-US" sz="14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5BCD03-35E6-4654-B8CF-C64E530C50CC}"/>
              </a:ext>
            </a:extLst>
          </p:cNvPr>
          <p:cNvSpPr txBox="1"/>
          <p:nvPr/>
        </p:nvSpPr>
        <p:spPr>
          <a:xfrm>
            <a:off x="7840830" y="45557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b9</a:t>
            </a:r>
            <a:endParaRPr lang="zh-CN" altLang="en-US" sz="140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A9153F-39DA-45AB-A312-D4A9F15294C8}"/>
              </a:ext>
            </a:extLst>
          </p:cNvPr>
          <p:cNvSpPr txBox="1"/>
          <p:nvPr/>
        </p:nvSpPr>
        <p:spPr>
          <a:xfrm>
            <a:off x="8204530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b10</a:t>
            </a:r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7D6D0-E01F-4B00-B197-5579D4221F3E}"/>
              </a:ext>
            </a:extLst>
          </p:cNvPr>
          <p:cNvSpPr txBox="1"/>
          <p:nvPr/>
        </p:nvSpPr>
        <p:spPr>
          <a:xfrm>
            <a:off x="8608399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b11</a:t>
            </a:r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AE449B-3F6A-4352-807D-EBB7A91C1D37}"/>
              </a:ext>
            </a:extLst>
          </p:cNvPr>
          <p:cNvSpPr txBox="1"/>
          <p:nvPr/>
        </p:nvSpPr>
        <p:spPr>
          <a:xfrm>
            <a:off x="9033659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b12</a:t>
            </a:r>
            <a:endParaRPr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D8AD2F-2D75-441D-870B-EB12C5B16CDA}"/>
              </a:ext>
            </a:extLst>
          </p:cNvPr>
          <p:cNvSpPr txBox="1"/>
          <p:nvPr/>
        </p:nvSpPr>
        <p:spPr>
          <a:xfrm>
            <a:off x="9452408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b13</a:t>
            </a:r>
            <a:endParaRPr lang="zh-CN" altLang="en-US" sz="14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A1B4DD6-7AC0-465D-BFB5-4B1210613054}"/>
              </a:ext>
            </a:extLst>
          </p:cNvPr>
          <p:cNvSpPr txBox="1"/>
          <p:nvPr/>
        </p:nvSpPr>
        <p:spPr>
          <a:xfrm>
            <a:off x="10289907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b15</a:t>
            </a:r>
            <a:endParaRPr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5E4CD8-4F3D-4E57-860F-EB4BB98441A2}"/>
              </a:ext>
            </a:extLst>
          </p:cNvPr>
          <p:cNvSpPr txBox="1"/>
          <p:nvPr/>
        </p:nvSpPr>
        <p:spPr>
          <a:xfrm>
            <a:off x="9856277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b14</a:t>
            </a:r>
            <a:endParaRPr lang="zh-CN" altLang="en-US" sz="1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7248DE3-8BA5-4957-821F-D49FB3BE2C2C}"/>
              </a:ext>
            </a:extLst>
          </p:cNvPr>
          <p:cNvSpPr txBox="1"/>
          <p:nvPr/>
        </p:nvSpPr>
        <p:spPr>
          <a:xfrm>
            <a:off x="10664016" y="455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/>
              <a:t>b16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014382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F990D0-5EAC-4076-A8AC-93ACD75EF297}"/>
              </a:ext>
            </a:extLst>
          </p:cNvPr>
          <p:cNvSpPr txBox="1"/>
          <p:nvPr/>
        </p:nvSpPr>
        <p:spPr>
          <a:xfrm>
            <a:off x="263352" y="1196752"/>
            <a:ext cx="440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A43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BINS:</a:t>
            </a:r>
            <a:r>
              <a:rPr lang="zh-CN" altLang="en-US" sz="2400" dirty="0">
                <a:solidFill>
                  <a:srgbClr val="79797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参数子集的数目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25B108A-D354-4CBD-B03C-1BB455E85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53544" y="2427716"/>
            <a:ext cx="3816424" cy="342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FCD1CDEE-EF80-42EA-B861-4887C2F6C1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2427716"/>
            <a:ext cx="405071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64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18158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直方图的定义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直方图的构造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09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了解直方图的含义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掌握直方图的构造方法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263" y="2270499"/>
            <a:ext cx="595014" cy="602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201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056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/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30323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044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56290"/>
              </p:ext>
            </p:extLst>
          </p:nvPr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37250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864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0290"/>
              </p:ext>
            </p:extLst>
          </p:nvPr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598982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1193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12467"/>
              </p:ext>
            </p:extLst>
          </p:nvPr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6025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726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74716" y="44624"/>
            <a:ext cx="3528863" cy="5159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直方图是什么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427C73-BA29-46C7-9223-286CDD0DC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38915"/>
              </p:ext>
            </p:extLst>
          </p:nvPr>
        </p:nvGraphicFramePr>
        <p:xfrm>
          <a:off x="4505610" y="2051356"/>
          <a:ext cx="2461683" cy="15014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0561">
                  <a:extLst>
                    <a:ext uri="{9D8B030D-6E8A-4147-A177-3AD203B41FA5}">
                      <a16:colId xmlns:a16="http://schemas.microsoft.com/office/drawing/2014/main" val="3249398021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3983393556"/>
                    </a:ext>
                  </a:extLst>
                </a:gridCol>
                <a:gridCol w="820561">
                  <a:extLst>
                    <a:ext uri="{9D8B030D-6E8A-4147-A177-3AD203B41FA5}">
                      <a16:colId xmlns:a16="http://schemas.microsoft.com/office/drawing/2014/main" val="2266931261"/>
                    </a:ext>
                  </a:extLst>
                </a:gridCol>
              </a:tblGrid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326616484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sz="18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1610222079"/>
                  </a:ext>
                </a:extLst>
              </a:tr>
              <a:tr h="500499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sz="18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700" kern="1200" dirty="0">
                          <a:solidFill>
                            <a:srgbClr val="EA433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sz="1800" kern="100" dirty="0">
                        <a:solidFill>
                          <a:srgbClr val="EA4335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555" marR="22555" marT="22555" marB="0" anchor="ctr"/>
                </a:tc>
                <a:extLst>
                  <a:ext uri="{0D108BD9-81ED-4DB2-BD59-A6C34878D82A}">
                    <a16:rowId xmlns:a16="http://schemas.microsoft.com/office/drawing/2014/main" val="399413233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53813D-17F9-4C94-9BBD-1659078F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90661"/>
              </p:ext>
            </p:extLst>
          </p:nvPr>
        </p:nvGraphicFramePr>
        <p:xfrm>
          <a:off x="1939907" y="4785270"/>
          <a:ext cx="7633833" cy="10081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53387">
                  <a:extLst>
                    <a:ext uri="{9D8B030D-6E8A-4147-A177-3AD203B41FA5}">
                      <a16:colId xmlns:a16="http://schemas.microsoft.com/office/drawing/2014/main" val="475061237"/>
                    </a:ext>
                  </a:extLst>
                </a:gridCol>
                <a:gridCol w="980150">
                  <a:extLst>
                    <a:ext uri="{9D8B030D-6E8A-4147-A177-3AD203B41FA5}">
                      <a16:colId xmlns:a16="http://schemas.microsoft.com/office/drawing/2014/main" val="4167171434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57728400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304938514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1074354362"/>
                    </a:ext>
                  </a:extLst>
                </a:gridCol>
                <a:gridCol w="1175074">
                  <a:extLst>
                    <a:ext uri="{9D8B030D-6E8A-4147-A177-3AD203B41FA5}">
                      <a16:colId xmlns:a16="http://schemas.microsoft.com/office/drawing/2014/main" val="208499466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灰度级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 dirty="0">
                          <a:solidFill>
                            <a:srgbClr val="4285F4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2300" kern="100" dirty="0">
                        <a:solidFill>
                          <a:srgbClr val="4285F4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04048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zh-CN" sz="2300" kern="12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出现次数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sz="2300" kern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29031" marR="29031" marT="29031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r>
                        <a:rPr lang="en-US" altLang="zh-CN" sz="2300" kern="100" dirty="0">
                          <a:solidFill>
                            <a:srgbClr val="EA433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300" kern="100" dirty="0">
                        <a:solidFill>
                          <a:srgbClr val="EA433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spcAft>
                          <a:spcPts val="0"/>
                        </a:spcAft>
                      </a:pPr>
                      <a:endParaRPr lang="zh-CN" sz="2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1410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880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718</Words>
  <Application>Microsoft Office PowerPoint</Application>
  <PresentationFormat>宽屏</PresentationFormat>
  <Paragraphs>402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华文仿宋</vt:lpstr>
      <vt:lpstr>微软雅黑</vt:lpstr>
      <vt:lpstr>微软雅黑</vt:lpstr>
      <vt:lpstr>小米兰亭</vt:lpstr>
      <vt:lpstr>Arial</vt:lpstr>
      <vt:lpstr>Calibri</vt:lpstr>
      <vt:lpstr>Cambria Math</vt:lpstr>
      <vt:lpstr>Times New Roman</vt:lpstr>
      <vt:lpstr>Office 主题</vt:lpstr>
      <vt:lpstr>图像直方图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608</cp:revision>
  <dcterms:created xsi:type="dcterms:W3CDTF">2017-06-22T11:40:54Z</dcterms:created>
  <dcterms:modified xsi:type="dcterms:W3CDTF">2020-07-08T06:17:19Z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