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49" r:id="rId3"/>
    <p:sldId id="488" r:id="rId4"/>
    <p:sldId id="487" r:id="rId5"/>
    <p:sldId id="490" r:id="rId6"/>
    <p:sldId id="491" r:id="rId7"/>
    <p:sldId id="492" r:id="rId8"/>
    <p:sldId id="496" r:id="rId9"/>
    <p:sldId id="493" r:id="rId10"/>
    <p:sldId id="497" r:id="rId11"/>
    <p:sldId id="498" r:id="rId12"/>
    <p:sldId id="499" r:id="rId13"/>
    <p:sldId id="500" r:id="rId14"/>
    <p:sldId id="501" r:id="rId15"/>
    <p:sldId id="4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797979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图像直方图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使用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numpy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绘制直方图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8E9C4854-DDE4-4767-8EA7-326FED7A8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：模拟一个图像，并绘制其直方图。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2AAD9-C44D-47C1-84C2-9619851A106F}"/>
              </a:ext>
            </a:extLst>
          </p:cNvPr>
          <p:cNvSpPr/>
          <p:nvPr/>
        </p:nvSpPr>
        <p:spPr>
          <a:xfrm>
            <a:off x="428109" y="2250491"/>
            <a:ext cx="5138661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(0,10,(3,3),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print(o)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o.ravel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print(h)</a:t>
            </a:r>
          </a:p>
          <a:p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(h,256)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0FB1-3A51-4125-9213-2A8F0066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23" y="1789495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93D3E8-E033-4BEC-85EC-D5C37869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1216831"/>
            <a:ext cx="3174136" cy="1323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ACC23B-D669-4342-BA66-DAE342CF6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2857019"/>
            <a:ext cx="4725477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76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8E9C4854-DDE4-4767-8EA7-326FED7A8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：读入一幅图像，并绘制其直方图。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2AAD9-C44D-47C1-84C2-9619851A106F}"/>
              </a:ext>
            </a:extLst>
          </p:cNvPr>
          <p:cNvSpPr/>
          <p:nvPr/>
        </p:nvSpPr>
        <p:spPr>
          <a:xfrm>
            <a:off x="2753778" y="2348880"/>
            <a:ext cx="6552728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o=cv2.imread("image/lena512.bmp")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o.ravel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(),256)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0FB1-3A51-4125-9213-2A8F0066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34" y="188788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427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8E9C4854-DDE4-4767-8EA7-326FED7A8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：读入一幅图像，并绘制其直方图。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2AAD9-C44D-47C1-84C2-9619851A106F}"/>
              </a:ext>
            </a:extLst>
          </p:cNvPr>
          <p:cNvSpPr/>
          <p:nvPr/>
        </p:nvSpPr>
        <p:spPr>
          <a:xfrm>
            <a:off x="510677" y="2924944"/>
            <a:ext cx="4680520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o=cv2.imread("image/lena512.bmp")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o.ravel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(),256)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0FB1-3A51-4125-9213-2A8F0066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25" y="2463948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0F40C-AFA9-4577-9146-823262F97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462" y="2934720"/>
            <a:ext cx="2112580" cy="22272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FFCD15-41AE-40C1-B0C8-55FBE7658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307" y="2961723"/>
            <a:ext cx="3389039" cy="22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00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8E9C4854-DDE4-4767-8EA7-326FED7A8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：读入一幅图像，将其直方图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2AAD9-C44D-47C1-84C2-9619851A106F}"/>
              </a:ext>
            </a:extLst>
          </p:cNvPr>
          <p:cNvSpPr/>
          <p:nvPr/>
        </p:nvSpPr>
        <p:spPr>
          <a:xfrm>
            <a:off x="2753778" y="2348880"/>
            <a:ext cx="6552728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o=cv2.imread("image/lena512.bmp")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o.ravel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(),16)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0FB1-3A51-4125-9213-2A8F0066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34" y="1887884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163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8E9C4854-DDE4-4767-8EA7-326FED7A8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：读入一幅图像，将其直方图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2AAD9-C44D-47C1-84C2-9619851A106F}"/>
              </a:ext>
            </a:extLst>
          </p:cNvPr>
          <p:cNvSpPr/>
          <p:nvPr/>
        </p:nvSpPr>
        <p:spPr>
          <a:xfrm>
            <a:off x="623392" y="2325496"/>
            <a:ext cx="4176464" cy="294952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o=cv2.imread("image/lena512.bmp")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o.ravel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(),16)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0FB1-3A51-4125-9213-2A8F0066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84" y="1864500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C775A6-3D8B-46DE-9996-60569E894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046371"/>
            <a:ext cx="2112580" cy="2227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F54201-5F87-4C7C-9A78-2EAFEC210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24" y="3047805"/>
            <a:ext cx="3545096" cy="22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58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绘制直方图方法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绘制直方图的方法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函数的具体使用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F900DB-6039-49A3-B74D-BF09F1BA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8" y="1129184"/>
            <a:ext cx="5248275" cy="140017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ACA836-FB4B-44CB-8910-EAEC667A8B84}"/>
              </a:ext>
            </a:extLst>
          </p:cNvPr>
          <p:cNvCxnSpPr/>
          <p:nvPr/>
        </p:nvCxnSpPr>
        <p:spPr>
          <a:xfrm>
            <a:off x="471333" y="2554337"/>
            <a:ext cx="10232783" cy="0"/>
          </a:xfrm>
          <a:prstGeom prst="line">
            <a:avLst/>
          </a:prstGeom>
          <a:ln>
            <a:solidFill>
              <a:srgbClr val="428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D6E6C06-5C3B-4CCF-8510-C9C78B050FAA}"/>
              </a:ext>
            </a:extLst>
          </p:cNvPr>
          <p:cNvSpPr/>
          <p:nvPr/>
        </p:nvSpPr>
        <p:spPr>
          <a:xfrm>
            <a:off x="5843508" y="1393354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11557C"/>
                </a:solidFill>
                <a:latin typeface="helvetica neue"/>
              </a:rPr>
              <a:t>pyplot</a:t>
            </a:r>
            <a:endParaRPr lang="en-US" altLang="zh-CN" sz="3600" b="1" i="0" dirty="0">
              <a:solidFill>
                <a:srgbClr val="11557C"/>
              </a:solidFill>
              <a:effectLst/>
              <a:latin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D39D28-0F4E-41FF-A842-AD318288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8" y="2967067"/>
            <a:ext cx="4488741" cy="17814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F1D6E6-F263-43EF-96DF-E90D6949CF41}"/>
              </a:ext>
            </a:extLst>
          </p:cNvPr>
          <p:cNvSpPr txBox="1"/>
          <p:nvPr/>
        </p:nvSpPr>
        <p:spPr>
          <a:xfrm>
            <a:off x="5843508" y="2129249"/>
            <a:ext cx="486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提供了类似于</a:t>
            </a:r>
            <a:r>
              <a:rPr lang="en-US" altLang="zh-CN" sz="2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matlab</a:t>
            </a:r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的绘图框架。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881550-255D-481E-B47F-A90BED8F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08" y="5301208"/>
            <a:ext cx="3683186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 panose="020B0604020202020204" pitchFamily="34" charset="-122"/>
                <a:ea typeface="Monaco"/>
              </a:rPr>
              <a:t>matplotlib.pyplot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 panose="020B0604020202020204" pitchFamily="34" charset="-122"/>
                <a:ea typeface="Monaco"/>
              </a:rPr>
              <a:t>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 panose="020B0604020202020204" pitchFamily="34" charset="-122"/>
                <a:ea typeface="Monaco"/>
              </a:rPr>
              <a:t>plt</a:t>
            </a:r>
            <a:r>
              <a: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A3E536-07CF-44FD-9B83-594C822DA7E3}"/>
              </a:ext>
            </a:extLst>
          </p:cNvPr>
          <p:cNvSpPr/>
          <p:nvPr/>
        </p:nvSpPr>
        <p:spPr>
          <a:xfrm>
            <a:off x="8089574" y="5960317"/>
            <a:ext cx="2932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https://matplotlib.org/api/pyplot_api.html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34351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D2311-A7ED-4835-A607-64174CA48894}"/>
              </a:ext>
            </a:extLst>
          </p:cNvPr>
          <p:cNvSpPr txBox="1"/>
          <p:nvPr/>
        </p:nvSpPr>
        <p:spPr>
          <a:xfrm>
            <a:off x="263352" y="1422636"/>
            <a:ext cx="303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459104-FADE-4368-86F1-A94C2AE0079E}"/>
              </a:ext>
            </a:extLst>
          </p:cNvPr>
          <p:cNvSpPr txBox="1"/>
          <p:nvPr/>
        </p:nvSpPr>
        <p:spPr>
          <a:xfrm>
            <a:off x="1927346" y="2812981"/>
            <a:ext cx="833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根据数据源和像素级绘制直方图。</a:t>
            </a:r>
          </a:p>
        </p:txBody>
      </p:sp>
    </p:spTree>
    <p:extLst>
      <p:ext uri="{BB962C8B-B14F-4D97-AF65-F5344CB8AC3E}">
        <p14:creationId xmlns:p14="http://schemas.microsoft.com/office/powerpoint/2010/main" val="33045460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4F39FC-C5D7-491D-A223-E99AB67688C7}"/>
              </a:ext>
            </a:extLst>
          </p:cNvPr>
          <p:cNvSpPr txBox="1"/>
          <p:nvPr/>
        </p:nvSpPr>
        <p:spPr>
          <a:xfrm>
            <a:off x="695400" y="1666389"/>
            <a:ext cx="8529953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matplotlib.pyplot.hist</a:t>
            </a:r>
            <a:r>
              <a:rPr lang="en-US" altLang="zh-CN" sz="3200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(X</a:t>
            </a:r>
            <a:r>
              <a:rPr lang="zh-CN" altLang="en-US" sz="3200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3200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BINS)</a:t>
            </a:r>
            <a:endParaRPr lang="zh-CN" altLang="en-US" sz="3200" dirty="0">
              <a:solidFill>
                <a:srgbClr val="4285F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45BA1A-1A73-4CA7-9827-7F034F147737}"/>
              </a:ext>
            </a:extLst>
          </p:cNvPr>
          <p:cNvSpPr txBox="1"/>
          <p:nvPr/>
        </p:nvSpPr>
        <p:spPr>
          <a:xfrm>
            <a:off x="1199455" y="3356992"/>
            <a:ext cx="8529953" cy="1458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：数据源，必须是一维的。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的具体值，表示灰度级的划分分组情况。</a:t>
            </a:r>
          </a:p>
        </p:txBody>
      </p:sp>
    </p:spTree>
    <p:extLst>
      <p:ext uri="{BB962C8B-B14F-4D97-AF65-F5344CB8AC3E}">
        <p14:creationId xmlns:p14="http://schemas.microsoft.com/office/powerpoint/2010/main" val="33884628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796559-F70A-4304-9229-D075485F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183128"/>
              </p:ext>
            </p:extLst>
          </p:nvPr>
        </p:nvGraphicFramePr>
        <p:xfrm>
          <a:off x="857037" y="2485180"/>
          <a:ext cx="2476605" cy="1989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35">
                  <a:extLst>
                    <a:ext uri="{9D8B030D-6E8A-4147-A177-3AD203B41FA5}">
                      <a16:colId xmlns:a16="http://schemas.microsoft.com/office/drawing/2014/main" val="1364617788"/>
                    </a:ext>
                  </a:extLst>
                </a:gridCol>
                <a:gridCol w="825535">
                  <a:extLst>
                    <a:ext uri="{9D8B030D-6E8A-4147-A177-3AD203B41FA5}">
                      <a16:colId xmlns:a16="http://schemas.microsoft.com/office/drawing/2014/main" val="29432840"/>
                    </a:ext>
                  </a:extLst>
                </a:gridCol>
                <a:gridCol w="825535">
                  <a:extLst>
                    <a:ext uri="{9D8B030D-6E8A-4147-A177-3AD203B41FA5}">
                      <a16:colId xmlns:a16="http://schemas.microsoft.com/office/drawing/2014/main" val="2235778876"/>
                    </a:ext>
                  </a:extLst>
                </a:gridCol>
              </a:tblGrid>
              <a:tr h="663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666372"/>
                  </a:ext>
                </a:extLst>
              </a:tr>
              <a:tr h="663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231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827282"/>
                  </a:ext>
                </a:extLst>
              </a:tr>
              <a:tr h="663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138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41227"/>
                  </a:ext>
                </a:extLst>
              </a:tr>
            </a:tbl>
          </a:graphicData>
        </a:graphic>
      </p:graphicFrame>
      <p:sp>
        <p:nvSpPr>
          <p:cNvPr id="5" name="右箭头 1">
            <a:extLst>
              <a:ext uri="{FF2B5EF4-FFF2-40B4-BE49-F238E27FC236}">
                <a16:creationId xmlns:a16="http://schemas.microsoft.com/office/drawing/2014/main" id="{9D915D08-52BA-4DCB-8EAF-53BDB043B453}"/>
              </a:ext>
            </a:extLst>
          </p:cNvPr>
          <p:cNvSpPr/>
          <p:nvPr/>
        </p:nvSpPr>
        <p:spPr>
          <a:xfrm>
            <a:off x="3981661" y="3220240"/>
            <a:ext cx="2428770" cy="581025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EDA28-B5BA-4A91-9EA1-CC0C68099957}"/>
              </a:ext>
            </a:extLst>
          </p:cNvPr>
          <p:cNvSpPr txBox="1"/>
          <p:nvPr/>
        </p:nvSpPr>
        <p:spPr>
          <a:xfrm>
            <a:off x="6410431" y="3187539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</a:t>
            </a:r>
            <a:r>
              <a:rPr lang="en-US" altLang="zh-CN" sz="2800"/>
              <a:t>21,34,63,142,231,59,67,138,74</a:t>
            </a:r>
            <a:r>
              <a:rPr lang="en-US" altLang="zh-CN" sz="3200"/>
              <a:t>)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9B7AA3-72A3-4070-9F6F-2B9DA41AD049}"/>
              </a:ext>
            </a:extLst>
          </p:cNvPr>
          <p:cNvSpPr txBox="1"/>
          <p:nvPr/>
        </p:nvSpPr>
        <p:spPr>
          <a:xfrm>
            <a:off x="1628508" y="4797678"/>
            <a:ext cx="93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4285F4"/>
                </a:solidFill>
              </a:rPr>
              <a:t>a</a:t>
            </a:r>
            <a:endParaRPr lang="zh-CN" altLang="en-US" sz="3200">
              <a:solidFill>
                <a:srgbClr val="4285F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F8624-008E-44D1-92D8-FD83D3A99909}"/>
              </a:ext>
            </a:extLst>
          </p:cNvPr>
          <p:cNvSpPr txBox="1"/>
          <p:nvPr/>
        </p:nvSpPr>
        <p:spPr>
          <a:xfrm>
            <a:off x="8477144" y="4797264"/>
            <a:ext cx="93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4285F4"/>
                </a:solidFill>
              </a:rPr>
              <a:t>b</a:t>
            </a:r>
            <a:endParaRPr lang="zh-CN" altLang="en-US" sz="3200">
              <a:solidFill>
                <a:srgbClr val="4285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580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E6E4C-5DB5-44B9-AC0E-5273428F65D9}"/>
              </a:ext>
            </a:extLst>
          </p:cNvPr>
          <p:cNvSpPr txBox="1"/>
          <p:nvPr/>
        </p:nvSpPr>
        <p:spPr>
          <a:xfrm>
            <a:off x="407368" y="1419041"/>
            <a:ext cx="303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ravel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87896-31AE-4E9A-81FF-FD943BBF0CA4}"/>
              </a:ext>
            </a:extLst>
          </p:cNvPr>
          <p:cNvSpPr txBox="1"/>
          <p:nvPr/>
        </p:nvSpPr>
        <p:spPr>
          <a:xfrm>
            <a:off x="1614849" y="3180938"/>
            <a:ext cx="476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将多维数组降为一维数组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180B8F-7B5E-4C76-8D00-DFF4FE867119}"/>
              </a:ext>
            </a:extLst>
          </p:cNvPr>
          <p:cNvCxnSpPr/>
          <p:nvPr/>
        </p:nvCxnSpPr>
        <p:spPr>
          <a:xfrm>
            <a:off x="1127448" y="2060848"/>
            <a:ext cx="10232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9AD6D1B-2D8E-4689-8738-63EA70988D00}"/>
              </a:ext>
            </a:extLst>
          </p:cNvPr>
          <p:cNvSpPr txBox="1"/>
          <p:nvPr/>
        </p:nvSpPr>
        <p:spPr>
          <a:xfrm>
            <a:off x="1614849" y="3966040"/>
            <a:ext cx="476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.ravel()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2376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796559-F70A-4304-9229-D075485FD3C8}"/>
              </a:ext>
            </a:extLst>
          </p:cNvPr>
          <p:cNvGraphicFramePr>
            <a:graphicFrameLocks noGrp="1"/>
          </p:cNvGraphicFramePr>
          <p:nvPr/>
        </p:nvGraphicFramePr>
        <p:xfrm>
          <a:off x="857037" y="2485180"/>
          <a:ext cx="2476605" cy="1989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35">
                  <a:extLst>
                    <a:ext uri="{9D8B030D-6E8A-4147-A177-3AD203B41FA5}">
                      <a16:colId xmlns:a16="http://schemas.microsoft.com/office/drawing/2014/main" val="1364617788"/>
                    </a:ext>
                  </a:extLst>
                </a:gridCol>
                <a:gridCol w="825535">
                  <a:extLst>
                    <a:ext uri="{9D8B030D-6E8A-4147-A177-3AD203B41FA5}">
                      <a16:colId xmlns:a16="http://schemas.microsoft.com/office/drawing/2014/main" val="29432840"/>
                    </a:ext>
                  </a:extLst>
                </a:gridCol>
                <a:gridCol w="825535">
                  <a:extLst>
                    <a:ext uri="{9D8B030D-6E8A-4147-A177-3AD203B41FA5}">
                      <a16:colId xmlns:a16="http://schemas.microsoft.com/office/drawing/2014/main" val="2235778876"/>
                    </a:ext>
                  </a:extLst>
                </a:gridCol>
              </a:tblGrid>
              <a:tr h="663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63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666372"/>
                  </a:ext>
                </a:extLst>
              </a:tr>
              <a:tr h="663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142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231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827282"/>
                  </a:ext>
                </a:extLst>
              </a:tr>
              <a:tr h="6631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138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74</a:t>
                      </a:r>
                    </a:p>
                  </a:txBody>
                  <a:tcPr marL="13539" marR="13539" marT="135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341227"/>
                  </a:ext>
                </a:extLst>
              </a:tr>
            </a:tbl>
          </a:graphicData>
        </a:graphic>
      </p:graphicFrame>
      <p:sp>
        <p:nvSpPr>
          <p:cNvPr id="5" name="右箭头 1">
            <a:extLst>
              <a:ext uri="{FF2B5EF4-FFF2-40B4-BE49-F238E27FC236}">
                <a16:creationId xmlns:a16="http://schemas.microsoft.com/office/drawing/2014/main" id="{9D915D08-52BA-4DCB-8EAF-53BDB043B453}"/>
              </a:ext>
            </a:extLst>
          </p:cNvPr>
          <p:cNvSpPr/>
          <p:nvPr/>
        </p:nvSpPr>
        <p:spPr>
          <a:xfrm>
            <a:off x="3981661" y="3220240"/>
            <a:ext cx="2428770" cy="581025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EDA28-B5BA-4A91-9EA1-CC0C68099957}"/>
              </a:ext>
            </a:extLst>
          </p:cNvPr>
          <p:cNvSpPr txBox="1"/>
          <p:nvPr/>
        </p:nvSpPr>
        <p:spPr>
          <a:xfrm>
            <a:off x="6410431" y="3187539"/>
            <a:ext cx="60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(</a:t>
            </a:r>
            <a:r>
              <a:rPr lang="en-US" altLang="zh-CN" sz="2800"/>
              <a:t>21,34,63,142,231,59,67,138,74</a:t>
            </a:r>
            <a:r>
              <a:rPr lang="en-US" altLang="zh-CN" sz="3200"/>
              <a:t>)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9B7AA3-72A3-4070-9F6F-2B9DA41AD049}"/>
              </a:ext>
            </a:extLst>
          </p:cNvPr>
          <p:cNvSpPr txBox="1"/>
          <p:nvPr/>
        </p:nvSpPr>
        <p:spPr>
          <a:xfrm>
            <a:off x="1628508" y="4797678"/>
            <a:ext cx="93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4285F4"/>
                </a:solidFill>
              </a:rPr>
              <a:t>a</a:t>
            </a:r>
            <a:endParaRPr lang="zh-CN" altLang="en-US" sz="3200">
              <a:solidFill>
                <a:srgbClr val="4285F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F8624-008E-44D1-92D8-FD83D3A99909}"/>
              </a:ext>
            </a:extLst>
          </p:cNvPr>
          <p:cNvSpPr txBox="1"/>
          <p:nvPr/>
        </p:nvSpPr>
        <p:spPr>
          <a:xfrm>
            <a:off x="8477144" y="4797264"/>
            <a:ext cx="93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rgbClr val="4285F4"/>
                </a:solidFill>
              </a:rPr>
              <a:t>b</a:t>
            </a:r>
            <a:endParaRPr lang="zh-CN" altLang="en-US" sz="3200">
              <a:solidFill>
                <a:srgbClr val="4285F4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AFCF61-791A-48E2-AC24-C0E8B06FB9CF}"/>
              </a:ext>
            </a:extLst>
          </p:cNvPr>
          <p:cNvSpPr txBox="1"/>
          <p:nvPr/>
        </p:nvSpPr>
        <p:spPr>
          <a:xfrm>
            <a:off x="3605318" y="2647969"/>
            <a:ext cx="303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4285F4"/>
                </a:solidFill>
              </a:rPr>
              <a:t>b=</a:t>
            </a:r>
            <a:r>
              <a:rPr lang="en-US" altLang="zh-CN" sz="2800" dirty="0" err="1">
                <a:solidFill>
                  <a:srgbClr val="4285F4"/>
                </a:solidFill>
              </a:rPr>
              <a:t>a.ravel</a:t>
            </a:r>
            <a:r>
              <a:rPr lang="en-US" altLang="zh-CN" sz="2800" dirty="0">
                <a:solidFill>
                  <a:srgbClr val="4285F4"/>
                </a:solidFill>
              </a:rPr>
              <a:t>()</a:t>
            </a:r>
            <a:endParaRPr lang="zh-CN" altLang="en-US" sz="2800" dirty="0">
              <a:solidFill>
                <a:srgbClr val="4285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495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绘制直方图</a:t>
            </a:r>
          </a:p>
        </p:txBody>
      </p:sp>
      <p:sp>
        <p:nvSpPr>
          <p:cNvPr id="4" name="PA_文本框 6">
            <a:extLst>
              <a:ext uri="{FF2B5EF4-FFF2-40B4-BE49-F238E27FC236}">
                <a16:creationId xmlns:a16="http://schemas.microsoft.com/office/drawing/2014/main" id="{8E9C4854-DDE4-4767-8EA7-326FED7A8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：模拟一个图像，并绘制其直方图。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2AAD9-C44D-47C1-84C2-9619851A106F}"/>
              </a:ext>
            </a:extLst>
          </p:cNvPr>
          <p:cNvSpPr/>
          <p:nvPr/>
        </p:nvSpPr>
        <p:spPr>
          <a:xfrm>
            <a:off x="1271464" y="2276872"/>
            <a:ext cx="8424936" cy="31700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(0,10,(3,3),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=np.uint8)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print(o)</a:t>
            </a:r>
          </a:p>
          <a:p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</a:t>
            </a:r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o.ravel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print(h)</a:t>
            </a:r>
          </a:p>
          <a:p>
            <a:r>
              <a:rPr lang="en-US" altLang="zh-CN" sz="20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zh-CN" sz="20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(h,256)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E50FB1-3A51-4125-9213-2A8F0066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028" y="1803318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6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598</Words>
  <Application>Microsoft Office PowerPoint</Application>
  <PresentationFormat>宽屏</PresentationFormat>
  <Paragraphs>112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 Unicode MS</vt:lpstr>
      <vt:lpstr>helvetica neue</vt:lpstr>
      <vt:lpstr>等线</vt:lpstr>
      <vt:lpstr>华文仿宋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640</cp:revision>
  <dcterms:created xsi:type="dcterms:W3CDTF">2017-06-22T11:40:54Z</dcterms:created>
  <dcterms:modified xsi:type="dcterms:W3CDTF">2020-07-08T06:59:50Z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