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47" r:id="rId2"/>
    <p:sldId id="449" r:id="rId3"/>
    <p:sldId id="488" r:id="rId4"/>
    <p:sldId id="503" r:id="rId5"/>
    <p:sldId id="504" r:id="rId6"/>
    <p:sldId id="505" r:id="rId7"/>
    <p:sldId id="506" r:id="rId8"/>
    <p:sldId id="512" r:id="rId9"/>
    <p:sldId id="507" r:id="rId10"/>
    <p:sldId id="514" r:id="rId11"/>
    <p:sldId id="508" r:id="rId12"/>
    <p:sldId id="513" r:id="rId13"/>
    <p:sldId id="509" r:id="rId14"/>
    <p:sldId id="510" r:id="rId15"/>
    <p:sldId id="515" r:id="rId16"/>
    <p:sldId id="516" r:id="rId17"/>
    <p:sldId id="520" r:id="rId18"/>
    <p:sldId id="521" r:id="rId19"/>
    <p:sldId id="502" r:id="rId20"/>
    <p:sldId id="522" r:id="rId21"/>
    <p:sldId id="517" r:id="rId22"/>
    <p:sldId id="523" r:id="rId23"/>
    <p:sldId id="524" r:id="rId24"/>
    <p:sldId id="525" r:id="rId25"/>
    <p:sldId id="526" r:id="rId26"/>
    <p:sldId id="469" r:id="rId27"/>
  </p:sldIdLst>
  <p:sldSz cx="12192000" cy="6858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EA4335"/>
    <a:srgbClr val="797979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32674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32674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32674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31057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图像直方图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使用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OpenCV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绘制直方图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mask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zh-CN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92A52C-6F10-4E8E-BE21-0EE2733C8160}"/>
              </a:ext>
            </a:extLst>
          </p:cNvPr>
          <p:cNvSpPr txBox="1"/>
          <p:nvPr/>
        </p:nvSpPr>
        <p:spPr>
          <a:xfrm>
            <a:off x="1775520" y="3615761"/>
            <a:ext cx="6111814" cy="1116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当统计整幅图像的直方图时，设为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None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当统计图像某一部分的直方图时，需要掩码图像。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7472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mask,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506029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mask, </a:t>
            </a:r>
            <a:r>
              <a:rPr lang="en-US" altLang="zh-CN" sz="2400" kern="100" dirty="0" err="1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zh-CN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913918-A779-4960-A818-28890FB3E321}"/>
              </a:ext>
            </a:extLst>
          </p:cNvPr>
          <p:cNvSpPr txBox="1"/>
          <p:nvPr/>
        </p:nvSpPr>
        <p:spPr>
          <a:xfrm>
            <a:off x="1631504" y="3721531"/>
            <a:ext cx="611181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的值是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256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，需要使用“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[256]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”作为参数值。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804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ranges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位灰度图像的像素值范围是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[0,255]</a:t>
            </a:r>
            <a:r>
              <a:rPr lang="zh-CN" altLang="en-US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8713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accumulate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841790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accumulate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17970-7638-4372-BF88-1A2C293A43CA}"/>
              </a:ext>
            </a:extLst>
          </p:cNvPr>
          <p:cNvSpPr txBox="1"/>
          <p:nvPr/>
        </p:nvSpPr>
        <p:spPr>
          <a:xfrm>
            <a:off x="1271464" y="3642133"/>
            <a:ext cx="8856984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该值为可选值。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如果被设置为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True</a:t>
            </a: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，则直方图在开始分配时不会被清零，计算的是多个直方图的累积结果，用于对一组图像计算直方图。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该参数允许从多个对象中计算单个直方图，或者用于实时更新直方图。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465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495600" y="1371122"/>
            <a:ext cx="72008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36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plot([x], y, [color],[marker])</a:t>
            </a:r>
            <a:endParaRPr lang="zh-CN" altLang="zh-CN" sz="36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125CD-F973-497B-B5CA-C3F1D4D80EF9}"/>
              </a:ext>
            </a:extLst>
          </p:cNvPr>
          <p:cNvSpPr txBox="1"/>
          <p:nvPr/>
        </p:nvSpPr>
        <p:spPr>
          <a:xfrm>
            <a:off x="2639147" y="2996952"/>
            <a:ext cx="4176464" cy="17054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：横坐标值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：纵坐标值</a:t>
            </a:r>
            <a:endParaRPr lang="en-US" altLang="zh-CN" kern="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Color</a:t>
            </a:r>
            <a:r>
              <a:rPr lang="zh-CN" altLang="en-US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：颜色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marker</a:t>
            </a:r>
            <a:r>
              <a: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：样式</a:t>
            </a:r>
            <a:endParaRPr lang="zh-CN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212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77C36-50AD-464E-97FC-5E93BEAA3AEE}"/>
              </a:ext>
            </a:extLst>
          </p:cNvPr>
          <p:cNvSpPr txBox="1"/>
          <p:nvPr/>
        </p:nvSpPr>
        <p:spPr>
          <a:xfrm>
            <a:off x="263353" y="818245"/>
            <a:ext cx="6111814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color</a:t>
            </a:r>
            <a:r>
              <a:rPr lang="zh-CN" altLang="en-US" sz="20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：颜色</a:t>
            </a:r>
            <a:endParaRPr lang="zh-CN" altLang="zh-CN" sz="2000" b="1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C6388F2-2E77-49ED-888E-A3D61CE1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088026"/>
              </p:ext>
            </p:extLst>
          </p:nvPr>
        </p:nvGraphicFramePr>
        <p:xfrm>
          <a:off x="2927648" y="2204864"/>
          <a:ext cx="5482540" cy="33123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038420383"/>
                    </a:ext>
                  </a:extLst>
                </a:gridCol>
                <a:gridCol w="3106276">
                  <a:extLst>
                    <a:ext uri="{9D8B030D-6E8A-4147-A177-3AD203B41FA5}">
                      <a16:colId xmlns:a16="http://schemas.microsoft.com/office/drawing/2014/main" val="104293850"/>
                    </a:ext>
                  </a:extLst>
                </a:gridCol>
              </a:tblGrid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1194847720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'b'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1787682254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'g'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1659808225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'r'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818139654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'c'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cyan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3252792945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'm'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magenta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344816876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'y'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2252131493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'k'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1830943083"/>
                  </a:ext>
                </a:extLst>
              </a:tr>
              <a:tr h="3680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'w'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42746" marR="142746" marT="0" marB="0"/>
                </a:tc>
                <a:extLst>
                  <a:ext uri="{0D108BD9-81ED-4DB2-BD59-A6C34878D82A}">
                    <a16:rowId xmlns:a16="http://schemas.microsoft.com/office/drawing/2014/main" val="302740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222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18CE667-03C7-4B86-A40A-9F7290CB2AF7}"/>
              </a:ext>
            </a:extLst>
          </p:cNvPr>
          <p:cNvGraphicFramePr>
            <a:graphicFrameLocks noGrp="1"/>
          </p:cNvGraphicFramePr>
          <p:nvPr/>
        </p:nvGraphicFramePr>
        <p:xfrm>
          <a:off x="263353" y="1916470"/>
          <a:ext cx="5184576" cy="38898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598765014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149573566"/>
                    </a:ext>
                  </a:extLst>
                </a:gridCol>
              </a:tblGrid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1367436262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'.'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663803627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','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pixel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3577108030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'o'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circle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894070933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'v'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triangle_down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2961658438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'^'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triangle_up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2612525101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'&lt;'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triangle_left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2777053152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'&gt;'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triangle_right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4080310481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'1'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tri_down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568635978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'2'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tri_up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645989466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'3'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tri_left marker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671651453"/>
                  </a:ext>
                </a:extLst>
              </a:tr>
              <a:tr h="324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'4'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tri_right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38924" marR="138924" marT="0" marB="0" anchor="ctr"/>
                </a:tc>
                <a:extLst>
                  <a:ext uri="{0D108BD9-81ED-4DB2-BD59-A6C34878D82A}">
                    <a16:rowId xmlns:a16="http://schemas.microsoft.com/office/drawing/2014/main" val="238362367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7D0F426-C9B2-4722-B6A7-5628246CEE36}"/>
              </a:ext>
            </a:extLst>
          </p:cNvPr>
          <p:cNvGraphicFramePr>
            <a:graphicFrameLocks noGrp="1"/>
          </p:cNvGraphicFramePr>
          <p:nvPr/>
        </p:nvGraphicFramePr>
        <p:xfrm>
          <a:off x="6023992" y="1915836"/>
          <a:ext cx="5040560" cy="3889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1426">
                  <a:extLst>
                    <a:ext uri="{9D8B030D-6E8A-4147-A177-3AD203B41FA5}">
                      <a16:colId xmlns:a16="http://schemas.microsoft.com/office/drawing/2014/main" val="598765014"/>
                    </a:ext>
                  </a:extLst>
                </a:gridCol>
                <a:gridCol w="3539134">
                  <a:extLst>
                    <a:ext uri="{9D8B030D-6E8A-4147-A177-3AD203B41FA5}">
                      <a16:colId xmlns:a16="http://schemas.microsoft.com/office/drawing/2014/main" val="2149573566"/>
                    </a:ext>
                  </a:extLst>
                </a:gridCol>
              </a:tblGrid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4285F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CN" sz="2000" b="1" kern="100" dirty="0">
                        <a:solidFill>
                          <a:srgbClr val="4285F4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1367436262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's'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56197633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'p'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pentagon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1358160730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'*'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2228812586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'h'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hexagon1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3118722894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'H'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hexagon2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3212642283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'+'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plus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3141728491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'x'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1981519922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'D'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diamond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3923690431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'd'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thin_diamond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1810913950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'|'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vline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1016021649"/>
                  </a:ext>
                </a:extLst>
              </a:tr>
              <a:tr h="3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'_'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hline</a:t>
                      </a:r>
                      <a:r>
                        <a:rPr lang="en-US" sz="20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marker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0220" marR="120220" marT="0" marB="0" anchor="ctr"/>
                </a:tc>
                <a:extLst>
                  <a:ext uri="{0D108BD9-81ED-4DB2-BD59-A6C34878D82A}">
                    <a16:rowId xmlns:a16="http://schemas.microsoft.com/office/drawing/2014/main" val="33833627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F5677C36-50AD-464E-97FC-5E93BEAA3AEE}"/>
              </a:ext>
            </a:extLst>
          </p:cNvPr>
          <p:cNvSpPr txBox="1"/>
          <p:nvPr/>
        </p:nvSpPr>
        <p:spPr>
          <a:xfrm>
            <a:off x="263353" y="818245"/>
            <a:ext cx="6111814" cy="499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marker</a:t>
            </a:r>
            <a:r>
              <a:rPr lang="zh-CN" altLang="en-US" sz="2000" b="1" kern="1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：样式</a:t>
            </a:r>
            <a:endParaRPr lang="zh-CN" altLang="zh-CN" sz="2000" b="1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870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5ED0FF95-B06B-493C-B3B9-6D1AFCC444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：获取一幅图像的像素统计值。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F8F51A-1F9D-44EF-B075-279560AE056D}"/>
              </a:ext>
            </a:extLst>
          </p:cNvPr>
          <p:cNvSpPr/>
          <p:nvPr/>
        </p:nvSpPr>
        <p:spPr>
          <a:xfrm>
            <a:off x="983432" y="2708920"/>
            <a:ext cx="5616624" cy="326698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=cv2.imread("image\\boat.jpg")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 = cv2.calcHist([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],[0],None,[256],[0,255])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print(type(hist))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hist.shape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hist.size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print(hist)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F890AA-3127-42CF-8E41-897E9ABB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684" y="2230897"/>
            <a:ext cx="926744" cy="9219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C3D969-0F5D-464A-B70E-90950973B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3460810"/>
            <a:ext cx="3790476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24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calcHist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函数的使用方法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plot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函数绘图方法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5ED0FF95-B06B-493C-B3B9-6D1AFCC444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：给定两组数据，使用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将其可视化。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F8F51A-1F9D-44EF-B075-279560AE056D}"/>
              </a:ext>
            </a:extLst>
          </p:cNvPr>
          <p:cNvSpPr/>
          <p:nvPr/>
        </p:nvSpPr>
        <p:spPr>
          <a:xfrm>
            <a:off x="983432" y="2708920"/>
            <a:ext cx="4320480" cy="234365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[3,4,8,9]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[1,9,2,7]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F890AA-3127-42CF-8E41-897E9ABB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40" y="2247924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8E98BA-D855-4BCB-84EB-A906002C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972" y="2305588"/>
            <a:ext cx="4598448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2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5ED0FF95-B06B-493C-B3B9-6D1AFCC444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：给定一组数据，使用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将其可视化。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F8F51A-1F9D-44EF-B075-279560AE056D}"/>
              </a:ext>
            </a:extLst>
          </p:cNvPr>
          <p:cNvSpPr/>
          <p:nvPr/>
        </p:nvSpPr>
        <p:spPr>
          <a:xfrm>
            <a:off x="983432" y="2708920"/>
            <a:ext cx="4320480" cy="188199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[1,9,2,7]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F890AA-3127-42CF-8E41-897E9ABB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40" y="2247924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7B906B-4D35-4702-9B67-33B1B0163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120" y="2074756"/>
            <a:ext cx="4598448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017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5ED0FF95-B06B-493C-B3B9-6D1AFCC444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组数据，使用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将其可视化。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F8F51A-1F9D-44EF-B075-279560AE056D}"/>
              </a:ext>
            </a:extLst>
          </p:cNvPr>
          <p:cNvSpPr/>
          <p:nvPr/>
        </p:nvSpPr>
        <p:spPr>
          <a:xfrm>
            <a:off x="983432" y="2708920"/>
            <a:ext cx="4320480" cy="2805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[9,3,1,7]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= [2,5,8,0]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r',marker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="o")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g',marker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="v")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F890AA-3127-42CF-8E41-897E9ABB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540" y="2247924"/>
            <a:ext cx="926744" cy="921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24847B-2088-4EFA-A551-BC8A9956E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17" y="2367944"/>
            <a:ext cx="4598448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424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449E8A-CAC4-4C2B-8B07-8FEF76D2B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2501371"/>
            <a:ext cx="1855258" cy="1855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B5DE33C-4B06-45E1-980C-CF3A4510E804}"/>
              </a:ext>
            </a:extLst>
          </p:cNvPr>
          <p:cNvSpPr/>
          <p:nvPr/>
        </p:nvSpPr>
        <p:spPr>
          <a:xfrm>
            <a:off x="4799856" y="2090172"/>
            <a:ext cx="897636" cy="2677656"/>
          </a:xfrm>
          <a:prstGeom prst="rect">
            <a:avLst/>
          </a:prstGeom>
          <a:ln w="28575"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244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B29B97D-E5D8-4B57-9393-48F64E0E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174" y="2538137"/>
            <a:ext cx="2715014" cy="1781726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B1A226-2D32-4255-BF30-48D9A0C3ABFE}"/>
              </a:ext>
            </a:extLst>
          </p:cNvPr>
          <p:cNvCxnSpPr/>
          <p:nvPr/>
        </p:nvCxnSpPr>
        <p:spPr>
          <a:xfrm>
            <a:off x="2567608" y="3429000"/>
            <a:ext cx="1944216" cy="0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2AC96C-E95A-4872-AA3D-3607CD64BA8C}"/>
              </a:ext>
            </a:extLst>
          </p:cNvPr>
          <p:cNvCxnSpPr/>
          <p:nvPr/>
        </p:nvCxnSpPr>
        <p:spPr>
          <a:xfrm>
            <a:off x="6312024" y="3429000"/>
            <a:ext cx="1944216" cy="0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2E400E2-912C-438A-8970-DEF6CAF95265}"/>
              </a:ext>
            </a:extLst>
          </p:cNvPr>
          <p:cNvSpPr txBox="1"/>
          <p:nvPr/>
        </p:nvSpPr>
        <p:spPr>
          <a:xfrm>
            <a:off x="2567608" y="2708920"/>
            <a:ext cx="194421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cv2.calcHist</a:t>
            </a:r>
            <a:endParaRPr lang="zh-CN" altLang="en-US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5F74BB-7366-4D58-9F7E-D0D924F6FE39}"/>
              </a:ext>
            </a:extLst>
          </p:cNvPr>
          <p:cNvSpPr txBox="1"/>
          <p:nvPr/>
        </p:nvSpPr>
        <p:spPr>
          <a:xfrm>
            <a:off x="6312024" y="2348440"/>
            <a:ext cx="194421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11230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5ED0FF95-B06B-493C-B3B9-6D1AFCC444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绘制函数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cv2.calcHist()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返回值的方式绘制直方图。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F8F51A-1F9D-44EF-B075-279560AE056D}"/>
              </a:ext>
            </a:extLst>
          </p:cNvPr>
          <p:cNvSpPr/>
          <p:nvPr/>
        </p:nvSpPr>
        <p:spPr>
          <a:xfrm>
            <a:off x="701550" y="2708920"/>
            <a:ext cx="5328592" cy="2805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o=cv2.imread("image\\boatGray.bmp")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histb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cv2.calcHist([o],[0],None,[256],[0,255])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histb,color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='b')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F890AA-3127-42CF-8E41-897E9ABB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10" y="2132856"/>
            <a:ext cx="926744" cy="9219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517285-A1C7-4EC2-964D-4AC1FDBA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2363922"/>
            <a:ext cx="4839803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495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4" name="PA_文本框 6">
            <a:extLst>
              <a:ext uri="{FF2B5EF4-FFF2-40B4-BE49-F238E27FC236}">
                <a16:creationId xmlns:a16="http://schemas.microsoft.com/office/drawing/2014/main" id="{5ED0FF95-B06B-493C-B3B9-6D1AFCC444C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0677" y="850663"/>
            <a:ext cx="1103893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：将彩色图像各个通道的直方图绘制在一个窗口内。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F8F51A-1F9D-44EF-B075-279560AE056D}"/>
              </a:ext>
            </a:extLst>
          </p:cNvPr>
          <p:cNvSpPr/>
          <p:nvPr/>
        </p:nvSpPr>
        <p:spPr>
          <a:xfrm>
            <a:off x="335360" y="2145344"/>
            <a:ext cx="5328592" cy="382668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o=cv2.imread("image\\girl.bmp")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histb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cv2.calcHist([o],[0],None,[256],[0,255])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cv2.calcHist([o],[1],None,[256],[0,255])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cv2.calcHist([o],[2],None,[256],[0,255])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histb,color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='b')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histg,color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='g')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histr,color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='r')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F890AA-3127-42CF-8E41-897E9ABB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80" y="1684348"/>
            <a:ext cx="926744" cy="921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3C5BAA-ABB6-447F-B14C-BC19D9170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324" y="2805415"/>
            <a:ext cx="4839803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46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calcHist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plot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449E8A-CAC4-4C2B-8B07-8FEF76D2B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2501371"/>
            <a:ext cx="1855258" cy="185525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B5DE33C-4B06-45E1-980C-CF3A4510E804}"/>
              </a:ext>
            </a:extLst>
          </p:cNvPr>
          <p:cNvSpPr/>
          <p:nvPr/>
        </p:nvSpPr>
        <p:spPr>
          <a:xfrm>
            <a:off x="4799856" y="2090172"/>
            <a:ext cx="897636" cy="2677656"/>
          </a:xfrm>
          <a:prstGeom prst="rect">
            <a:avLst/>
          </a:prstGeom>
          <a:ln w="28575">
            <a:solidFill>
              <a:srgbClr val="4285F4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[N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244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B29B97D-E5D8-4B57-9393-48F64E0EA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174" y="2538137"/>
            <a:ext cx="2715014" cy="1781726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DB1A226-2D32-4255-BF30-48D9A0C3ABFE}"/>
              </a:ext>
            </a:extLst>
          </p:cNvPr>
          <p:cNvCxnSpPr/>
          <p:nvPr/>
        </p:nvCxnSpPr>
        <p:spPr>
          <a:xfrm>
            <a:off x="2567608" y="3429000"/>
            <a:ext cx="1944216" cy="0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2AC96C-E95A-4872-AA3D-3607CD64BA8C}"/>
              </a:ext>
            </a:extLst>
          </p:cNvPr>
          <p:cNvCxnSpPr/>
          <p:nvPr/>
        </p:nvCxnSpPr>
        <p:spPr>
          <a:xfrm>
            <a:off x="6312024" y="3429000"/>
            <a:ext cx="1944216" cy="0"/>
          </a:xfrm>
          <a:prstGeom prst="straightConnector1">
            <a:avLst/>
          </a:prstGeom>
          <a:noFill/>
          <a:ln w="38100" cap="flat">
            <a:solidFill>
              <a:srgbClr val="4285F4"/>
            </a:solidFill>
            <a:prstDash val="solid"/>
            <a:miter lim="8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2E400E2-912C-438A-8970-DEF6CAF95265}"/>
              </a:ext>
            </a:extLst>
          </p:cNvPr>
          <p:cNvSpPr txBox="1"/>
          <p:nvPr/>
        </p:nvSpPr>
        <p:spPr>
          <a:xfrm>
            <a:off x="2567608" y="2708920"/>
            <a:ext cx="194421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cv2.calcHist</a:t>
            </a:r>
            <a:endParaRPr lang="zh-CN" altLang="en-US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5F74BB-7366-4D58-9F7E-D0D924F6FE39}"/>
              </a:ext>
            </a:extLst>
          </p:cNvPr>
          <p:cNvSpPr txBox="1"/>
          <p:nvPr/>
        </p:nvSpPr>
        <p:spPr>
          <a:xfrm>
            <a:off x="6312024" y="2348440"/>
            <a:ext cx="194421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endParaRPr lang="en-US" altLang="zh-CN" sz="2400" dirty="0">
              <a:solidFill>
                <a:srgbClr val="EA43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dirty="0" err="1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altLang="zh-CN" sz="2400" dirty="0">
                <a:solidFill>
                  <a:srgbClr val="EA43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034351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82866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= cv2.calcHist( images, channels,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00569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images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channels,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89033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channels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989212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channels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mask,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4589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zh-CN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9E6DB5-414B-4A89-A0D5-C89936F1AA4A}"/>
              </a:ext>
            </a:extLst>
          </p:cNvPr>
          <p:cNvSpPr txBox="1"/>
          <p:nvPr/>
        </p:nvSpPr>
        <p:spPr>
          <a:xfrm>
            <a:off x="1487488" y="3501008"/>
            <a:ext cx="7992888" cy="1670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通道编号需要用中括号括起来。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输入图像是单通道灰度图像时，它的值是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彩色图像可以是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分别对应通道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98878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OpenCV</a:t>
            </a:r>
            <a:r>
              <a:rPr lang="zh-CN" altLang="en-US" dirty="0"/>
              <a:t>绘制直方图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2DDFD8-AF64-45EF-B5F1-E71202C146E6}"/>
              </a:ext>
            </a:extLst>
          </p:cNvPr>
          <p:cNvSpPr txBox="1"/>
          <p:nvPr/>
        </p:nvSpPr>
        <p:spPr>
          <a:xfrm>
            <a:off x="287016" y="1354433"/>
            <a:ext cx="116179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 = cv2.calcHist( images, channels,</a:t>
            </a:r>
            <a:r>
              <a:rPr lang="en-US" altLang="zh-CN" sz="2400" kern="100" dirty="0">
                <a:solidFill>
                  <a:srgbClr val="EA4335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mask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kern="100" dirty="0" err="1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histSize</a:t>
            </a:r>
            <a:r>
              <a:rPr lang="en-US" altLang="zh-CN" sz="2400" kern="100" dirty="0">
                <a:solidFill>
                  <a:srgbClr val="4285F4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, ranges, accumulate )</a:t>
            </a:r>
            <a:endParaRPr lang="zh-CN" altLang="zh-CN" sz="2400" kern="100" dirty="0">
              <a:solidFill>
                <a:srgbClr val="4285F4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1E98F6-4EF6-49E0-BF39-53C8703005EA}"/>
              </a:ext>
            </a:extLst>
          </p:cNvPr>
          <p:cNvSpPr txBox="1"/>
          <p:nvPr/>
        </p:nvSpPr>
        <p:spPr>
          <a:xfrm>
            <a:off x="695400" y="2492896"/>
            <a:ext cx="10557312" cy="295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：返回的统计直方图，是一个一维数组，数组内是各个灰度级的像素个数。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：原始图像，图像需要使用“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]”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括起来使用。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channels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：指定通道编号。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</a:t>
            </a:r>
            <a:r>
              <a:rPr lang="zh-CN" altLang="zh-CN" sz="1800" kern="100" dirty="0">
                <a:solidFill>
                  <a:srgbClr val="EA433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：掩码图像。</a:t>
            </a:r>
            <a:endParaRPr lang="en-US" altLang="zh-CN" sz="1800" kern="100" dirty="0">
              <a:solidFill>
                <a:srgbClr val="EA433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 err="1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histSize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的数量，该值需要用中括号括起来。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ranges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：像素值范围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RANGE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solidFill>
                <a:schemeClr val="bg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accumulate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：累计（累积、叠加）标识，默认值为</a:t>
            </a:r>
            <a:r>
              <a:rPr lang="en-US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  <a:r>
              <a:rPr lang="zh-CN" altLang="zh-CN" sz="1800" kern="100" dirty="0">
                <a:solidFill>
                  <a:schemeClr val="bg1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081752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1797</Words>
  <Application>Microsoft Office PowerPoint</Application>
  <PresentationFormat>宽屏</PresentationFormat>
  <Paragraphs>248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Microsoft YaHei</vt:lpstr>
      <vt:lpstr>Microsoft YaHei</vt:lpstr>
      <vt:lpstr>小米兰亭</vt:lpstr>
      <vt:lpstr>Arial</vt:lpstr>
      <vt:lpstr>Calibri</vt:lpstr>
      <vt:lpstr>Times New Roman</vt:lpstr>
      <vt:lpstr>Wingdings</vt:lpstr>
      <vt:lpstr>Office 主题</vt:lpstr>
      <vt:lpstr>图像直方图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679</cp:revision>
  <cp:lastPrinted>2020-07-08T07:04:16Z</cp:lastPrinted>
  <dcterms:created xsi:type="dcterms:W3CDTF">2017-06-22T11:40:54Z</dcterms:created>
  <dcterms:modified xsi:type="dcterms:W3CDTF">2020-07-08T07:09:44Z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