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47" r:id="rId2"/>
    <p:sldId id="449" r:id="rId3"/>
    <p:sldId id="488" r:id="rId4"/>
    <p:sldId id="513" r:id="rId5"/>
    <p:sldId id="517" r:id="rId6"/>
    <p:sldId id="518" r:id="rId7"/>
    <p:sldId id="524" r:id="rId8"/>
    <p:sldId id="525" r:id="rId9"/>
    <p:sldId id="521" r:id="rId10"/>
    <p:sldId id="522" r:id="rId11"/>
    <p:sldId id="523" r:id="rId12"/>
    <p:sldId id="520" r:id="rId13"/>
    <p:sldId id="519" r:id="rId14"/>
    <p:sldId id="4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797979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图像直方图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图像高对比度处理实例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sp>
        <p:nvSpPr>
          <p:cNvPr id="5" name="PA_文本框 6">
            <a:extLst>
              <a:ext uri="{FF2B5EF4-FFF2-40B4-BE49-F238E27FC236}">
                <a16:creationId xmlns:a16="http://schemas.microsoft.com/office/drawing/2014/main" id="{7CB8DF8D-48E7-48A0-88A5-9B4B42A620F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：将一副图像均衡化处理。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827669-933F-4ED3-84D6-8191FE0C6C65}"/>
              </a:ext>
            </a:extLst>
          </p:cNvPr>
          <p:cNvSpPr/>
          <p:nvPr/>
        </p:nvSpPr>
        <p:spPr>
          <a:xfrm>
            <a:off x="1446804" y="2241117"/>
            <a:ext cx="8064896" cy="391780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cv2.imread('image\\equ.bmp',cv2.IMREAD_GRAYSCALE)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cv2.equalizeHist(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cv2.imshow("original",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cv2.imshow("result",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原始图像直方图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    #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构建窗口</a:t>
            </a:r>
          </a:p>
          <a:p>
            <a:pPr>
              <a:lnSpc>
                <a:spcPts val="25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img.ravel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(),256)</a:t>
            </a:r>
          </a:p>
          <a:p>
            <a:pPr>
              <a:lnSpc>
                <a:spcPts val="25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均衡化结果直方图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  #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构建新窗口</a:t>
            </a:r>
          </a:p>
          <a:p>
            <a:pPr>
              <a:lnSpc>
                <a:spcPts val="25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equ.ravel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(),256)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5675E3-6D33-4735-BFF7-05A2D5CC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780121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44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sp>
        <p:nvSpPr>
          <p:cNvPr id="5" name="PA_文本框 6">
            <a:extLst>
              <a:ext uri="{FF2B5EF4-FFF2-40B4-BE49-F238E27FC236}">
                <a16:creationId xmlns:a16="http://schemas.microsoft.com/office/drawing/2014/main" id="{7CB8DF8D-48E7-48A0-88A5-9B4B42A620F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：将一副图像均衡化处理。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473525-53C3-491B-80EA-F6F774450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9966" y="3140968"/>
            <a:ext cx="203840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768A28-D386-4B76-8544-737EF5602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4951" y="3140968"/>
            <a:ext cx="203840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D3CF18-E212-4FC6-9DB0-C09A0FDC66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5960" y="3140968"/>
            <a:ext cx="2396898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DECC84-4A86-4318-95D4-A2A7E0BCB5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35466" y="3149820"/>
            <a:ext cx="2396898" cy="21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5948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23687-DDC3-4439-9BBA-FA5A39CFD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480" y="1850068"/>
            <a:ext cx="3501326" cy="3157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AB7199-D4E8-4E27-812D-2334516B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50068"/>
            <a:ext cx="3500730" cy="31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41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F4716C-097D-49A1-8F93-CE70187DDEBA}"/>
              </a:ext>
            </a:extLst>
          </p:cNvPr>
          <p:cNvGrpSpPr/>
          <p:nvPr/>
        </p:nvGrpSpPr>
        <p:grpSpPr>
          <a:xfrm>
            <a:off x="312489" y="2157283"/>
            <a:ext cx="11567022" cy="2982426"/>
            <a:chOff x="282536" y="1957402"/>
            <a:chExt cx="11567022" cy="298242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8890F5C-5895-47DF-9A3F-6D93C44CF11C}"/>
                </a:ext>
              </a:extLst>
            </p:cNvPr>
            <p:cNvGrpSpPr/>
            <p:nvPr/>
          </p:nvGrpSpPr>
          <p:grpSpPr>
            <a:xfrm>
              <a:off x="282536" y="1967582"/>
              <a:ext cx="3295054" cy="2971708"/>
              <a:chOff x="338038" y="1428750"/>
              <a:chExt cx="4743450" cy="4277971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00102A15-AB56-48D3-B281-071FEBA47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038" y="1428750"/>
                <a:ext cx="4743450" cy="4277971"/>
              </a:xfrm>
              <a:prstGeom prst="rect">
                <a:avLst/>
              </a:prstGeom>
            </p:spPr>
          </p:pic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A2C07C2-8292-4B0E-B029-EA785484A0DA}"/>
                  </a:ext>
                </a:extLst>
              </p:cNvPr>
              <p:cNvSpPr/>
              <p:nvPr/>
            </p:nvSpPr>
            <p:spPr>
              <a:xfrm>
                <a:off x="1290538" y="3114676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4A52325-89DA-457A-9804-84942E12CDB8}"/>
                  </a:ext>
                </a:extLst>
              </p:cNvPr>
              <p:cNvSpPr/>
              <p:nvPr/>
            </p:nvSpPr>
            <p:spPr>
              <a:xfrm>
                <a:off x="1545107" y="3114676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3F49539-14FB-4E6E-BE34-11708C2E0388}"/>
                  </a:ext>
                </a:extLst>
              </p:cNvPr>
              <p:cNvSpPr/>
              <p:nvPr/>
            </p:nvSpPr>
            <p:spPr>
              <a:xfrm>
                <a:off x="1799676" y="3111501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62F909-DB5D-424B-B0AC-8DF52CC3A854}"/>
                  </a:ext>
                </a:extLst>
              </p:cNvPr>
              <p:cNvSpPr/>
              <p:nvPr/>
            </p:nvSpPr>
            <p:spPr>
              <a:xfrm>
                <a:off x="2054245" y="3111501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979A994-FD07-440A-85DF-DF2DECEA6209}"/>
                  </a:ext>
                </a:extLst>
              </p:cNvPr>
              <p:cNvSpPr/>
              <p:nvPr/>
            </p:nvSpPr>
            <p:spPr>
              <a:xfrm>
                <a:off x="2350769" y="3110535"/>
                <a:ext cx="45719" cy="2038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9688097-5AB7-441E-912C-A93729622C83}"/>
                </a:ext>
              </a:extLst>
            </p:cNvPr>
            <p:cNvGrpSpPr/>
            <p:nvPr/>
          </p:nvGrpSpPr>
          <p:grpSpPr>
            <a:xfrm>
              <a:off x="4417924" y="1967582"/>
              <a:ext cx="3295650" cy="2972246"/>
              <a:chOff x="6096000" y="1428750"/>
              <a:chExt cx="4743450" cy="427797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2D7FF3C2-56C8-4631-9119-D364B2207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1428750"/>
                <a:ext cx="4743450" cy="4277971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D4791C0-9B71-48BA-A931-B59AACA01164}"/>
                  </a:ext>
                </a:extLst>
              </p:cNvPr>
              <p:cNvSpPr/>
              <p:nvPr/>
            </p:nvSpPr>
            <p:spPr>
              <a:xfrm>
                <a:off x="6838096" y="3848100"/>
                <a:ext cx="1482944" cy="12931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0AEAB60-64E1-448E-85D7-2BA7AED718FB}"/>
                  </a:ext>
                </a:extLst>
              </p:cNvPr>
              <p:cNvSpPr/>
              <p:nvPr/>
            </p:nvSpPr>
            <p:spPr>
              <a:xfrm>
                <a:off x="7053623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21E35A5-9A3B-4CCA-9894-A91AF93E6147}"/>
                  </a:ext>
                </a:extLst>
              </p:cNvPr>
              <p:cNvSpPr/>
              <p:nvPr/>
            </p:nvSpPr>
            <p:spPr>
              <a:xfrm>
                <a:off x="7307250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9FE6EC-014D-47D9-B944-865B6E8A1CC7}"/>
                  </a:ext>
                </a:extLst>
              </p:cNvPr>
              <p:cNvSpPr/>
              <p:nvPr/>
            </p:nvSpPr>
            <p:spPr>
              <a:xfrm>
                <a:off x="7557638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9389885-9CE9-4F33-8564-3CA7BA5CC69E}"/>
                  </a:ext>
                </a:extLst>
              </p:cNvPr>
              <p:cNvSpPr/>
              <p:nvPr/>
            </p:nvSpPr>
            <p:spPr>
              <a:xfrm>
                <a:off x="7821754" y="310291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ABEBDE1-03D3-49C5-A098-752D8D28586B}"/>
                  </a:ext>
                </a:extLst>
              </p:cNvPr>
              <p:cNvSpPr/>
              <p:nvPr/>
            </p:nvSpPr>
            <p:spPr>
              <a:xfrm>
                <a:off x="8097398" y="3110535"/>
                <a:ext cx="45719" cy="2038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0816C21-781D-4502-AD9C-9CC6DD4E2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3908" y="1957402"/>
              <a:ext cx="3295650" cy="297224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CC928B-9646-4788-9C2D-F828EE68EB6C}"/>
                </a:ext>
              </a:extLst>
            </p:cNvPr>
            <p:cNvSpPr/>
            <p:nvPr/>
          </p:nvSpPr>
          <p:spPr>
            <a:xfrm>
              <a:off x="9069501" y="2738300"/>
              <a:ext cx="2350974" cy="179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2CAF8C-B0BA-4B07-A5C6-8D2BC438CF0F}"/>
                </a:ext>
              </a:extLst>
            </p:cNvPr>
            <p:cNvSpPr/>
            <p:nvPr/>
          </p:nvSpPr>
          <p:spPr>
            <a:xfrm>
              <a:off x="9219244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16BEE3-FFCF-49FF-8D70-2ECC517C38C3}"/>
                </a:ext>
              </a:extLst>
            </p:cNvPr>
            <p:cNvSpPr/>
            <p:nvPr/>
          </p:nvSpPr>
          <p:spPr>
            <a:xfrm>
              <a:off x="9395459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758F3A-06F6-4FD5-BFB9-256D54488DA9}"/>
                </a:ext>
              </a:extLst>
            </p:cNvPr>
            <p:cNvSpPr/>
            <p:nvPr/>
          </p:nvSpPr>
          <p:spPr>
            <a:xfrm>
              <a:off x="9569424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EE9050-A61D-496F-8813-E429DBB7BE14}"/>
                </a:ext>
              </a:extLst>
            </p:cNvPr>
            <p:cNvSpPr/>
            <p:nvPr/>
          </p:nvSpPr>
          <p:spPr>
            <a:xfrm>
              <a:off x="9752926" y="3120577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F102A9-19AF-45BF-BBE8-249D2DCFE552}"/>
                </a:ext>
              </a:extLst>
            </p:cNvPr>
            <p:cNvSpPr/>
            <p:nvPr/>
          </p:nvSpPr>
          <p:spPr>
            <a:xfrm>
              <a:off x="9944438" y="3125872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5C831F-135F-4CA4-B745-594816AEBF1D}"/>
                </a:ext>
              </a:extLst>
            </p:cNvPr>
            <p:cNvSpPr/>
            <p:nvPr/>
          </p:nvSpPr>
          <p:spPr>
            <a:xfrm>
              <a:off x="10169968" y="3130756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39078E-0280-4E7A-B947-C2E05918F137}"/>
                </a:ext>
              </a:extLst>
            </p:cNvPr>
            <p:cNvSpPr/>
            <p:nvPr/>
          </p:nvSpPr>
          <p:spPr>
            <a:xfrm>
              <a:off x="10392488" y="3120554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BC38F8-5A55-4A89-B8B4-F64394C55461}"/>
                </a:ext>
              </a:extLst>
            </p:cNvPr>
            <p:cNvSpPr/>
            <p:nvPr/>
          </p:nvSpPr>
          <p:spPr>
            <a:xfrm>
              <a:off x="10627122" y="3120554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089FFD5-29AC-4DD7-B6F0-8A9C1C1C5FE3}"/>
                </a:ext>
              </a:extLst>
            </p:cNvPr>
            <p:cNvSpPr/>
            <p:nvPr/>
          </p:nvSpPr>
          <p:spPr>
            <a:xfrm>
              <a:off x="10846556" y="3120554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AADB2A-2DC5-43F7-AC9A-3AEBB831C1DC}"/>
                </a:ext>
              </a:extLst>
            </p:cNvPr>
            <p:cNvSpPr/>
            <p:nvPr/>
          </p:nvSpPr>
          <p:spPr>
            <a:xfrm>
              <a:off x="11064624" y="3128108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4909AB2-B129-494E-BFB6-5E6E1D10B403}"/>
                </a:ext>
              </a:extLst>
            </p:cNvPr>
            <p:cNvSpPr/>
            <p:nvPr/>
          </p:nvSpPr>
          <p:spPr>
            <a:xfrm>
              <a:off x="11314457" y="3120577"/>
              <a:ext cx="31765" cy="1416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0606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equalizeHist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equalizeHist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equalizeHist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equalizeHist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734401-37D2-4230-9F71-DA104C11FE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32" y="1844824"/>
            <a:ext cx="3387308" cy="33873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D4BD44-6006-4D92-9371-0BE9CBF30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844824"/>
            <a:ext cx="3387308" cy="33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51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F02B68-4963-45D5-9821-F51E3D0A64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844824"/>
            <a:ext cx="6693746" cy="301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661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直方图均衡化原理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04DE390-B9D3-4E48-9FB1-5DADFBEF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43024"/>
              </p:ext>
            </p:extLst>
          </p:nvPr>
        </p:nvGraphicFramePr>
        <p:xfrm>
          <a:off x="1930322" y="1842879"/>
          <a:ext cx="1598680" cy="33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0">
                  <a:extLst>
                    <a:ext uri="{9D8B030D-6E8A-4147-A177-3AD203B41FA5}">
                      <a16:colId xmlns:a16="http://schemas.microsoft.com/office/drawing/2014/main" val="937871207"/>
                    </a:ext>
                  </a:extLst>
                </a:gridCol>
                <a:gridCol w="799340">
                  <a:extLst>
                    <a:ext uri="{9D8B030D-6E8A-4147-A177-3AD203B41FA5}">
                      <a16:colId xmlns:a16="http://schemas.microsoft.com/office/drawing/2014/main" val="2938140099"/>
                    </a:ext>
                  </a:extLst>
                </a:gridCol>
              </a:tblGrid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7439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876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685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7212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961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43760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181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8312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CF3770C-F9B8-4E65-8B23-8496EA558F32}"/>
              </a:ext>
            </a:extLst>
          </p:cNvPr>
          <p:cNvSpPr txBox="1"/>
          <p:nvPr/>
        </p:nvSpPr>
        <p:spPr>
          <a:xfrm>
            <a:off x="2045738" y="5629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累计直方图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CAE3C4-E34E-487B-B62C-91097D063527}"/>
              </a:ext>
            </a:extLst>
          </p:cNvPr>
          <p:cNvSpPr txBox="1"/>
          <p:nvPr/>
        </p:nvSpPr>
        <p:spPr>
          <a:xfrm>
            <a:off x="1930322" y="1364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244923-A03D-48C9-920A-5AFD40F96E68}"/>
              </a:ext>
            </a:extLst>
          </p:cNvPr>
          <p:cNvSpPr txBox="1"/>
          <p:nvPr/>
        </p:nvSpPr>
        <p:spPr>
          <a:xfrm>
            <a:off x="2715152" y="1364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CEE24F14-B906-448D-B6AE-85EB4A2B9B98}"/>
              </a:ext>
            </a:extLst>
          </p:cNvPr>
          <p:cNvSpPr/>
          <p:nvPr/>
        </p:nvSpPr>
        <p:spPr>
          <a:xfrm>
            <a:off x="3990975" y="2914651"/>
            <a:ext cx="533400" cy="742950"/>
          </a:xfrm>
          <a:prstGeom prst="mathMultiply">
            <a:avLst>
              <a:gd name="adj1" fmla="val 24115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0EE81A-B95A-440F-94A2-698AB0F23A0D}"/>
              </a:ext>
            </a:extLst>
          </p:cNvPr>
          <p:cNvSpPr txBox="1"/>
          <p:nvPr/>
        </p:nvSpPr>
        <p:spPr>
          <a:xfrm>
            <a:off x="4838700" y="2685961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endParaRPr lang="zh-CN" altLang="en-US" sz="7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948F70A2-475E-47AF-9D00-69F45D729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57791"/>
              </p:ext>
            </p:extLst>
          </p:nvPr>
        </p:nvGraphicFramePr>
        <p:xfrm>
          <a:off x="7978567" y="1842879"/>
          <a:ext cx="1598680" cy="33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0">
                  <a:extLst>
                    <a:ext uri="{9D8B030D-6E8A-4147-A177-3AD203B41FA5}">
                      <a16:colId xmlns:a16="http://schemas.microsoft.com/office/drawing/2014/main" val="937871207"/>
                    </a:ext>
                  </a:extLst>
                </a:gridCol>
                <a:gridCol w="799340">
                  <a:extLst>
                    <a:ext uri="{9D8B030D-6E8A-4147-A177-3AD203B41FA5}">
                      <a16:colId xmlns:a16="http://schemas.microsoft.com/office/drawing/2014/main" val="2938140099"/>
                    </a:ext>
                  </a:extLst>
                </a:gridCol>
              </a:tblGrid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7439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2876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685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7212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961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43760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518118"/>
                  </a:ext>
                </a:extLst>
              </a:tr>
              <a:tr h="4173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783127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471ABD5-3E95-4FCA-8887-D1C81E35719D}"/>
              </a:ext>
            </a:extLst>
          </p:cNvPr>
          <p:cNvSpPr txBox="1"/>
          <p:nvPr/>
        </p:nvSpPr>
        <p:spPr>
          <a:xfrm>
            <a:off x="8093981" y="562927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均衡直方图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AC0FD-F75B-4D59-AB13-8B454D4D373F}"/>
              </a:ext>
            </a:extLst>
          </p:cNvPr>
          <p:cNvSpPr txBox="1"/>
          <p:nvPr/>
        </p:nvSpPr>
        <p:spPr>
          <a:xfrm>
            <a:off x="7978567" y="1364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9312BA-9BBD-4E2E-ADC1-1D1E95158132}"/>
              </a:ext>
            </a:extLst>
          </p:cNvPr>
          <p:cNvSpPr txBox="1"/>
          <p:nvPr/>
        </p:nvSpPr>
        <p:spPr>
          <a:xfrm>
            <a:off x="8855730" y="1364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28" name="等号 27">
            <a:extLst>
              <a:ext uri="{FF2B5EF4-FFF2-40B4-BE49-F238E27FC236}">
                <a16:creationId xmlns:a16="http://schemas.microsoft.com/office/drawing/2014/main" id="{24C2EBA6-9917-4DEA-9B9C-13D272D7D04A}"/>
              </a:ext>
            </a:extLst>
          </p:cNvPr>
          <p:cNvSpPr/>
          <p:nvPr/>
        </p:nvSpPr>
        <p:spPr>
          <a:xfrm>
            <a:off x="6794821" y="3082580"/>
            <a:ext cx="781050" cy="407089"/>
          </a:xfrm>
          <a:prstGeom prst="mathEqual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3757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12F82-7A76-49CF-AF2D-FE6B4470E4F7}"/>
              </a:ext>
            </a:extLst>
          </p:cNvPr>
          <p:cNvSpPr txBox="1"/>
          <p:nvPr/>
        </p:nvSpPr>
        <p:spPr>
          <a:xfrm>
            <a:off x="2639147" y="1844824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8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cv2.equalizeHist( </a:t>
            </a:r>
            <a:r>
              <a:rPr lang="en-US" altLang="zh-CN" sz="2800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8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zh-CN" altLang="en-US" sz="2800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B34A74-D75F-41AC-973F-E213FF3C5FA0}"/>
              </a:ext>
            </a:extLst>
          </p:cNvPr>
          <p:cNvSpPr txBox="1"/>
          <p:nvPr/>
        </p:nvSpPr>
        <p:spPr>
          <a:xfrm>
            <a:off x="2279576" y="3677232"/>
            <a:ext cx="6111814" cy="961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位单通道原始图像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：直方图均衡化处理结果。</a:t>
            </a:r>
          </a:p>
        </p:txBody>
      </p:sp>
    </p:spTree>
    <p:extLst>
      <p:ext uri="{BB962C8B-B14F-4D97-AF65-F5344CB8AC3E}">
        <p14:creationId xmlns:p14="http://schemas.microsoft.com/office/powerpoint/2010/main" val="5832809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EC69D-1E8B-493F-8B83-F4535A5300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720" y="1556792"/>
            <a:ext cx="3805806" cy="1975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433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EC69D-1E8B-493F-8B83-F4535A5300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720" y="1556792"/>
            <a:ext cx="3805806" cy="19751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AD3654-2D88-4341-AC03-BA8C4508414B}"/>
              </a:ext>
            </a:extLst>
          </p:cNvPr>
          <p:cNvSpPr txBox="1"/>
          <p:nvPr/>
        </p:nvSpPr>
        <p:spPr>
          <a:xfrm>
            <a:off x="1703512" y="3933056"/>
            <a:ext cx="8784976" cy="1834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52095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matplotlib.pyplot.subplot</a:t>
            </a:r>
            <a:r>
              <a:rPr lang="en-US" altLang="zh-CN" sz="1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nrows</a:t>
            </a:r>
            <a:r>
              <a:rPr lang="en-US" altLang="zh-CN" sz="1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ncols</a:t>
            </a:r>
            <a:r>
              <a:rPr lang="en-US" altLang="zh-CN" sz="1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index)</a:t>
            </a:r>
            <a:endParaRPr lang="zh-CN" altLang="zh-CN" sz="1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nrows</a:t>
            </a:r>
            <a:r>
              <a:rPr lang="zh-CN" altLang="zh-CN" sz="2000" kern="1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为行数。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ncols</a:t>
            </a:r>
            <a:r>
              <a:rPr lang="zh-CN" altLang="zh-CN" sz="2000" kern="1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为列数。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</a:pPr>
            <a:r>
              <a:rPr lang="en-US" altLang="zh-CN" sz="2000" kern="1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index</a:t>
            </a:r>
            <a:r>
              <a:rPr lang="zh-CN" altLang="zh-CN" sz="2000" kern="1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为窗口序号。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4D556F-E432-419F-BC65-C5813711F330}"/>
              </a:ext>
            </a:extLst>
          </p:cNvPr>
          <p:cNvSpPr txBox="1"/>
          <p:nvPr/>
        </p:nvSpPr>
        <p:spPr>
          <a:xfrm>
            <a:off x="2063552" y="2924944"/>
            <a:ext cx="18002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1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subplot(234)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92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直方图均衡化</a:t>
            </a:r>
          </a:p>
        </p:txBody>
      </p:sp>
      <p:sp>
        <p:nvSpPr>
          <p:cNvPr id="5" name="PA_文本框 6">
            <a:extLst>
              <a:ext uri="{FF2B5EF4-FFF2-40B4-BE49-F238E27FC236}">
                <a16:creationId xmlns:a16="http://schemas.microsoft.com/office/drawing/2014/main" id="{7CB8DF8D-48E7-48A0-88A5-9B4B42A620F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：将一组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之间的值均匀映射到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827669-933F-4ED3-84D6-8191FE0C6C65}"/>
              </a:ext>
            </a:extLst>
          </p:cNvPr>
          <p:cNvSpPr/>
          <p:nvPr/>
        </p:nvSpPr>
        <p:spPr>
          <a:xfrm>
            <a:off x="335360" y="2348880"/>
            <a:ext cx="5544616" cy="34778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(0,9,(5,5),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ae=cv2.equalizeHist(a)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print(ae)</a:t>
            </a:r>
          </a:p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(121)</a:t>
            </a:r>
          </a:p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</a:t>
            </a:r>
          </a:p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(ae)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5675E3-6D33-4735-BFF7-05A2D5CC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04" y="1887884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04BF95-0F35-442C-94E7-B46CB620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06" y="3912615"/>
            <a:ext cx="2134156" cy="19141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5EF670-244F-49B0-A759-6EFCBF380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193" y="3815665"/>
            <a:ext cx="3065290" cy="20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389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366</Words>
  <Application>Microsoft Office PowerPoint</Application>
  <PresentationFormat>宽屏</PresentationFormat>
  <Paragraphs>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Wingdings 2</vt:lpstr>
      <vt:lpstr>Office 主题</vt:lpstr>
      <vt:lpstr>图像直方图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715</cp:revision>
  <dcterms:created xsi:type="dcterms:W3CDTF">2017-06-22T11:40:54Z</dcterms:created>
  <dcterms:modified xsi:type="dcterms:W3CDTF">2020-07-08T08:36:47Z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