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7" r:id="rId2"/>
    <p:sldId id="448" r:id="rId3"/>
    <p:sldId id="449" r:id="rId4"/>
    <p:sldId id="486" r:id="rId5"/>
    <p:sldId id="487" r:id="rId6"/>
    <p:sldId id="510" r:id="rId7"/>
    <p:sldId id="511" r:id="rId8"/>
    <p:sldId id="518" r:id="rId9"/>
    <p:sldId id="488" r:id="rId10"/>
    <p:sldId id="513" r:id="rId11"/>
    <p:sldId id="514" r:id="rId12"/>
    <p:sldId id="489" r:id="rId13"/>
    <p:sldId id="516" r:id="rId14"/>
    <p:sldId id="519" r:id="rId15"/>
    <p:sldId id="515" r:id="rId16"/>
    <p:sldId id="490" r:id="rId17"/>
    <p:sldId id="491" r:id="rId18"/>
    <p:sldId id="492" r:id="rId19"/>
    <p:sldId id="494" r:id="rId20"/>
    <p:sldId id="493" r:id="rId21"/>
    <p:sldId id="495" r:id="rId22"/>
    <p:sldId id="497" r:id="rId23"/>
    <p:sldId id="498" r:id="rId24"/>
    <p:sldId id="469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853"/>
    <a:srgbClr val="4285F4"/>
    <a:srgbClr val="FFFFFF"/>
    <a:srgbClr val="EA4335"/>
    <a:srgbClr val="797979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6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6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6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49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傅里叶变换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傅里叶变换原理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B18F6F-42AC-4A9D-BA80-586975B5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60" y="4380015"/>
            <a:ext cx="4905375" cy="1954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4F2ED2-BD87-4462-9A28-E3169124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688404"/>
            <a:ext cx="10058400" cy="1778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AF5DB6-1A08-4B7D-A7CD-5F44311F0DB5}"/>
              </a:ext>
            </a:extLst>
          </p:cNvPr>
          <p:cNvSpPr txBox="1"/>
          <p:nvPr/>
        </p:nvSpPr>
        <p:spPr>
          <a:xfrm>
            <a:off x="9479729" y="3467134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横坐标是时间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77B314E-6CE8-4ACC-AC05-C7CB48FE8DD6}"/>
              </a:ext>
            </a:extLst>
          </p:cNvPr>
          <p:cNvCxnSpPr/>
          <p:nvPr/>
        </p:nvCxnSpPr>
        <p:spPr>
          <a:xfrm>
            <a:off x="3164654" y="1107382"/>
            <a:ext cx="0" cy="18912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9AFAC47-B0C0-450D-A6EC-8BEDACDDEFA3}"/>
              </a:ext>
            </a:extLst>
          </p:cNvPr>
          <p:cNvCxnSpPr/>
          <p:nvPr/>
        </p:nvCxnSpPr>
        <p:spPr>
          <a:xfrm>
            <a:off x="8060504" y="1107382"/>
            <a:ext cx="0" cy="1986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F5A194-986B-497F-AA21-8B46E4CF59E4}"/>
              </a:ext>
            </a:extLst>
          </p:cNvPr>
          <p:cNvCxnSpPr/>
          <p:nvPr/>
        </p:nvCxnSpPr>
        <p:spPr>
          <a:xfrm>
            <a:off x="3164654" y="1319072"/>
            <a:ext cx="4895850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1F07EA3-1D7F-41C6-91D7-7BE5D8D2E76B}"/>
              </a:ext>
            </a:extLst>
          </p:cNvPr>
          <p:cNvSpPr txBox="1"/>
          <p:nvPr/>
        </p:nvSpPr>
        <p:spPr>
          <a:xfrm>
            <a:off x="4450529" y="796269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个周期正弦周期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5C9F98-1EFF-4630-BA3C-E63BEFF8B05F}"/>
              </a:ext>
            </a:extLst>
          </p:cNvPr>
          <p:cNvSpPr txBox="1"/>
          <p:nvPr/>
        </p:nvSpPr>
        <p:spPr>
          <a:xfrm>
            <a:off x="4450529" y="1433392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频率为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EC8DA-8917-4D4D-97F2-DA104188EE96}"/>
              </a:ext>
            </a:extLst>
          </p:cNvPr>
          <p:cNvSpPr txBox="1"/>
          <p:nvPr/>
        </p:nvSpPr>
        <p:spPr>
          <a:xfrm>
            <a:off x="1852861" y="1376232"/>
            <a:ext cx="10831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振幅为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3D2023-78AF-47BD-AF78-D2C09C255C09}"/>
              </a:ext>
            </a:extLst>
          </p:cNvPr>
          <p:cNvCxnSpPr/>
          <p:nvPr/>
        </p:nvCxnSpPr>
        <p:spPr>
          <a:xfrm>
            <a:off x="1852861" y="1909525"/>
            <a:ext cx="131179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D7DE9EC-0982-4DB6-9336-F0172FC6B5C6}"/>
              </a:ext>
            </a:extLst>
          </p:cNvPr>
          <p:cNvSpPr txBox="1"/>
          <p:nvPr/>
        </p:nvSpPr>
        <p:spPr>
          <a:xfrm>
            <a:off x="320718" y="5101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频域角度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249FB5-E579-42FE-82C2-61655BFD1315}"/>
              </a:ext>
            </a:extLst>
          </p:cNvPr>
          <p:cNvSpPr txBox="1"/>
          <p:nvPr/>
        </p:nvSpPr>
        <p:spPr>
          <a:xfrm>
            <a:off x="5951984" y="6446230"/>
            <a:ext cx="581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044CC6-F900-436E-9D0E-2F1151784F8E}"/>
              </a:ext>
            </a:extLst>
          </p:cNvPr>
          <p:cNvSpPr txBox="1"/>
          <p:nvPr/>
        </p:nvSpPr>
        <p:spPr>
          <a:xfrm>
            <a:off x="3142635" y="4380015"/>
            <a:ext cx="581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振幅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8CFABF-90FB-4592-B206-84F88FBE381E}"/>
              </a:ext>
            </a:extLst>
          </p:cNvPr>
          <p:cNvSpPr txBox="1"/>
          <p:nvPr/>
        </p:nvSpPr>
        <p:spPr>
          <a:xfrm>
            <a:off x="320718" y="2393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时域角度</a:t>
            </a:r>
          </a:p>
        </p:txBody>
      </p:sp>
    </p:spTree>
    <p:extLst>
      <p:ext uri="{BB962C8B-B14F-4D97-AF65-F5344CB8AC3E}">
        <p14:creationId xmlns:p14="http://schemas.microsoft.com/office/powerpoint/2010/main" val="17072484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B18F6F-42AC-4A9D-BA80-586975B5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60" y="4380015"/>
            <a:ext cx="4905375" cy="1954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4F2ED2-BD87-4462-9A28-E3169124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688404"/>
            <a:ext cx="10058400" cy="1778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AF5DB6-1A08-4B7D-A7CD-5F44311F0DB5}"/>
              </a:ext>
            </a:extLst>
          </p:cNvPr>
          <p:cNvSpPr txBox="1"/>
          <p:nvPr/>
        </p:nvSpPr>
        <p:spPr>
          <a:xfrm>
            <a:off x="9479729" y="3467134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横坐标是时间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77B314E-6CE8-4ACC-AC05-C7CB48FE8DD6}"/>
              </a:ext>
            </a:extLst>
          </p:cNvPr>
          <p:cNvCxnSpPr/>
          <p:nvPr/>
        </p:nvCxnSpPr>
        <p:spPr>
          <a:xfrm>
            <a:off x="3164654" y="1107382"/>
            <a:ext cx="0" cy="18912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9AFAC47-B0C0-450D-A6EC-8BEDACDDEFA3}"/>
              </a:ext>
            </a:extLst>
          </p:cNvPr>
          <p:cNvCxnSpPr/>
          <p:nvPr/>
        </p:nvCxnSpPr>
        <p:spPr>
          <a:xfrm>
            <a:off x="8060504" y="1107382"/>
            <a:ext cx="0" cy="1986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F5A194-986B-497F-AA21-8B46E4CF59E4}"/>
              </a:ext>
            </a:extLst>
          </p:cNvPr>
          <p:cNvCxnSpPr/>
          <p:nvPr/>
        </p:nvCxnSpPr>
        <p:spPr>
          <a:xfrm>
            <a:off x="3164654" y="1319072"/>
            <a:ext cx="4895850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1F07EA3-1D7F-41C6-91D7-7BE5D8D2E76B}"/>
              </a:ext>
            </a:extLst>
          </p:cNvPr>
          <p:cNvSpPr txBox="1"/>
          <p:nvPr/>
        </p:nvSpPr>
        <p:spPr>
          <a:xfrm>
            <a:off x="4450529" y="796269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个周期正弦周期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5C9F98-1EFF-4630-BA3C-E63BEFF8B05F}"/>
              </a:ext>
            </a:extLst>
          </p:cNvPr>
          <p:cNvSpPr txBox="1"/>
          <p:nvPr/>
        </p:nvSpPr>
        <p:spPr>
          <a:xfrm>
            <a:off x="4450529" y="1433392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频率为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EC8DA-8917-4D4D-97F2-DA104188EE96}"/>
              </a:ext>
            </a:extLst>
          </p:cNvPr>
          <p:cNvSpPr txBox="1"/>
          <p:nvPr/>
        </p:nvSpPr>
        <p:spPr>
          <a:xfrm>
            <a:off x="1852861" y="1376232"/>
            <a:ext cx="10831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振幅为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3D2023-78AF-47BD-AF78-D2C09C255C09}"/>
              </a:ext>
            </a:extLst>
          </p:cNvPr>
          <p:cNvCxnSpPr/>
          <p:nvPr/>
        </p:nvCxnSpPr>
        <p:spPr>
          <a:xfrm>
            <a:off x="1852861" y="1909525"/>
            <a:ext cx="131179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D7DE9EC-0982-4DB6-9336-F0172FC6B5C6}"/>
              </a:ext>
            </a:extLst>
          </p:cNvPr>
          <p:cNvSpPr txBox="1"/>
          <p:nvPr/>
        </p:nvSpPr>
        <p:spPr>
          <a:xfrm>
            <a:off x="320718" y="5101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频域角度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249FB5-E579-42FE-82C2-61655BFD1315}"/>
              </a:ext>
            </a:extLst>
          </p:cNvPr>
          <p:cNvSpPr txBox="1"/>
          <p:nvPr/>
        </p:nvSpPr>
        <p:spPr>
          <a:xfrm>
            <a:off x="5951984" y="6446230"/>
            <a:ext cx="581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044CC6-F900-436E-9D0E-2F1151784F8E}"/>
              </a:ext>
            </a:extLst>
          </p:cNvPr>
          <p:cNvSpPr txBox="1"/>
          <p:nvPr/>
        </p:nvSpPr>
        <p:spPr>
          <a:xfrm>
            <a:off x="3142635" y="4380015"/>
            <a:ext cx="581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振幅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8CFABF-90FB-4592-B206-84F88FBE381E}"/>
              </a:ext>
            </a:extLst>
          </p:cNvPr>
          <p:cNvSpPr txBox="1"/>
          <p:nvPr/>
        </p:nvSpPr>
        <p:spPr>
          <a:xfrm>
            <a:off x="320718" y="2393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时域角度</a:t>
            </a:r>
          </a:p>
        </p:txBody>
      </p: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2122AF49-CCE0-40BA-A6FF-79615ED8CFC3}"/>
              </a:ext>
            </a:extLst>
          </p:cNvPr>
          <p:cNvSpPr/>
          <p:nvPr/>
        </p:nvSpPr>
        <p:spPr>
          <a:xfrm>
            <a:off x="584203" y="3417061"/>
            <a:ext cx="581025" cy="1239953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可逆</a:t>
            </a:r>
          </a:p>
        </p:txBody>
      </p:sp>
    </p:spTree>
    <p:extLst>
      <p:ext uri="{BB962C8B-B14F-4D97-AF65-F5344CB8AC3E}">
        <p14:creationId xmlns:p14="http://schemas.microsoft.com/office/powerpoint/2010/main" val="9322731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3BA277-BB7D-4A4C-962D-2FFF6A676EBD}"/>
              </a:ext>
            </a:extLst>
          </p:cNvPr>
          <p:cNvSpPr/>
          <p:nvPr/>
        </p:nvSpPr>
        <p:spPr>
          <a:xfrm>
            <a:off x="4002146" y="1795321"/>
            <a:ext cx="881356" cy="881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R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D3FABBE-FD9F-4071-A9CD-69AFC09FBF87}"/>
              </a:ext>
            </a:extLst>
          </p:cNvPr>
          <p:cNvSpPr/>
          <p:nvPr/>
        </p:nvSpPr>
        <p:spPr>
          <a:xfrm>
            <a:off x="5795486" y="1795321"/>
            <a:ext cx="881356" cy="881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G</a:t>
            </a:r>
            <a:endParaRPr lang="zh-CN" altLang="en-US" sz="36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7D4889-740D-451C-8019-FDBDB14BECF9}"/>
              </a:ext>
            </a:extLst>
          </p:cNvPr>
          <p:cNvSpPr/>
          <p:nvPr/>
        </p:nvSpPr>
        <p:spPr>
          <a:xfrm>
            <a:off x="7588826" y="1795321"/>
            <a:ext cx="881356" cy="8813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B</a:t>
            </a:r>
            <a:endParaRPr lang="zh-CN" altLang="en-US" sz="4000" b="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3A569E-7FC1-4082-8D71-43F04A1ACFE0}"/>
              </a:ext>
            </a:extLst>
          </p:cNvPr>
          <p:cNvCxnSpPr/>
          <p:nvPr/>
        </p:nvCxnSpPr>
        <p:spPr>
          <a:xfrm>
            <a:off x="4702396" y="2780086"/>
            <a:ext cx="534283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EB415E-07F2-4E2D-BA07-6C8449EB7D58}"/>
              </a:ext>
            </a:extLst>
          </p:cNvPr>
          <p:cNvCxnSpPr/>
          <p:nvPr/>
        </p:nvCxnSpPr>
        <p:spPr>
          <a:xfrm>
            <a:off x="6236164" y="2794359"/>
            <a:ext cx="1" cy="737420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07FCFF-9CDB-4831-A868-B52B6A9FB5F9}"/>
              </a:ext>
            </a:extLst>
          </p:cNvPr>
          <p:cNvCxnSpPr/>
          <p:nvPr/>
        </p:nvCxnSpPr>
        <p:spPr>
          <a:xfrm flipH="1">
            <a:off x="7074986" y="2794359"/>
            <a:ext cx="577809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DDD202E-E632-46E9-9254-B64CACC4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115" y="3789040"/>
            <a:ext cx="1688098" cy="16419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361065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A98E1C-2689-4E9B-B8BB-A80EBE02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7" b="100000" l="0" r="99777">
                        <a14:foregroundMark x1="21492" y1="41257" x2="22606" y2="58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7648" y="1160934"/>
            <a:ext cx="6019800" cy="49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539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1AAB00-3270-4867-8118-AFF9CC5A1D28}"/>
              </a:ext>
            </a:extLst>
          </p:cNvPr>
          <p:cNvSpPr txBox="1"/>
          <p:nvPr/>
        </p:nvSpPr>
        <p:spPr>
          <a:xfrm>
            <a:off x="5435933" y="1403485"/>
            <a:ext cx="871390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68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CEE887-2DB0-49B2-8CC6-8E81D820A566}"/>
              </a:ext>
            </a:extLst>
          </p:cNvPr>
          <p:cNvSpPr/>
          <p:nvPr/>
        </p:nvSpPr>
        <p:spPr>
          <a:xfrm>
            <a:off x="4035657" y="3356992"/>
            <a:ext cx="432048" cy="140328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10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05F3A2-D67A-4E29-BD38-D4E4777E3B11}"/>
              </a:ext>
            </a:extLst>
          </p:cNvPr>
          <p:cNvSpPr/>
          <p:nvPr/>
        </p:nvSpPr>
        <p:spPr>
          <a:xfrm>
            <a:off x="5439580" y="3356992"/>
            <a:ext cx="432048" cy="1403284"/>
          </a:xfrm>
          <a:prstGeom prst="rect">
            <a:avLst/>
          </a:prstGeom>
          <a:solidFill>
            <a:srgbClr val="4285F4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5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6AF2C-45B0-4E83-826C-1AC4D67A6B12}"/>
              </a:ext>
            </a:extLst>
          </p:cNvPr>
          <p:cNvSpPr/>
          <p:nvPr/>
        </p:nvSpPr>
        <p:spPr>
          <a:xfrm>
            <a:off x="6235842" y="3356992"/>
            <a:ext cx="432048" cy="1403284"/>
          </a:xfrm>
          <a:prstGeom prst="rect">
            <a:avLst/>
          </a:prstGeom>
          <a:solidFill>
            <a:srgbClr val="34A853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A410AC-06D9-4E6D-9192-5BF01B49F334}"/>
              </a:ext>
            </a:extLst>
          </p:cNvPr>
          <p:cNvSpPr/>
          <p:nvPr/>
        </p:nvSpPr>
        <p:spPr>
          <a:xfrm>
            <a:off x="7032104" y="3356992"/>
            <a:ext cx="432048" cy="1403284"/>
          </a:xfrm>
          <a:prstGeom prst="rect">
            <a:avLst/>
          </a:prstGeom>
          <a:solidFill>
            <a:srgbClr val="7030A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9CC501-AB0E-414B-A1A5-03ED669A04A8}"/>
              </a:ext>
            </a:extLst>
          </p:cNvPr>
          <p:cNvSpPr txBox="1"/>
          <p:nvPr/>
        </p:nvSpPr>
        <p:spPr>
          <a:xfrm>
            <a:off x="4001934" y="4860780"/>
            <a:ext cx="499494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6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217BAD-0435-41D3-879E-11C9073B449F}"/>
              </a:ext>
            </a:extLst>
          </p:cNvPr>
          <p:cNvSpPr txBox="1"/>
          <p:nvPr/>
        </p:nvSpPr>
        <p:spPr>
          <a:xfrm>
            <a:off x="5372134" y="4860780"/>
            <a:ext cx="499494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1A2C69-5BD5-4CF5-BC23-BA405EC624C2}"/>
              </a:ext>
            </a:extLst>
          </p:cNvPr>
          <p:cNvSpPr txBox="1"/>
          <p:nvPr/>
        </p:nvSpPr>
        <p:spPr>
          <a:xfrm>
            <a:off x="6172202" y="4860780"/>
            <a:ext cx="499494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C6D2A8-0C12-4EEC-A740-AE52279E9126}"/>
              </a:ext>
            </a:extLst>
          </p:cNvPr>
          <p:cNvSpPr txBox="1"/>
          <p:nvPr/>
        </p:nvSpPr>
        <p:spPr>
          <a:xfrm>
            <a:off x="6972270" y="4860780"/>
            <a:ext cx="499494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张</a:t>
            </a:r>
          </a:p>
        </p:txBody>
      </p:sp>
    </p:spTree>
    <p:extLst>
      <p:ext uri="{BB962C8B-B14F-4D97-AF65-F5344CB8AC3E}">
        <p14:creationId xmlns:p14="http://schemas.microsoft.com/office/powerpoint/2010/main" val="295561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FA12C1-9D61-4ABD-96B0-9B63C5314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-789" t="331" r="789" b="17961"/>
          <a:stretch/>
        </p:blipFill>
        <p:spPr>
          <a:xfrm>
            <a:off x="332592" y="1628800"/>
            <a:ext cx="3897096" cy="3897096"/>
          </a:xfrm>
          <a:prstGeom prst="ellipse">
            <a:avLst/>
          </a:prstGeom>
          <a:ln>
            <a:solidFill>
              <a:srgbClr val="4285F4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69AA80-17D6-4567-8EE1-E87AC724BBF0}"/>
              </a:ext>
            </a:extLst>
          </p:cNvPr>
          <p:cNvSpPr/>
          <p:nvPr/>
        </p:nvSpPr>
        <p:spPr>
          <a:xfrm>
            <a:off x="4790297" y="2442294"/>
            <a:ext cx="669384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任何连续周期信号，可以由一组适当的正弦曲线组合而成。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814856-3D0F-4FBA-A113-78A5E1CDBD26}"/>
              </a:ext>
            </a:extLst>
          </p:cNvPr>
          <p:cNvSpPr/>
          <p:nvPr/>
        </p:nvSpPr>
        <p:spPr>
          <a:xfrm>
            <a:off x="7642397" y="4629529"/>
            <a:ext cx="348925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傅里叶</a:t>
            </a:r>
          </a:p>
        </p:txBody>
      </p:sp>
    </p:spTree>
    <p:extLst>
      <p:ext uri="{BB962C8B-B14F-4D97-AF65-F5344CB8AC3E}">
        <p14:creationId xmlns:p14="http://schemas.microsoft.com/office/powerpoint/2010/main" val="9272164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1353DE-8E7D-42FE-BF1F-3897575C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980728"/>
            <a:ext cx="9120188" cy="43251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D535F6-48C2-4FC3-A32E-3B3A9CB4958E}"/>
              </a:ext>
            </a:extLst>
          </p:cNvPr>
          <p:cNvSpPr/>
          <p:nvPr/>
        </p:nvSpPr>
        <p:spPr>
          <a:xfrm>
            <a:off x="2783558" y="5621303"/>
            <a:ext cx="6096000" cy="465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4285F4"/>
                </a:solidFill>
              </a:rPr>
              <a:t>f(x)=3*np.sin(0.8*x)+7*np.sin(1/3*x)+2*np.sin(0.2*x)</a:t>
            </a:r>
          </a:p>
        </p:txBody>
      </p:sp>
    </p:spTree>
    <p:extLst>
      <p:ext uri="{BB962C8B-B14F-4D97-AF65-F5344CB8AC3E}">
        <p14:creationId xmlns:p14="http://schemas.microsoft.com/office/powerpoint/2010/main" val="40541840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54215-FBD3-4610-BD7E-113F5DBFA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0" y="1323589"/>
            <a:ext cx="10058400" cy="43251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409A5D-93BA-4B74-94A4-B351CD3F2755}"/>
              </a:ext>
            </a:extLst>
          </p:cNvPr>
          <p:cNvSpPr/>
          <p:nvPr/>
        </p:nvSpPr>
        <p:spPr>
          <a:xfrm>
            <a:off x="767408" y="127600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y=3*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(0.8*x)+7*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(1/3*x)+2*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(0.2*x)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CC5228-11B9-4B1A-893B-51D8098DFF49}"/>
              </a:ext>
            </a:extLst>
          </p:cNvPr>
          <p:cNvSpPr/>
          <p:nvPr/>
        </p:nvSpPr>
        <p:spPr>
          <a:xfrm>
            <a:off x="6524624" y="1273161"/>
            <a:ext cx="3038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y1=3*np.sin(0.8*x)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40378D-457A-46CE-91D0-29B0F5A70C8A}"/>
              </a:ext>
            </a:extLst>
          </p:cNvPr>
          <p:cNvSpPr/>
          <p:nvPr/>
        </p:nvSpPr>
        <p:spPr>
          <a:xfrm>
            <a:off x="6700837" y="5667964"/>
            <a:ext cx="268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y3=2*np.sin(0.2*x)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E8BAFB-EF0E-4BE8-A977-4D56F62A7B3A}"/>
              </a:ext>
            </a:extLst>
          </p:cNvPr>
          <p:cNvSpPr/>
          <p:nvPr/>
        </p:nvSpPr>
        <p:spPr>
          <a:xfrm>
            <a:off x="1847850" y="5667964"/>
            <a:ext cx="366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y2=7*np.sin(0.5*x)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982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52F6CB-0342-4053-8493-9231E7DEF25F}"/>
              </a:ext>
            </a:extLst>
          </p:cNvPr>
          <p:cNvSpPr/>
          <p:nvPr/>
        </p:nvSpPr>
        <p:spPr>
          <a:xfrm>
            <a:off x="2676525" y="8138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285F4"/>
                </a:solidFill>
              </a:rPr>
              <a:t>y=3*np.sin(0.8*x)+7*np.sin(1/3*x)+2*np.sin(0.2*x)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285F4"/>
                </a:solidFill>
              </a:rPr>
              <a:t>y1=3*np.sin(0.8*x)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285F4"/>
                </a:solidFill>
              </a:rPr>
              <a:t>y2=7*np.sin(0.5*x)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285F4"/>
                </a:solidFill>
              </a:rPr>
              <a:t>y3=2*np.sin(0.2*x)</a:t>
            </a:r>
            <a:endParaRPr lang="zh-CN" altLang="en-US">
              <a:solidFill>
                <a:srgbClr val="4285F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26000-01C9-47F4-BD69-A56DF5C30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8024"/>
            <a:ext cx="5229225" cy="24197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654608-DE58-4FEF-813E-7D98DD9D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03" y="3185234"/>
            <a:ext cx="4938744" cy="2482525"/>
          </a:xfrm>
          <a:prstGeom prst="rect">
            <a:avLst/>
          </a:prstGeom>
        </p:spPr>
      </p:pic>
      <p:sp>
        <p:nvSpPr>
          <p:cNvPr id="7" name="左右箭头 7">
            <a:extLst>
              <a:ext uri="{FF2B5EF4-FFF2-40B4-BE49-F238E27FC236}">
                <a16:creationId xmlns:a16="http://schemas.microsoft.com/office/drawing/2014/main" id="{BE0A1079-062A-44A7-9192-53B6DB552443}"/>
              </a:ext>
            </a:extLst>
          </p:cNvPr>
          <p:cNvSpPr/>
          <p:nvPr/>
        </p:nvSpPr>
        <p:spPr>
          <a:xfrm>
            <a:off x="5053012" y="4092559"/>
            <a:ext cx="1662113" cy="667874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1FADB5-3ED1-433B-99A8-5D65E9AB30E5}"/>
              </a:ext>
            </a:extLst>
          </p:cNvPr>
          <p:cNvCxnSpPr/>
          <p:nvPr/>
        </p:nvCxnSpPr>
        <p:spPr>
          <a:xfrm>
            <a:off x="4572000" y="2457450"/>
            <a:ext cx="3190875" cy="222885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DFCDCA2-D9F6-4000-8C5F-70DBCFF5D967}"/>
              </a:ext>
            </a:extLst>
          </p:cNvPr>
          <p:cNvCxnSpPr/>
          <p:nvPr/>
        </p:nvCxnSpPr>
        <p:spPr>
          <a:xfrm>
            <a:off x="4572000" y="2058652"/>
            <a:ext cx="4762500" cy="204101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EE3FAE-E1CC-444E-92D9-1702B5AFF2D5}"/>
              </a:ext>
            </a:extLst>
          </p:cNvPr>
          <p:cNvCxnSpPr/>
          <p:nvPr/>
        </p:nvCxnSpPr>
        <p:spPr>
          <a:xfrm>
            <a:off x="7920038" y="1690980"/>
            <a:ext cx="3136090" cy="276691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580A0BF-D5CD-4A3B-BAA0-B65FDE4D9D2F}"/>
              </a:ext>
            </a:extLst>
          </p:cNvPr>
          <p:cNvCxnSpPr/>
          <p:nvPr/>
        </p:nvCxnSpPr>
        <p:spPr>
          <a:xfrm>
            <a:off x="4572000" y="1524628"/>
            <a:ext cx="3348038" cy="16635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3760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63E253-80FF-4E6C-BF55-23E71488D259}"/>
              </a:ext>
            </a:extLst>
          </p:cNvPr>
          <p:cNvSpPr txBox="1"/>
          <p:nvPr/>
        </p:nvSpPr>
        <p:spPr>
          <a:xfrm>
            <a:off x="2941677" y="288720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4285F4"/>
                </a:solidFill>
              </a:rPr>
              <a:t>考虑更精准的时间问题</a:t>
            </a:r>
          </a:p>
        </p:txBody>
      </p:sp>
    </p:spTree>
    <p:extLst>
      <p:ext uri="{BB962C8B-B14F-4D97-AF65-F5344CB8AC3E}">
        <p14:creationId xmlns:p14="http://schemas.microsoft.com/office/powerpoint/2010/main" val="12044338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掌握傅里叶变换的原理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掌握傅里叶变换的实现方法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掌握高通滤波的原理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掌握获取图像边缘的方法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掌握低通滤波的原理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掌握模糊图像边缘的方法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501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67BA032-1BC0-48FB-AFB4-A0A39A62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18430"/>
              </p:ext>
            </p:extLst>
          </p:nvPr>
        </p:nvGraphicFramePr>
        <p:xfrm>
          <a:off x="1587742" y="2746469"/>
          <a:ext cx="171103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46">
                  <a:extLst>
                    <a:ext uri="{9D8B030D-6E8A-4147-A177-3AD203B41FA5}">
                      <a16:colId xmlns:a16="http://schemas.microsoft.com/office/drawing/2014/main" val="4030132284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88233672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18:00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66289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冰糖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332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红豆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1378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绿豆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2545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西红柿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2075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纯净水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521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6FBEA97-D65C-4D5F-BB75-93D9ACA7C3B7}"/>
              </a:ext>
            </a:extLst>
          </p:cNvPr>
          <p:cNvSpPr txBox="1"/>
          <p:nvPr/>
        </p:nvSpPr>
        <p:spPr>
          <a:xfrm>
            <a:off x="4245074" y="13363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某饮料制作流程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591327-BA3B-467D-A2AC-071FB38EC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7067"/>
              </p:ext>
            </p:extLst>
          </p:nvPr>
        </p:nvGraphicFramePr>
        <p:xfrm>
          <a:off x="7734268" y="2746469"/>
          <a:ext cx="291758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34">
                  <a:extLst>
                    <a:ext uri="{9D8B030D-6E8A-4147-A177-3AD203B41FA5}">
                      <a16:colId xmlns:a16="http://schemas.microsoft.com/office/drawing/2014/main" val="4030132284"/>
                    </a:ext>
                  </a:extLst>
                </a:gridCol>
                <a:gridCol w="1345349">
                  <a:extLst>
                    <a:ext uri="{9D8B030D-6E8A-4147-A177-3AD203B41FA5}">
                      <a16:colId xmlns:a16="http://schemas.microsoft.com/office/drawing/2014/main" val="88233672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开始时间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66289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冰糖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18:00:00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332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红豆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18:00:12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1378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绿豆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18:00:28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2545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西红柿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18:00:47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2075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纯净水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18:00:55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52111"/>
                  </a:ext>
                </a:extLst>
              </a:tr>
            </a:tbl>
          </a:graphicData>
        </a:graphic>
      </p:graphicFrame>
      <p:sp>
        <p:nvSpPr>
          <p:cNvPr id="7" name="右箭头 1">
            <a:extLst>
              <a:ext uri="{FF2B5EF4-FFF2-40B4-BE49-F238E27FC236}">
                <a16:creationId xmlns:a16="http://schemas.microsoft.com/office/drawing/2014/main" id="{7C139F9B-1421-4A2D-A7D4-9B662D78FF28}"/>
              </a:ext>
            </a:extLst>
          </p:cNvPr>
          <p:cNvSpPr/>
          <p:nvPr/>
        </p:nvSpPr>
        <p:spPr>
          <a:xfrm>
            <a:off x="4735472" y="3607799"/>
            <a:ext cx="1562100" cy="4718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887D1-C120-4FA0-B30E-FCF7BD2B1B6E}"/>
              </a:ext>
            </a:extLst>
          </p:cNvPr>
          <p:cNvSpPr txBox="1"/>
          <p:nvPr/>
        </p:nvSpPr>
        <p:spPr>
          <a:xfrm>
            <a:off x="8279987" y="5041613"/>
            <a:ext cx="18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周期时间以此类推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7687CA-5564-4571-AF7A-381E84EAD85A}"/>
              </a:ext>
            </a:extLst>
          </p:cNvPr>
          <p:cNvSpPr txBox="1"/>
          <p:nvPr/>
        </p:nvSpPr>
        <p:spPr>
          <a:xfrm>
            <a:off x="5194796" y="55559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</a:p>
        </p:txBody>
      </p:sp>
    </p:spTree>
    <p:extLst>
      <p:ext uri="{BB962C8B-B14F-4D97-AF65-F5344CB8AC3E}">
        <p14:creationId xmlns:p14="http://schemas.microsoft.com/office/powerpoint/2010/main" val="9966582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413EB4-A170-4BA0-88D9-606914C48F09}"/>
              </a:ext>
            </a:extLst>
          </p:cNvPr>
          <p:cNvSpPr txBox="1"/>
          <p:nvPr/>
        </p:nvSpPr>
        <p:spPr>
          <a:xfrm>
            <a:off x="808038" y="14792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DA07023-1568-4C35-B791-0376E349BA8D}"/>
              </a:ext>
            </a:extLst>
          </p:cNvPr>
          <p:cNvCxnSpPr/>
          <p:nvPr/>
        </p:nvCxnSpPr>
        <p:spPr>
          <a:xfrm>
            <a:off x="623392" y="2390775"/>
            <a:ext cx="9906000" cy="9525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D46C7E3-1322-4D07-B2DD-F35D2FA6EFC2}"/>
              </a:ext>
            </a:extLst>
          </p:cNvPr>
          <p:cNvSpPr txBox="1"/>
          <p:nvPr/>
        </p:nvSpPr>
        <p:spPr>
          <a:xfrm>
            <a:off x="808038" y="3058667"/>
            <a:ext cx="9879628" cy="195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与时间差有关的一个表述。</a:t>
            </a:r>
            <a:endParaRPr lang="en-US" altLang="zh-CN" sz="28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不是同时开始的一组余弦函数，在叠加时要体现开始的时间。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6408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8774119-1E7C-43F0-8BC0-71C419BF3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3434"/>
          <a:stretch/>
        </p:blipFill>
        <p:spPr>
          <a:xfrm>
            <a:off x="1843936" y="2041056"/>
            <a:ext cx="8860575" cy="3375904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7DA43C-9947-44D7-B072-FDFA661B3807}"/>
              </a:ext>
            </a:extLst>
          </p:cNvPr>
          <p:cNvSpPr txBox="1"/>
          <p:nvPr/>
        </p:nvSpPr>
        <p:spPr>
          <a:xfrm>
            <a:off x="818704" y="9219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E0434-7421-4C16-AADB-BF6585753FC4}"/>
              </a:ext>
            </a:extLst>
          </p:cNvPr>
          <p:cNvSpPr txBox="1"/>
          <p:nvPr/>
        </p:nvSpPr>
        <p:spPr>
          <a:xfrm>
            <a:off x="1487982" y="6012662"/>
            <a:ext cx="921652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开始的起点不一致。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430714-2DD0-499C-9B64-CF79BAEAE584}"/>
              </a:ext>
            </a:extLst>
          </p:cNvPr>
          <p:cNvSpPr/>
          <p:nvPr/>
        </p:nvSpPr>
        <p:spPr>
          <a:xfrm>
            <a:off x="7233173" y="1561997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y1=3*np.sin(0.8*x)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73E504-0036-411F-A949-D0E8C272022F}"/>
              </a:ext>
            </a:extLst>
          </p:cNvPr>
          <p:cNvSpPr/>
          <p:nvPr/>
        </p:nvSpPr>
        <p:spPr>
          <a:xfrm>
            <a:off x="3234028" y="553014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y2=7*np.sin(0.5*x+2)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BC4474-00F5-45D0-8595-D4807C32424A}"/>
              </a:ext>
            </a:extLst>
          </p:cNvPr>
          <p:cNvSpPr/>
          <p:nvPr/>
        </p:nvSpPr>
        <p:spPr>
          <a:xfrm>
            <a:off x="6957431" y="552668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y3=2*np.sin(0.2*x+3)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13ED6E-C891-4827-AE35-92F9034BF040}"/>
              </a:ext>
            </a:extLst>
          </p:cNvPr>
          <p:cNvSpPr/>
          <p:nvPr/>
        </p:nvSpPr>
        <p:spPr>
          <a:xfrm>
            <a:off x="2143986" y="1613668"/>
            <a:ext cx="4519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y=3*np.sin(0.8*x)+7*np.sin(1/3*x+2)+2*np.sin(0.2*x+3)</a:t>
            </a:r>
          </a:p>
        </p:txBody>
      </p:sp>
    </p:spTree>
    <p:extLst>
      <p:ext uri="{BB962C8B-B14F-4D97-AF65-F5344CB8AC3E}">
        <p14:creationId xmlns:p14="http://schemas.microsoft.com/office/powerpoint/2010/main" val="18958028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0340BD-4787-4CC2-98B3-DE3413089D8F}"/>
              </a:ext>
            </a:extLst>
          </p:cNvPr>
          <p:cNvSpPr/>
          <p:nvPr/>
        </p:nvSpPr>
        <p:spPr>
          <a:xfrm>
            <a:off x="2697141" y="3566115"/>
            <a:ext cx="1440160" cy="144016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空域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F466140-092D-42AF-B0CA-04346D405617}"/>
              </a:ext>
            </a:extLst>
          </p:cNvPr>
          <p:cNvSpPr/>
          <p:nvPr/>
        </p:nvSpPr>
        <p:spPr>
          <a:xfrm>
            <a:off x="7608168" y="3566115"/>
            <a:ext cx="1440160" cy="144016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频域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63DCC8-EE10-4132-8AC5-E0849EDCDA50}"/>
              </a:ext>
            </a:extLst>
          </p:cNvPr>
          <p:cNvCxnSpPr>
            <a:cxnSpLocks/>
          </p:cNvCxnSpPr>
          <p:nvPr/>
        </p:nvCxnSpPr>
        <p:spPr>
          <a:xfrm>
            <a:off x="4637838" y="4162007"/>
            <a:ext cx="2340260" cy="0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F8AE35-A549-4A34-B7E2-C9ED4C0D2FF3}"/>
              </a:ext>
            </a:extLst>
          </p:cNvPr>
          <p:cNvCxnSpPr>
            <a:cxnSpLocks/>
          </p:cNvCxnSpPr>
          <p:nvPr/>
        </p:nvCxnSpPr>
        <p:spPr>
          <a:xfrm flipH="1">
            <a:off x="4637838" y="4509471"/>
            <a:ext cx="2340260" cy="0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5D6F969-F06B-46F7-B720-9909D661A2CA}"/>
              </a:ext>
            </a:extLst>
          </p:cNvPr>
          <p:cNvSpPr txBox="1"/>
          <p:nvPr/>
        </p:nvSpPr>
        <p:spPr>
          <a:xfrm>
            <a:off x="4198207" y="3429000"/>
            <a:ext cx="321952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傅里叶变换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A8BC75-0022-4011-AF62-C2D5B4A1E279}"/>
              </a:ext>
            </a:extLst>
          </p:cNvPr>
          <p:cNvSpPr txBox="1"/>
          <p:nvPr/>
        </p:nvSpPr>
        <p:spPr>
          <a:xfrm>
            <a:off x="874716" y="1241633"/>
            <a:ext cx="550390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提供了另外一个观察问题的维度</a:t>
            </a:r>
          </a:p>
        </p:txBody>
      </p:sp>
    </p:spTree>
    <p:extLst>
      <p:ext uri="{BB962C8B-B14F-4D97-AF65-F5344CB8AC3E}">
        <p14:creationId xmlns:p14="http://schemas.microsoft.com/office/powerpoint/2010/main" val="29110222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频域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傅里叶变换原理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了解频域的概念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掌握傅里叶变换的基本原理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D6226A6-59AE-479E-BD4D-08669536E54E}"/>
              </a:ext>
            </a:extLst>
          </p:cNvPr>
          <p:cNvSpPr/>
          <p:nvPr/>
        </p:nvSpPr>
        <p:spPr>
          <a:xfrm>
            <a:off x="3431704" y="2752344"/>
            <a:ext cx="1440160" cy="144016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空域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2403D9-21AE-42BA-980B-55E426A9EA68}"/>
              </a:ext>
            </a:extLst>
          </p:cNvPr>
          <p:cNvSpPr/>
          <p:nvPr/>
        </p:nvSpPr>
        <p:spPr>
          <a:xfrm>
            <a:off x="7320138" y="2752344"/>
            <a:ext cx="1440160" cy="144016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频域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0D3CE1-1D8E-4DBC-82B1-91947BFDC7C8}"/>
              </a:ext>
            </a:extLst>
          </p:cNvPr>
          <p:cNvCxnSpPr/>
          <p:nvPr/>
        </p:nvCxnSpPr>
        <p:spPr>
          <a:xfrm>
            <a:off x="5411924" y="3369568"/>
            <a:ext cx="1368152" cy="0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32FA4B-20C7-4CD3-A654-FC9A15ABB913}"/>
              </a:ext>
            </a:extLst>
          </p:cNvPr>
          <p:cNvCxnSpPr>
            <a:cxnSpLocks/>
          </p:cNvCxnSpPr>
          <p:nvPr/>
        </p:nvCxnSpPr>
        <p:spPr>
          <a:xfrm flipH="1">
            <a:off x="5411924" y="3717032"/>
            <a:ext cx="1368152" cy="0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646056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DF4950-E81E-4FBA-BB04-F6FF2694F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80899"/>
              </p:ext>
            </p:extLst>
          </p:nvPr>
        </p:nvGraphicFramePr>
        <p:xfrm>
          <a:off x="874716" y="2420888"/>
          <a:ext cx="10081119" cy="2752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511">
                  <a:extLst>
                    <a:ext uri="{9D8B030D-6E8A-4147-A177-3AD203B41FA5}">
                      <a16:colId xmlns:a16="http://schemas.microsoft.com/office/drawing/2014/main" val="2879481772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3540346190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158850985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2288023620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1013517076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40891509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1224713504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2414767320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1929138137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109383736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90696576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879968193"/>
                    </a:ext>
                  </a:extLst>
                </a:gridCol>
                <a:gridCol w="766384">
                  <a:extLst>
                    <a:ext uri="{9D8B030D-6E8A-4147-A177-3AD203B41FA5}">
                      <a16:colId xmlns:a16="http://schemas.microsoft.com/office/drawing/2014/main" val="2489013715"/>
                    </a:ext>
                  </a:extLst>
                </a:gridCol>
              </a:tblGrid>
              <a:tr h="544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00:00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00:01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00:02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00:03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00:04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00:05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00:06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00:07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00:08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00:09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00:10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00:11</a:t>
                      </a:r>
                      <a:endParaRPr lang="zh-CN" sz="20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extLst>
                  <a:ext uri="{0D108BD9-81ED-4DB2-BD59-A6C34878D82A}">
                    <a16:rowId xmlns:a16="http://schemas.microsoft.com/office/drawing/2014/main" val="1680536710"/>
                  </a:ext>
                </a:extLst>
              </a:tr>
              <a:tr h="372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冰糖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extLst>
                  <a:ext uri="{0D108BD9-81ED-4DB2-BD59-A6C34878D82A}">
                    <a16:rowId xmlns:a16="http://schemas.microsoft.com/office/drawing/2014/main" val="60603301"/>
                  </a:ext>
                </a:extLst>
              </a:tr>
              <a:tr h="372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红豆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extLst>
                  <a:ext uri="{0D108BD9-81ED-4DB2-BD59-A6C34878D82A}">
                    <a16:rowId xmlns:a16="http://schemas.microsoft.com/office/drawing/2014/main" val="2981775397"/>
                  </a:ext>
                </a:extLst>
              </a:tr>
              <a:tr h="372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绿豆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extLst>
                  <a:ext uri="{0D108BD9-81ED-4DB2-BD59-A6C34878D82A}">
                    <a16:rowId xmlns:a16="http://schemas.microsoft.com/office/drawing/2014/main" val="942401748"/>
                  </a:ext>
                </a:extLst>
              </a:tr>
              <a:tr h="544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西红柿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extLst>
                  <a:ext uri="{0D108BD9-81ED-4DB2-BD59-A6C34878D82A}">
                    <a16:rowId xmlns:a16="http://schemas.microsoft.com/office/drawing/2014/main" val="641102158"/>
                  </a:ext>
                </a:extLst>
              </a:tr>
              <a:tr h="544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纯净水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2022" marR="172022" marT="86011" marB="86011" anchor="ctr"/>
                </a:tc>
                <a:extLst>
                  <a:ext uri="{0D108BD9-81ED-4DB2-BD59-A6C34878D82A}">
                    <a16:rowId xmlns:a16="http://schemas.microsoft.com/office/drawing/2014/main" val="219036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7200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DF4950-E81E-4FBA-BB04-F6FF2694F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55002"/>
              </p:ext>
            </p:extLst>
          </p:nvPr>
        </p:nvGraphicFramePr>
        <p:xfrm>
          <a:off x="2135560" y="1500780"/>
          <a:ext cx="8648449" cy="2361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09">
                  <a:extLst>
                    <a:ext uri="{9D8B030D-6E8A-4147-A177-3AD203B41FA5}">
                      <a16:colId xmlns:a16="http://schemas.microsoft.com/office/drawing/2014/main" val="2879481772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3540346190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158850985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2288023620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1013517076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40891509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1224713504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2414767320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1929138137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109383736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90696576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879968193"/>
                    </a:ext>
                  </a:extLst>
                </a:gridCol>
                <a:gridCol w="657470">
                  <a:extLst>
                    <a:ext uri="{9D8B030D-6E8A-4147-A177-3AD203B41FA5}">
                      <a16:colId xmlns:a16="http://schemas.microsoft.com/office/drawing/2014/main" val="2489013715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00:00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00:01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00:02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00:03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00:04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00:05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00:06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00:07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00:08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00:09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00:10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00:11</a:t>
                      </a:r>
                      <a:endParaRPr lang="zh-CN" sz="17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extLst>
                  <a:ext uri="{0D108BD9-81ED-4DB2-BD59-A6C34878D82A}">
                    <a16:rowId xmlns:a16="http://schemas.microsoft.com/office/drawing/2014/main" val="1680536710"/>
                  </a:ext>
                </a:extLst>
              </a:tr>
              <a:tr h="31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冰糖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extLst>
                  <a:ext uri="{0D108BD9-81ED-4DB2-BD59-A6C34878D82A}">
                    <a16:rowId xmlns:a16="http://schemas.microsoft.com/office/drawing/2014/main" val="60603301"/>
                  </a:ext>
                </a:extLst>
              </a:tr>
              <a:tr h="31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红豆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extLst>
                  <a:ext uri="{0D108BD9-81ED-4DB2-BD59-A6C34878D82A}">
                    <a16:rowId xmlns:a16="http://schemas.microsoft.com/office/drawing/2014/main" val="2981775397"/>
                  </a:ext>
                </a:extLst>
              </a:tr>
              <a:tr h="31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绿豆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extLst>
                  <a:ext uri="{0D108BD9-81ED-4DB2-BD59-A6C34878D82A}">
                    <a16:rowId xmlns:a16="http://schemas.microsoft.com/office/drawing/2014/main" val="942401748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西红柿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extLst>
                  <a:ext uri="{0D108BD9-81ED-4DB2-BD59-A6C34878D82A}">
                    <a16:rowId xmlns:a16="http://schemas.microsoft.com/office/drawing/2014/main" val="641102158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纯净水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7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7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575" marR="147575" marT="73787" marB="73787" anchor="ctr"/>
                </a:tc>
                <a:extLst>
                  <a:ext uri="{0D108BD9-81ED-4DB2-BD59-A6C34878D82A}">
                    <a16:rowId xmlns:a16="http://schemas.microsoft.com/office/drawing/2014/main" val="21903642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6592724-0FB6-4093-AD83-47D4416BD604}"/>
              </a:ext>
            </a:extLst>
          </p:cNvPr>
          <p:cNvSpPr txBox="1"/>
          <p:nvPr/>
        </p:nvSpPr>
        <p:spPr>
          <a:xfrm>
            <a:off x="2133648" y="4295743"/>
            <a:ext cx="6112764" cy="21229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块【冰糖】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粒【红豆】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粒【绿豆】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块【西红柿】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杯【纯净水】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27DD8-2935-4860-B7A8-45385A0B8FA9}"/>
              </a:ext>
            </a:extLst>
          </p:cNvPr>
          <p:cNvSpPr txBox="1"/>
          <p:nvPr/>
        </p:nvSpPr>
        <p:spPr>
          <a:xfrm>
            <a:off x="399452" y="2215022"/>
            <a:ext cx="12320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时域</a:t>
            </a:r>
            <a:endParaRPr lang="zh-CN" altLang="zh-CN" sz="4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C87924-2786-4E87-A32A-E541178CAD58}"/>
              </a:ext>
            </a:extLst>
          </p:cNvPr>
          <p:cNvSpPr txBox="1"/>
          <p:nvPr/>
        </p:nvSpPr>
        <p:spPr>
          <a:xfrm>
            <a:off x="399452" y="4714111"/>
            <a:ext cx="12320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频域</a:t>
            </a:r>
            <a:endParaRPr lang="zh-CN" altLang="zh-CN" sz="4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021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592724-0FB6-4093-AD83-47D4416BD604}"/>
              </a:ext>
            </a:extLst>
          </p:cNvPr>
          <p:cNvSpPr txBox="1"/>
          <p:nvPr/>
        </p:nvSpPr>
        <p:spPr>
          <a:xfrm>
            <a:off x="1933293" y="4452776"/>
            <a:ext cx="3470856" cy="1895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块【冰糖】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粒【红豆】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粒【绿豆】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块【西红柿】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杯【纯净水】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27DD8-2935-4860-B7A8-45385A0B8FA9}"/>
              </a:ext>
            </a:extLst>
          </p:cNvPr>
          <p:cNvSpPr txBox="1"/>
          <p:nvPr/>
        </p:nvSpPr>
        <p:spPr>
          <a:xfrm>
            <a:off x="399452" y="2215022"/>
            <a:ext cx="12320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时域</a:t>
            </a:r>
            <a:endParaRPr lang="zh-CN" altLang="zh-CN" sz="4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C87924-2786-4E87-A32A-E541178CAD58}"/>
              </a:ext>
            </a:extLst>
          </p:cNvPr>
          <p:cNvSpPr txBox="1"/>
          <p:nvPr/>
        </p:nvSpPr>
        <p:spPr>
          <a:xfrm>
            <a:off x="399452" y="4714111"/>
            <a:ext cx="12320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频域</a:t>
            </a:r>
            <a:endParaRPr lang="zh-CN" altLang="zh-CN" sz="4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2CE920-F44E-47CB-8C83-336C030C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700807"/>
            <a:ext cx="4939770" cy="22388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9D80CA-7738-44F8-989E-41FF61B4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4337833"/>
            <a:ext cx="3536074" cy="21254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19F5EA-D457-4E74-8FA8-44EDB65EC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93" y="1931717"/>
            <a:ext cx="4536504" cy="17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66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592724-0FB6-4093-AD83-47D4416BD604}"/>
              </a:ext>
            </a:extLst>
          </p:cNvPr>
          <p:cNvSpPr txBox="1"/>
          <p:nvPr/>
        </p:nvSpPr>
        <p:spPr>
          <a:xfrm>
            <a:off x="1933293" y="4452776"/>
            <a:ext cx="3470856" cy="1895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块【冰糖】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粒【红豆】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粒【绿豆】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块【西红柿】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分钟放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杯【纯净水】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27DD8-2935-4860-B7A8-45385A0B8FA9}"/>
              </a:ext>
            </a:extLst>
          </p:cNvPr>
          <p:cNvSpPr txBox="1"/>
          <p:nvPr/>
        </p:nvSpPr>
        <p:spPr>
          <a:xfrm>
            <a:off x="399452" y="2215022"/>
            <a:ext cx="12320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时域</a:t>
            </a:r>
            <a:endParaRPr lang="zh-CN" altLang="zh-CN" sz="4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C87924-2786-4E87-A32A-E541178CAD58}"/>
              </a:ext>
            </a:extLst>
          </p:cNvPr>
          <p:cNvSpPr txBox="1"/>
          <p:nvPr/>
        </p:nvSpPr>
        <p:spPr>
          <a:xfrm>
            <a:off x="399452" y="4714111"/>
            <a:ext cx="12320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频域</a:t>
            </a:r>
            <a:endParaRPr lang="zh-CN" altLang="zh-CN" sz="4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2CE920-F44E-47CB-8C83-336C030C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700807"/>
            <a:ext cx="4939770" cy="22388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9D80CA-7738-44F8-989E-41FF61B4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4337833"/>
            <a:ext cx="3536074" cy="21254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19F5EA-D457-4E74-8FA8-44EDB65EC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93" y="1931717"/>
            <a:ext cx="4536504" cy="17770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38D762-ADB9-4DE5-AC3B-B0CFB5BD90A5}"/>
              </a:ext>
            </a:extLst>
          </p:cNvPr>
          <p:cNvSpPr txBox="1"/>
          <p:nvPr/>
        </p:nvSpPr>
        <p:spPr>
          <a:xfrm>
            <a:off x="230648" y="2915079"/>
            <a:ext cx="1569660" cy="369332"/>
          </a:xfrm>
          <a:prstGeom prst="rect">
            <a:avLst/>
          </a:prstGeom>
          <a:solidFill>
            <a:srgbClr val="EA4335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横坐标是时间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4FC21C-DDFC-4C66-8756-87E1002D50E2}"/>
              </a:ext>
            </a:extLst>
          </p:cNvPr>
          <p:cNvSpPr txBox="1"/>
          <p:nvPr/>
        </p:nvSpPr>
        <p:spPr>
          <a:xfrm>
            <a:off x="346064" y="5400536"/>
            <a:ext cx="1338828" cy="923330"/>
          </a:xfrm>
          <a:prstGeom prst="rect">
            <a:avLst/>
          </a:prstGeom>
          <a:solidFill>
            <a:srgbClr val="EA4335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横坐标是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频率的倒数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96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4F2ED2-BD87-4462-9A28-E3169124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688404"/>
            <a:ext cx="10058400" cy="1778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AF5DB6-1A08-4B7D-A7CD-5F44311F0DB5}"/>
              </a:ext>
            </a:extLst>
          </p:cNvPr>
          <p:cNvSpPr txBox="1"/>
          <p:nvPr/>
        </p:nvSpPr>
        <p:spPr>
          <a:xfrm>
            <a:off x="9479729" y="3467134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横坐标是时间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77B314E-6CE8-4ACC-AC05-C7CB48FE8DD6}"/>
              </a:ext>
            </a:extLst>
          </p:cNvPr>
          <p:cNvCxnSpPr/>
          <p:nvPr/>
        </p:nvCxnSpPr>
        <p:spPr>
          <a:xfrm>
            <a:off x="3164654" y="1107382"/>
            <a:ext cx="0" cy="18912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9AFAC47-B0C0-450D-A6EC-8BEDACDDEFA3}"/>
              </a:ext>
            </a:extLst>
          </p:cNvPr>
          <p:cNvCxnSpPr/>
          <p:nvPr/>
        </p:nvCxnSpPr>
        <p:spPr>
          <a:xfrm>
            <a:off x="8060504" y="1107382"/>
            <a:ext cx="0" cy="1986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F5A194-986B-497F-AA21-8B46E4CF59E4}"/>
              </a:ext>
            </a:extLst>
          </p:cNvPr>
          <p:cNvCxnSpPr/>
          <p:nvPr/>
        </p:nvCxnSpPr>
        <p:spPr>
          <a:xfrm>
            <a:off x="3164654" y="1319072"/>
            <a:ext cx="4895850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1F07EA3-1D7F-41C6-91D7-7BE5D8D2E76B}"/>
              </a:ext>
            </a:extLst>
          </p:cNvPr>
          <p:cNvSpPr txBox="1"/>
          <p:nvPr/>
        </p:nvSpPr>
        <p:spPr>
          <a:xfrm>
            <a:off x="4450529" y="796269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个周期正弦周期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5C9F98-1EFF-4630-BA3C-E63BEFF8B05F}"/>
              </a:ext>
            </a:extLst>
          </p:cNvPr>
          <p:cNvSpPr txBox="1"/>
          <p:nvPr/>
        </p:nvSpPr>
        <p:spPr>
          <a:xfrm>
            <a:off x="4450529" y="1433392"/>
            <a:ext cx="2498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频率为</a:t>
            </a:r>
            <a:r>
              <a:rPr lang="en-US" altLang="zh-CN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EC8DA-8917-4D4D-97F2-DA104188EE96}"/>
              </a:ext>
            </a:extLst>
          </p:cNvPr>
          <p:cNvSpPr txBox="1"/>
          <p:nvPr/>
        </p:nvSpPr>
        <p:spPr>
          <a:xfrm>
            <a:off x="1852861" y="1376232"/>
            <a:ext cx="10831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振幅为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3D2023-78AF-47BD-AF78-D2C09C255C09}"/>
              </a:ext>
            </a:extLst>
          </p:cNvPr>
          <p:cNvCxnSpPr/>
          <p:nvPr/>
        </p:nvCxnSpPr>
        <p:spPr>
          <a:xfrm>
            <a:off x="1852861" y="1909525"/>
            <a:ext cx="131179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E8CFABF-90FB-4592-B206-84F88FBE381E}"/>
              </a:ext>
            </a:extLst>
          </p:cNvPr>
          <p:cNvSpPr txBox="1"/>
          <p:nvPr/>
        </p:nvSpPr>
        <p:spPr>
          <a:xfrm>
            <a:off x="320718" y="2393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时域角度</a:t>
            </a:r>
          </a:p>
        </p:txBody>
      </p:sp>
    </p:spTree>
    <p:extLst>
      <p:ext uri="{BB962C8B-B14F-4D97-AF65-F5344CB8AC3E}">
        <p14:creationId xmlns:p14="http://schemas.microsoft.com/office/powerpoint/2010/main" val="35479319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836</Words>
  <Application>Microsoft Office PowerPoint</Application>
  <PresentationFormat>宽屏</PresentationFormat>
  <Paragraphs>306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641</cp:revision>
  <dcterms:created xsi:type="dcterms:W3CDTF">2017-06-22T11:40:54Z</dcterms:created>
  <dcterms:modified xsi:type="dcterms:W3CDTF">2020-07-11T03:22:16Z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