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447" r:id="rId2"/>
    <p:sldId id="449" r:id="rId3"/>
    <p:sldId id="486" r:id="rId4"/>
    <p:sldId id="523" r:id="rId5"/>
    <p:sldId id="487" r:id="rId6"/>
    <p:sldId id="489" r:id="rId7"/>
    <p:sldId id="493" r:id="rId8"/>
    <p:sldId id="488" r:id="rId9"/>
    <p:sldId id="495" r:id="rId10"/>
    <p:sldId id="502" r:id="rId11"/>
    <p:sldId id="496" r:id="rId12"/>
    <p:sldId id="497" r:id="rId13"/>
    <p:sldId id="503" r:id="rId14"/>
    <p:sldId id="498" r:id="rId15"/>
    <p:sldId id="526" r:id="rId16"/>
    <p:sldId id="519" r:id="rId17"/>
    <p:sldId id="520" r:id="rId18"/>
    <p:sldId id="46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97979"/>
    <a:srgbClr val="FFFFFF"/>
    <a:srgbClr val="4285F4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43391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43391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43391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27221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972-9EAB-4406-BAF6-A4A48A8EE40C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902D-29F0-4849-8237-D7C77A9A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0" r:id="rId3"/>
    <p:sldLayoutId id="2147483661" r:id="rId4"/>
    <p:sldLayoutId id="2147483664" r:id="rId5"/>
    <p:sldLayoutId id="2147483665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Numpy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实现傅里叶变换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19029C8-913E-4638-9FD2-295A38E7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77632"/>
            <a:ext cx="5692356" cy="4207008"/>
          </a:xfrm>
          <a:prstGeom prst="rect">
            <a:avLst/>
          </a:prstGeom>
        </p:spPr>
      </p:pic>
      <p:sp>
        <p:nvSpPr>
          <p:cNvPr id="4" name="左箭头 1">
            <a:extLst>
              <a:ext uri="{FF2B5EF4-FFF2-40B4-BE49-F238E27FC236}">
                <a16:creationId xmlns:a16="http://schemas.microsoft.com/office/drawing/2014/main" id="{398CA5BA-38F2-4F0C-90E5-0700081B7E9D}"/>
              </a:ext>
            </a:extLst>
          </p:cNvPr>
          <p:cNvSpPr/>
          <p:nvPr/>
        </p:nvSpPr>
        <p:spPr>
          <a:xfrm>
            <a:off x="4957970" y="4968814"/>
            <a:ext cx="1648026" cy="593602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逆操作</a:t>
            </a:r>
          </a:p>
        </p:txBody>
      </p:sp>
    </p:spTree>
    <p:extLst>
      <p:ext uri="{BB962C8B-B14F-4D97-AF65-F5344CB8AC3E}">
        <p14:creationId xmlns:p14="http://schemas.microsoft.com/office/powerpoint/2010/main" val="2675117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3C4710A-644D-4797-9CD0-A3DDA32EBF15}"/>
              </a:ext>
            </a:extLst>
          </p:cNvPr>
          <p:cNvGrpSpPr>
            <a:grpSpLocks noChangeAspect="1"/>
          </p:cNvGrpSpPr>
          <p:nvPr/>
        </p:nvGrpSpPr>
        <p:grpSpPr>
          <a:xfrm>
            <a:off x="6525583" y="3988639"/>
            <a:ext cx="1264945" cy="1299600"/>
            <a:chOff x="5653087" y="3722906"/>
            <a:chExt cx="2085975" cy="214312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798758-FFA4-4A80-88F6-0A091725C890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grpFill/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92056E-7B2C-48D2-824E-71B3655343D9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E19FA6-8513-4BF0-97B6-7517AB25CC29}"/>
              </a:ext>
            </a:extLst>
          </p:cNvPr>
          <p:cNvGrpSpPr>
            <a:grpSpLocks noChangeAspect="1"/>
          </p:cNvGrpSpPr>
          <p:nvPr/>
        </p:nvGrpSpPr>
        <p:grpSpPr>
          <a:xfrm>
            <a:off x="3532979" y="3983217"/>
            <a:ext cx="1264945" cy="1299600"/>
            <a:chOff x="5653087" y="3722906"/>
            <a:chExt cx="2085975" cy="2143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6641BE-27A5-4BAC-8E87-127ACF07DB84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F51532-BDE6-4920-908C-44F5249F3185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425C214-AC30-4268-8573-D6693999C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81" y="3993582"/>
            <a:ext cx="1299092" cy="12990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BEC7AE7-C05D-4555-8E7B-BE4EDC1E5E8B}"/>
              </a:ext>
            </a:extLst>
          </p:cNvPr>
          <p:cNvSpPr/>
          <p:nvPr/>
        </p:nvSpPr>
        <p:spPr>
          <a:xfrm>
            <a:off x="1907217" y="3449487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numpy.fft.ifftshift</a:t>
            </a:r>
            <a:endParaRPr lang="en-US" altLang="zh-CN" sz="2000" dirty="0">
              <a:solidFill>
                <a:srgbClr val="EA433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E92A68-8CFF-4F0B-96DA-7B3979020A8C}"/>
              </a:ext>
            </a:extLst>
          </p:cNvPr>
          <p:cNvSpPr/>
          <p:nvPr/>
        </p:nvSpPr>
        <p:spPr>
          <a:xfrm>
            <a:off x="7153128" y="3449487"/>
            <a:ext cx="4049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iimg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np.abs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逆傅里叶变换结果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FE51D5-FCF1-4FAB-BD67-E71D559EABEB}"/>
              </a:ext>
            </a:extLst>
          </p:cNvPr>
          <p:cNvCxnSpPr>
            <a:cxnSpLocks/>
          </p:cNvCxnSpPr>
          <p:nvPr/>
        </p:nvCxnSpPr>
        <p:spPr>
          <a:xfrm>
            <a:off x="1991389" y="4638153"/>
            <a:ext cx="1551444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86B340-909D-4237-AF01-E16AE5D18164}"/>
              </a:ext>
            </a:extLst>
          </p:cNvPr>
          <p:cNvCxnSpPr>
            <a:cxnSpLocks/>
          </p:cNvCxnSpPr>
          <p:nvPr/>
        </p:nvCxnSpPr>
        <p:spPr>
          <a:xfrm>
            <a:off x="4807778" y="4633017"/>
            <a:ext cx="1707951" cy="13195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EEA2EE5A-480C-40A2-A892-0176D8D60E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670540" y="4010656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646C43-E6C0-4B5E-AF3C-750BC8D8FF5C}"/>
              </a:ext>
            </a:extLst>
          </p:cNvPr>
          <p:cNvCxnSpPr>
            <a:cxnSpLocks/>
          </p:cNvCxnSpPr>
          <p:nvPr/>
        </p:nvCxnSpPr>
        <p:spPr>
          <a:xfrm flipV="1">
            <a:off x="7790528" y="4641110"/>
            <a:ext cx="1707953" cy="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2B58-E4EC-4B3C-B435-6EAFF48E1FEC}"/>
              </a:ext>
            </a:extLst>
          </p:cNvPr>
          <p:cNvSpPr txBox="1"/>
          <p:nvPr/>
        </p:nvSpPr>
        <p:spPr>
          <a:xfrm>
            <a:off x="4802383" y="3449487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numpy.fft.ifft2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FCEBB1D-E412-4868-9C46-24C9AACF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1011919"/>
            <a:ext cx="6054336" cy="1772534"/>
          </a:xfrm>
          <a:prstGeom prst="rect">
            <a:avLst/>
          </a:prstGeom>
          <a:solidFill>
            <a:srgbClr val="FFFFFF"/>
          </a:solidFill>
          <a:ln>
            <a:solidFill>
              <a:srgbClr val="EA4335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A000B39-AAD8-48EB-8080-8BA2E2EB07D8}"/>
              </a:ext>
            </a:extLst>
          </p:cNvPr>
          <p:cNvSpPr/>
          <p:nvPr/>
        </p:nvSpPr>
        <p:spPr>
          <a:xfrm>
            <a:off x="6537134" y="4006016"/>
            <a:ext cx="251257" cy="231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146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59E9A-8C49-49BE-8D35-29178845320B}"/>
              </a:ext>
            </a:extLst>
          </p:cNvPr>
          <p:cNvSpPr/>
          <p:nvPr/>
        </p:nvSpPr>
        <p:spPr>
          <a:xfrm>
            <a:off x="1323975" y="1624309"/>
            <a:ext cx="434445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实现逆傅里叶变换函数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CD4DCB-BB2C-478D-8343-4D258ECFD4C4}"/>
              </a:ext>
            </a:extLst>
          </p:cNvPr>
          <p:cNvCxnSpPr/>
          <p:nvPr/>
        </p:nvCxnSpPr>
        <p:spPr>
          <a:xfrm>
            <a:off x="1323975" y="2581275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D0A005B-D4B2-4198-9294-D566B1C5C791}"/>
              </a:ext>
            </a:extLst>
          </p:cNvPr>
          <p:cNvSpPr/>
          <p:nvPr/>
        </p:nvSpPr>
        <p:spPr>
          <a:xfrm>
            <a:off x="1323975" y="3076577"/>
            <a:ext cx="5000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numpy.fft.ifftshift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3A374-86F8-40E8-89FA-69694A12ADE3}"/>
              </a:ext>
            </a:extLst>
          </p:cNvPr>
          <p:cNvSpPr/>
          <p:nvPr/>
        </p:nvSpPr>
        <p:spPr>
          <a:xfrm>
            <a:off x="1323975" y="4218209"/>
            <a:ext cx="33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fftshift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函数的逆函数。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7A3649-DDE5-4676-A7D7-38A62DEBA095}"/>
              </a:ext>
            </a:extLst>
          </p:cNvPr>
          <p:cNvGrpSpPr/>
          <p:nvPr/>
        </p:nvGrpSpPr>
        <p:grpSpPr>
          <a:xfrm>
            <a:off x="8937784" y="3850001"/>
            <a:ext cx="2085975" cy="2143123"/>
            <a:chOff x="5653087" y="3722906"/>
            <a:chExt cx="2085975" cy="21431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07222E8-C51D-4BD9-B8D2-D4376BDBDF69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2AA06D-34E1-4A3C-80AE-4612B49C78B5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右箭头 13">
            <a:extLst>
              <a:ext uri="{FF2B5EF4-FFF2-40B4-BE49-F238E27FC236}">
                <a16:creationId xmlns:a16="http://schemas.microsoft.com/office/drawing/2014/main" id="{EDD07DC9-6F4A-4BFA-B79C-519382A67C13}"/>
              </a:ext>
            </a:extLst>
          </p:cNvPr>
          <p:cNvSpPr/>
          <p:nvPr/>
        </p:nvSpPr>
        <p:spPr>
          <a:xfrm>
            <a:off x="7848421" y="4726301"/>
            <a:ext cx="790575" cy="382367"/>
          </a:xfrm>
          <a:prstGeom prst="rightArrow">
            <a:avLst/>
          </a:prstGeom>
          <a:solidFill>
            <a:srgbClr val="FFC0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07B367-7509-4EDF-B09D-F73BDF9A871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5564514" y="3914090"/>
            <a:ext cx="2085975" cy="2143123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</p:spTree>
    <p:extLst>
      <p:ext uri="{BB962C8B-B14F-4D97-AF65-F5344CB8AC3E}">
        <p14:creationId xmlns:p14="http://schemas.microsoft.com/office/powerpoint/2010/main" val="24167632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B1E7AE-D284-4438-98C5-71F2CCAC0624}"/>
              </a:ext>
            </a:extLst>
          </p:cNvPr>
          <p:cNvSpPr/>
          <p:nvPr/>
        </p:nvSpPr>
        <p:spPr>
          <a:xfrm>
            <a:off x="1323975" y="1624309"/>
            <a:ext cx="434445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实现逆傅里叶变换函数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F84E54F-4B69-4130-B4BF-1CC9BC443BF2}"/>
              </a:ext>
            </a:extLst>
          </p:cNvPr>
          <p:cNvCxnSpPr/>
          <p:nvPr/>
        </p:nvCxnSpPr>
        <p:spPr>
          <a:xfrm>
            <a:off x="1323975" y="2581275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774D37-F15E-4FA8-A82A-CE386B811C14}"/>
              </a:ext>
            </a:extLst>
          </p:cNvPr>
          <p:cNvSpPr/>
          <p:nvPr/>
        </p:nvSpPr>
        <p:spPr>
          <a:xfrm>
            <a:off x="1323975" y="3076577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=numpy.fft.ifft2(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64097B-1D60-46BB-9527-DA296BCC7829}"/>
              </a:ext>
            </a:extLst>
          </p:cNvPr>
          <p:cNvSpPr/>
          <p:nvPr/>
        </p:nvSpPr>
        <p:spPr>
          <a:xfrm>
            <a:off x="1271464" y="4218209"/>
            <a:ext cx="5660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实现逆傅里叶变换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返回一个复数数组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(complex </a:t>
            </a:r>
            <a:r>
              <a:rPr lang="en-US" altLang="zh-CN" sz="24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BE90AC-79E3-468B-B272-9ECB22FE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88" y="3140968"/>
            <a:ext cx="3772618" cy="23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00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DEBF50-D963-4862-9C71-C0441FE611A5}"/>
              </a:ext>
            </a:extLst>
          </p:cNvPr>
          <p:cNvSpPr/>
          <p:nvPr/>
        </p:nvSpPr>
        <p:spPr>
          <a:xfrm>
            <a:off x="1323975" y="1624309"/>
            <a:ext cx="434445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实现逆傅里叶变换函数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EF31AE-A4BC-4888-8049-B074DD92305D}"/>
              </a:ext>
            </a:extLst>
          </p:cNvPr>
          <p:cNvCxnSpPr/>
          <p:nvPr/>
        </p:nvCxnSpPr>
        <p:spPr>
          <a:xfrm>
            <a:off x="1323975" y="2581275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F0B76F-C0F3-4D68-8C99-F0854CABC496}"/>
              </a:ext>
            </a:extLst>
          </p:cNvPr>
          <p:cNvSpPr/>
          <p:nvPr/>
        </p:nvSpPr>
        <p:spPr>
          <a:xfrm>
            <a:off x="1323975" y="3076577"/>
            <a:ext cx="5825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iimg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逆傅里叶变换结果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DCC38-F0AE-4252-B6CD-5447DE0D9577}"/>
              </a:ext>
            </a:extLst>
          </p:cNvPr>
          <p:cNvSpPr/>
          <p:nvPr/>
        </p:nvSpPr>
        <p:spPr>
          <a:xfrm>
            <a:off x="1323975" y="4018665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设置值的范围</a:t>
            </a:r>
            <a:endParaRPr lang="en-US" altLang="zh-CN" sz="24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69834-1F96-43C3-8083-8AB2A2C19D9E}"/>
              </a:ext>
            </a:extLst>
          </p:cNvPr>
          <p:cNvSpPr/>
          <p:nvPr/>
        </p:nvSpPr>
        <p:spPr>
          <a:xfrm>
            <a:off x="4201835" y="4018665"/>
            <a:ext cx="6134100" cy="2145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右箭头 11">
            <a:extLst>
              <a:ext uri="{FF2B5EF4-FFF2-40B4-BE49-F238E27FC236}">
                <a16:creationId xmlns:a16="http://schemas.microsoft.com/office/drawing/2014/main" id="{D1F4DBE5-2D6A-4547-B314-A17CC4AE2EF3}"/>
              </a:ext>
            </a:extLst>
          </p:cNvPr>
          <p:cNvSpPr/>
          <p:nvPr/>
        </p:nvSpPr>
        <p:spPr>
          <a:xfrm>
            <a:off x="7648984" y="4879309"/>
            <a:ext cx="1104900" cy="5619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6BB1E6-3C1A-41F6-9FA9-F6DFF3915DFE}"/>
              </a:ext>
            </a:extLst>
          </p:cNvPr>
          <p:cNvSpPr/>
          <p:nvPr/>
        </p:nvSpPr>
        <p:spPr>
          <a:xfrm>
            <a:off x="8911948" y="4947009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en-US" altLang="zh-CN" sz="2400" b="1" i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18BA12-4A36-4041-A6BC-F812CDED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80" y="4133746"/>
            <a:ext cx="3289540" cy="20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52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E19FA6-8513-4BF0-97B6-7517AB25CC29}"/>
              </a:ext>
            </a:extLst>
          </p:cNvPr>
          <p:cNvGrpSpPr>
            <a:grpSpLocks noChangeAspect="1"/>
          </p:cNvGrpSpPr>
          <p:nvPr/>
        </p:nvGrpSpPr>
        <p:grpSpPr>
          <a:xfrm>
            <a:off x="3532979" y="3983217"/>
            <a:ext cx="1264945" cy="1299600"/>
            <a:chOff x="5653087" y="3722906"/>
            <a:chExt cx="2085975" cy="2143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6641BE-27A5-4BAC-8E87-127ACF07DB84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F51532-BDE6-4920-908C-44F5249F3185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425C214-AC30-4268-8573-D6693999C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81" y="3993582"/>
            <a:ext cx="1299092" cy="12990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BEC7AE7-C05D-4555-8E7B-BE4EDC1E5E8B}"/>
              </a:ext>
            </a:extLst>
          </p:cNvPr>
          <p:cNvSpPr/>
          <p:nvPr/>
        </p:nvSpPr>
        <p:spPr>
          <a:xfrm>
            <a:off x="1907217" y="3449487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numpy.fft.ifftshift</a:t>
            </a:r>
            <a:endParaRPr lang="en-US" altLang="zh-CN" sz="2000" dirty="0">
              <a:solidFill>
                <a:srgbClr val="EA433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E92A68-8CFF-4F0B-96DA-7B3979020A8C}"/>
              </a:ext>
            </a:extLst>
          </p:cNvPr>
          <p:cNvSpPr/>
          <p:nvPr/>
        </p:nvSpPr>
        <p:spPr>
          <a:xfrm>
            <a:off x="7153128" y="3449487"/>
            <a:ext cx="4049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iimg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np.abs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逆傅里叶变换结果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FE51D5-FCF1-4FAB-BD67-E71D559EABEB}"/>
              </a:ext>
            </a:extLst>
          </p:cNvPr>
          <p:cNvCxnSpPr>
            <a:cxnSpLocks/>
          </p:cNvCxnSpPr>
          <p:nvPr/>
        </p:nvCxnSpPr>
        <p:spPr>
          <a:xfrm>
            <a:off x="1991389" y="4638153"/>
            <a:ext cx="1551444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86B340-909D-4237-AF01-E16AE5D18164}"/>
              </a:ext>
            </a:extLst>
          </p:cNvPr>
          <p:cNvCxnSpPr>
            <a:cxnSpLocks/>
          </p:cNvCxnSpPr>
          <p:nvPr/>
        </p:nvCxnSpPr>
        <p:spPr>
          <a:xfrm>
            <a:off x="4807778" y="4633017"/>
            <a:ext cx="1707951" cy="13195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EEA2EE5A-480C-40A2-A892-0176D8D60E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670540" y="4010656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646C43-E6C0-4B5E-AF3C-750BC8D8FF5C}"/>
              </a:ext>
            </a:extLst>
          </p:cNvPr>
          <p:cNvCxnSpPr>
            <a:cxnSpLocks/>
          </p:cNvCxnSpPr>
          <p:nvPr/>
        </p:nvCxnSpPr>
        <p:spPr>
          <a:xfrm flipV="1">
            <a:off x="7790528" y="4641110"/>
            <a:ext cx="1707953" cy="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2B58-E4EC-4B3C-B435-6EAFF48E1FEC}"/>
              </a:ext>
            </a:extLst>
          </p:cNvPr>
          <p:cNvSpPr txBox="1"/>
          <p:nvPr/>
        </p:nvSpPr>
        <p:spPr>
          <a:xfrm>
            <a:off x="4802383" y="3449487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numpy.fft.ifft2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FCEBB1D-E412-4868-9C46-24C9AACF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1011919"/>
            <a:ext cx="6054336" cy="1772534"/>
          </a:xfrm>
          <a:prstGeom prst="rect">
            <a:avLst/>
          </a:prstGeom>
          <a:solidFill>
            <a:srgbClr val="FFFFFF"/>
          </a:solidFill>
          <a:ln>
            <a:solidFill>
              <a:srgbClr val="EA4335"/>
            </a:solidFill>
          </a:ln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F3C4710A-644D-4797-9CD0-A3DDA32EBF15}"/>
              </a:ext>
            </a:extLst>
          </p:cNvPr>
          <p:cNvGrpSpPr>
            <a:grpSpLocks noChangeAspect="1"/>
          </p:cNvGrpSpPr>
          <p:nvPr/>
        </p:nvGrpSpPr>
        <p:grpSpPr>
          <a:xfrm>
            <a:off x="6525583" y="3988639"/>
            <a:ext cx="1264945" cy="1299600"/>
            <a:chOff x="5653087" y="3722906"/>
            <a:chExt cx="2085975" cy="214312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798758-FFA4-4A80-88F6-0A091725C890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92056E-7B2C-48D2-824E-71B3655343D9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4821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DDB6C60-6053-4208-9BCB-9BA8F891D1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内实现傅里叶变换，观察得到的频谱图像。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5582E-7B27-45C3-8E55-F6A34CC5E3EC}"/>
              </a:ext>
            </a:extLst>
          </p:cNvPr>
          <p:cNvSpPr/>
          <p:nvPr/>
        </p:nvSpPr>
        <p:spPr>
          <a:xfrm>
            <a:off x="335360" y="2348880"/>
            <a:ext cx="5544616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magnitude_spectrum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20*np.log(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(121)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magnitude_spectrum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('result')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7B5CA-D4CE-477C-8051-A3BF340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04" y="1887884"/>
            <a:ext cx="926744" cy="921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1C81D-9A26-42A0-8954-06DEDE5C457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4543"/>
            <a:ext cx="4140316" cy="30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DDB6C60-6053-4208-9BCB-9BA8F891D1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内实现傅里叶变换，逆傅里叶变换，观察逆傅里叶变换处理结果图像。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5582E-7B27-45C3-8E55-F6A34CC5E3EC}"/>
              </a:ext>
            </a:extLst>
          </p:cNvPr>
          <p:cNvSpPr/>
          <p:nvPr/>
        </p:nvSpPr>
        <p:spPr>
          <a:xfrm>
            <a:off x="349374" y="2841323"/>
            <a:ext cx="5544616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cv2.imread('image/boat.bmp',0)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np.fft.fft2(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np.fft.ifft2(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np.abs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(121),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7B5CA-D4CE-477C-8051-A3BF340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18" y="2377982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2142C-9D15-4F35-B6C8-CD9A4CF1DE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3120375"/>
            <a:ext cx="4270742" cy="31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36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傅里叶变换的方法与步骤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逆傅里叶变换的方法与步骤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实现傅里叶变换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实现逆傅里叶变换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810724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掌握傅里叶变换的基本思路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实现傅里叶变换的方法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8248" y="223621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3CADB-3F65-4CB1-8CA6-9E6715F9CABE}"/>
              </a:ext>
            </a:extLst>
          </p:cNvPr>
          <p:cNvSpPr txBox="1"/>
          <p:nvPr/>
        </p:nvSpPr>
        <p:spPr>
          <a:xfrm>
            <a:off x="1292169" y="1630543"/>
            <a:ext cx="1554516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en-US" altLang="zh-CN" sz="2400" b="1" dirty="0">
              <a:solidFill>
                <a:srgbClr val="4285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96D066-7041-49A6-97A7-F62F5F905A1A}"/>
              </a:ext>
            </a:extLst>
          </p:cNvPr>
          <p:cNvCxnSpPr/>
          <p:nvPr/>
        </p:nvCxnSpPr>
        <p:spPr>
          <a:xfrm>
            <a:off x="1292169" y="2276872"/>
            <a:ext cx="424847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0D64AE-0917-4F6A-B211-0042AB8A558B}"/>
              </a:ext>
            </a:extLst>
          </p:cNvPr>
          <p:cNvSpPr txBox="1"/>
          <p:nvPr/>
        </p:nvSpPr>
        <p:spPr>
          <a:xfrm>
            <a:off x="2423592" y="2828836"/>
            <a:ext cx="5947004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4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794EC4-2F97-443C-95F5-9E0177ED434B}"/>
              </a:ext>
            </a:extLst>
          </p:cNvPr>
          <p:cNvSpPr/>
          <p:nvPr/>
        </p:nvSpPr>
        <p:spPr>
          <a:xfrm>
            <a:off x="3754033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7AA24-386C-4388-AB19-C233245CB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925671"/>
            <a:ext cx="1299092" cy="12990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B2C82B-0A21-4940-9892-B845DD83719B}"/>
              </a:ext>
            </a:extLst>
          </p:cNvPr>
          <p:cNvSpPr/>
          <p:nvPr/>
        </p:nvSpPr>
        <p:spPr>
          <a:xfrm>
            <a:off x="6672064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E8094-9882-4B2E-A62F-26C86FAB1300}"/>
              </a:ext>
            </a:extLst>
          </p:cNvPr>
          <p:cNvSpPr txBox="1"/>
          <p:nvPr/>
        </p:nvSpPr>
        <p:spPr>
          <a:xfrm>
            <a:off x="2087458" y="2502967"/>
            <a:ext cx="158417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numpy.fft.fft2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3D2037-F805-49A9-8C05-5418FAB42219}"/>
              </a:ext>
            </a:extLst>
          </p:cNvPr>
          <p:cNvSpPr txBox="1"/>
          <p:nvPr/>
        </p:nvSpPr>
        <p:spPr>
          <a:xfrm>
            <a:off x="4871864" y="2437320"/>
            <a:ext cx="214851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 err="1"/>
              <a:t>numpy.fft.fftshift</a:t>
            </a:r>
            <a:endParaRPr lang="en-US" altLang="zh-CN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6C963-5507-4265-95E1-92C0B0760733}"/>
              </a:ext>
            </a:extLst>
          </p:cNvPr>
          <p:cNvSpPr/>
          <p:nvPr/>
        </p:nvSpPr>
        <p:spPr>
          <a:xfrm>
            <a:off x="7541372" y="2390892"/>
            <a:ext cx="259228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20*np.log(</a:t>
            </a:r>
            <a:r>
              <a:rPr lang="en-US" altLang="zh-CN" sz="1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fshift</a:t>
            </a:r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3BACD3-CE00-4BF5-85BC-637049F06A60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1994492" y="3575217"/>
            <a:ext cx="1759541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B57126-AFF8-4C68-94DD-469EAC5E7CB2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053125" y="3575217"/>
            <a:ext cx="1618939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5E9171C-58D3-4ECC-A85D-FE443FE3042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71156" y="3575217"/>
            <a:ext cx="150922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7CF8927F-1768-4EBF-AAD2-9C105757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44" y="2933746"/>
            <a:ext cx="1294282" cy="12990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A0065A-691A-4705-9CBC-5AF83205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3" y="2933746"/>
            <a:ext cx="1299093" cy="12990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FE9838E-449E-4956-89BB-52E5DD9F264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9496260" y="2925671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E0FC7C4-D816-4BEF-9B38-080AEEE0F2AB}"/>
              </a:ext>
            </a:extLst>
          </p:cNvPr>
          <p:cNvSpPr/>
          <p:nvPr/>
        </p:nvSpPr>
        <p:spPr>
          <a:xfrm>
            <a:off x="9539586" y="474191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en-US" altLang="zh-CN" sz="2400" i="0" dirty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9592C9D-361C-43BC-B1A2-79FDEDC2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560"/>
          <a:stretch/>
        </p:blipFill>
        <p:spPr>
          <a:xfrm>
            <a:off x="6153254" y="4681309"/>
            <a:ext cx="2572512" cy="522267"/>
          </a:xfrm>
          <a:prstGeom prst="rect">
            <a:avLst/>
          </a:prstGeom>
          <a:ln>
            <a:solidFill>
              <a:srgbClr val="EA4335"/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F141C47-231E-4495-B5BE-E4688E7F2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572" y="4661044"/>
            <a:ext cx="2572512" cy="530456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4192862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4C4546-010F-4E00-BB67-C8AECC38ED55}"/>
              </a:ext>
            </a:extLst>
          </p:cNvPr>
          <p:cNvSpPr/>
          <p:nvPr/>
        </p:nvSpPr>
        <p:spPr>
          <a:xfrm>
            <a:off x="911424" y="1391914"/>
            <a:ext cx="403668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2BAEB4-DA6D-4682-B234-D14C0C285E8B}"/>
              </a:ext>
            </a:extLst>
          </p:cNvPr>
          <p:cNvCxnSpPr/>
          <p:nvPr/>
        </p:nvCxnSpPr>
        <p:spPr>
          <a:xfrm>
            <a:off x="911424" y="234888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9C8AE5-6D37-45E8-94A9-B501A4929E8C}"/>
              </a:ext>
            </a:extLst>
          </p:cNvPr>
          <p:cNvSpPr/>
          <p:nvPr/>
        </p:nvSpPr>
        <p:spPr>
          <a:xfrm>
            <a:off x="911424" y="2844182"/>
            <a:ext cx="4834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=numpy.fft.fft2(</a:t>
            </a:r>
            <a:r>
              <a:rPr lang="zh-CN" altLang="en-US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C6028A-9BDE-4811-9144-72E3FB9966B7}"/>
              </a:ext>
            </a:extLst>
          </p:cNvPr>
          <p:cNvSpPr/>
          <p:nvPr/>
        </p:nvSpPr>
        <p:spPr>
          <a:xfrm>
            <a:off x="911424" y="3801147"/>
            <a:ext cx="4804520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</a:t>
            </a:r>
            <a:endParaRPr lang="en-US" altLang="zh-CN" sz="20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返回一个复数数组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(complex </a:t>
            </a:r>
            <a:r>
              <a:rPr lang="en-US" altLang="zh-CN" sz="20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3FF16-0CE9-4DA7-86C5-19FC33BB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844182"/>
            <a:ext cx="4722628" cy="2199736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2529812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300ECC-5BD7-49D3-B1FE-CC940C1F0CBC}"/>
              </a:ext>
            </a:extLst>
          </p:cNvPr>
          <p:cNvSpPr/>
          <p:nvPr/>
        </p:nvSpPr>
        <p:spPr>
          <a:xfrm>
            <a:off x="719474" y="1247898"/>
            <a:ext cx="403668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1B0D7F0-949E-4A83-B984-621051FC3EFC}"/>
              </a:ext>
            </a:extLst>
          </p:cNvPr>
          <p:cNvCxnSpPr/>
          <p:nvPr/>
        </p:nvCxnSpPr>
        <p:spPr>
          <a:xfrm>
            <a:off x="719474" y="2204864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7096905-9689-43A8-8A2C-50705FD32DF4}"/>
              </a:ext>
            </a:extLst>
          </p:cNvPr>
          <p:cNvSpPr/>
          <p:nvPr/>
        </p:nvSpPr>
        <p:spPr>
          <a:xfrm>
            <a:off x="719474" y="2700166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numpy.fft.fftshift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02A5E7-C9FC-4AE4-8333-8329AF73C8ED}"/>
              </a:ext>
            </a:extLst>
          </p:cNvPr>
          <p:cNvSpPr/>
          <p:nvPr/>
        </p:nvSpPr>
        <p:spPr>
          <a:xfrm>
            <a:off x="719474" y="3841798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将零频率分量移到频谱中心。</a:t>
            </a:r>
            <a:endParaRPr lang="en-US" altLang="zh-CN" sz="1600" i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F4126-FCB7-435F-A612-E4FDD4507713}"/>
              </a:ext>
            </a:extLst>
          </p:cNvPr>
          <p:cNvSpPr/>
          <p:nvPr/>
        </p:nvSpPr>
        <p:spPr>
          <a:xfrm>
            <a:off x="5801350" y="2924944"/>
            <a:ext cx="2085975" cy="2143123"/>
          </a:xfrm>
          <a:prstGeom prst="rect">
            <a:avLst/>
          </a:prstGeom>
          <a:solidFill>
            <a:schemeClr val="tx1"/>
          </a:solidFill>
          <a:ln w="28575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3A6F1B-4FAB-42E9-99C1-DD63E584B0F8}"/>
              </a:ext>
            </a:extLst>
          </p:cNvPr>
          <p:cNvSpPr/>
          <p:nvPr/>
        </p:nvSpPr>
        <p:spPr>
          <a:xfrm>
            <a:off x="5820400" y="2953519"/>
            <a:ext cx="414338" cy="38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C6A535-FD56-406A-B152-D0BCFBEA35AA}"/>
              </a:ext>
            </a:extLst>
          </p:cNvPr>
          <p:cNvSpPr/>
          <p:nvPr/>
        </p:nvSpPr>
        <p:spPr>
          <a:xfrm>
            <a:off x="9266406" y="2924946"/>
            <a:ext cx="2085975" cy="2143123"/>
          </a:xfrm>
          <a:prstGeom prst="rect">
            <a:avLst/>
          </a:prstGeom>
          <a:solidFill>
            <a:schemeClr val="tx1"/>
          </a:solidFill>
          <a:ln w="28575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0B0912-ECD1-4277-AC43-5A5E25A6D541}"/>
              </a:ext>
            </a:extLst>
          </p:cNvPr>
          <p:cNvSpPr/>
          <p:nvPr/>
        </p:nvSpPr>
        <p:spPr>
          <a:xfrm>
            <a:off x="10102224" y="3805323"/>
            <a:ext cx="414338" cy="38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5">
            <a:extLst>
              <a:ext uri="{FF2B5EF4-FFF2-40B4-BE49-F238E27FC236}">
                <a16:creationId xmlns:a16="http://schemas.microsoft.com/office/drawing/2014/main" id="{5203C6C1-E8DF-4B6B-AAA0-189C950A3888}"/>
              </a:ext>
            </a:extLst>
          </p:cNvPr>
          <p:cNvSpPr/>
          <p:nvPr/>
        </p:nvSpPr>
        <p:spPr>
          <a:xfrm>
            <a:off x="8139738" y="3805323"/>
            <a:ext cx="790575" cy="382367"/>
          </a:xfrm>
          <a:prstGeom prst="rightArrow">
            <a:avLst/>
          </a:prstGeom>
          <a:solidFill>
            <a:srgbClr val="FFC0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551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B973B1-2455-470F-8651-E3F69BC02B0D}"/>
              </a:ext>
            </a:extLst>
          </p:cNvPr>
          <p:cNvSpPr/>
          <p:nvPr/>
        </p:nvSpPr>
        <p:spPr>
          <a:xfrm>
            <a:off x="3679586" y="3449935"/>
            <a:ext cx="6134100" cy="24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971714-2065-48DA-9EB6-875B640416CA}"/>
              </a:ext>
            </a:extLst>
          </p:cNvPr>
          <p:cNvSpPr/>
          <p:nvPr/>
        </p:nvSpPr>
        <p:spPr>
          <a:xfrm>
            <a:off x="803036" y="1083269"/>
            <a:ext cx="3982180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A37246-9489-4996-BA45-9F42478D1530}"/>
              </a:ext>
            </a:extLst>
          </p:cNvPr>
          <p:cNvCxnSpPr/>
          <p:nvPr/>
        </p:nvCxnSpPr>
        <p:spPr>
          <a:xfrm>
            <a:off x="803036" y="2040235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80F5E85-8544-4779-9139-422B06FD7D14}"/>
              </a:ext>
            </a:extLst>
          </p:cNvPr>
          <p:cNvSpPr/>
          <p:nvPr/>
        </p:nvSpPr>
        <p:spPr>
          <a:xfrm>
            <a:off x="803036" y="2535537"/>
            <a:ext cx="5517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20*np.log(</a:t>
            </a:r>
            <a:r>
              <a:rPr lang="en-US" altLang="zh-CN" sz="36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3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fshift</a:t>
            </a:r>
            <a:r>
              <a:rPr lang="en-US" altLang="zh-CN" sz="3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3E7FA0-E8DA-4CBB-B9F8-66B5F6A8D617}"/>
              </a:ext>
            </a:extLst>
          </p:cNvPr>
          <p:cNvSpPr/>
          <p:nvPr/>
        </p:nvSpPr>
        <p:spPr>
          <a:xfrm>
            <a:off x="803036" y="367716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设置频谱的范围</a:t>
            </a:r>
            <a:endParaRPr lang="en-US" altLang="zh-CN" sz="2400" i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5">
            <a:extLst>
              <a:ext uri="{FF2B5EF4-FFF2-40B4-BE49-F238E27FC236}">
                <a16:creationId xmlns:a16="http://schemas.microsoft.com/office/drawing/2014/main" id="{855A8DEB-9A39-478D-BBA0-78499E4F4B45}"/>
              </a:ext>
            </a:extLst>
          </p:cNvPr>
          <p:cNvSpPr/>
          <p:nvPr/>
        </p:nvSpPr>
        <p:spPr>
          <a:xfrm>
            <a:off x="6988004" y="4376822"/>
            <a:ext cx="1104900" cy="5619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8632D5-2711-41B9-9C76-4C2D86BDDF3B}"/>
              </a:ext>
            </a:extLst>
          </p:cNvPr>
          <p:cNvSpPr/>
          <p:nvPr/>
        </p:nvSpPr>
        <p:spPr>
          <a:xfrm>
            <a:off x="8389699" y="4378279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en-US" altLang="zh-CN" sz="2400" i="0" dirty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D81FB4-9FEC-4EFD-A620-AE28F9CB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23" y="3701801"/>
            <a:ext cx="2702944" cy="19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4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794EC4-2F97-443C-95F5-9E0177ED434B}"/>
              </a:ext>
            </a:extLst>
          </p:cNvPr>
          <p:cNvSpPr/>
          <p:nvPr/>
        </p:nvSpPr>
        <p:spPr>
          <a:xfrm>
            <a:off x="3754033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7AA24-386C-4388-AB19-C233245CB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925671"/>
            <a:ext cx="1299092" cy="12990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B2C82B-0A21-4940-9892-B845DD83719B}"/>
              </a:ext>
            </a:extLst>
          </p:cNvPr>
          <p:cNvSpPr/>
          <p:nvPr/>
        </p:nvSpPr>
        <p:spPr>
          <a:xfrm>
            <a:off x="6672064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E8094-9882-4B2E-A62F-26C86FAB1300}"/>
              </a:ext>
            </a:extLst>
          </p:cNvPr>
          <p:cNvSpPr txBox="1"/>
          <p:nvPr/>
        </p:nvSpPr>
        <p:spPr>
          <a:xfrm>
            <a:off x="2087458" y="2502967"/>
            <a:ext cx="158417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numpy.fft.fft2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3D2037-F805-49A9-8C05-5418FAB42219}"/>
              </a:ext>
            </a:extLst>
          </p:cNvPr>
          <p:cNvSpPr txBox="1"/>
          <p:nvPr/>
        </p:nvSpPr>
        <p:spPr>
          <a:xfrm>
            <a:off x="4871864" y="2437320"/>
            <a:ext cx="214851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 err="1"/>
              <a:t>numpy.fft.fftshift</a:t>
            </a:r>
            <a:endParaRPr lang="en-US" altLang="zh-CN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6C963-5507-4265-95E1-92C0B0760733}"/>
              </a:ext>
            </a:extLst>
          </p:cNvPr>
          <p:cNvSpPr/>
          <p:nvPr/>
        </p:nvSpPr>
        <p:spPr>
          <a:xfrm>
            <a:off x="7541372" y="2390892"/>
            <a:ext cx="259228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20*np.log(</a:t>
            </a:r>
            <a:r>
              <a:rPr lang="en-US" altLang="zh-CN" sz="1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fshift</a:t>
            </a:r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3BACD3-CE00-4BF5-85BC-637049F06A60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1994492" y="3575217"/>
            <a:ext cx="1759541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B57126-AFF8-4C68-94DD-469EAC5E7CB2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053125" y="3575217"/>
            <a:ext cx="1618939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5E9171C-58D3-4ECC-A85D-FE443FE3042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71156" y="3575217"/>
            <a:ext cx="150922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7CF8927F-1768-4EBF-AAD2-9C105757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44" y="2933746"/>
            <a:ext cx="1294282" cy="1299092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A0065A-691A-4705-9CBC-5AF83205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3" y="2933746"/>
            <a:ext cx="1299093" cy="12990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FE9838E-449E-4956-89BB-52E5DD9F264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9496260" y="2925671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E0FC7C4-D816-4BEF-9B38-080AEEE0F2AB}"/>
              </a:ext>
            </a:extLst>
          </p:cNvPr>
          <p:cNvSpPr/>
          <p:nvPr/>
        </p:nvSpPr>
        <p:spPr>
          <a:xfrm>
            <a:off x="9539586" y="474191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en-US" altLang="zh-CN" sz="2400" i="0" dirty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9592C9D-361C-43BC-B1A2-79FDEDC2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560"/>
          <a:stretch/>
        </p:blipFill>
        <p:spPr>
          <a:xfrm>
            <a:off x="6153254" y="4681309"/>
            <a:ext cx="2572512" cy="522267"/>
          </a:xfrm>
          <a:prstGeom prst="rect">
            <a:avLst/>
          </a:prstGeom>
          <a:ln>
            <a:solidFill>
              <a:srgbClr val="EA4335"/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F141C47-231E-4495-B5BE-E4688E7F2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572" y="4661044"/>
            <a:ext cx="2572512" cy="530456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42934814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实现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19029C8-913E-4638-9FD2-295A38E7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77632"/>
            <a:ext cx="5692356" cy="4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0821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623</Words>
  <Application>Microsoft Office PowerPoint</Application>
  <PresentationFormat>宽屏</PresentationFormat>
  <Paragraphs>98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721</cp:revision>
  <dcterms:created xsi:type="dcterms:W3CDTF">2017-06-22T11:40:54Z</dcterms:created>
  <dcterms:modified xsi:type="dcterms:W3CDTF">2020-07-11T09:07:49Z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