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8"/>
  </p:notesMasterIdLst>
  <p:handoutMasterIdLst>
    <p:handoutMasterId r:id="rId19"/>
  </p:handoutMasterIdLst>
  <p:sldIdLst>
    <p:sldId id="447" r:id="rId2"/>
    <p:sldId id="449" r:id="rId3"/>
    <p:sldId id="486" r:id="rId4"/>
    <p:sldId id="494" r:id="rId5"/>
    <p:sldId id="508" r:id="rId6"/>
    <p:sldId id="509" r:id="rId7"/>
    <p:sldId id="526" r:id="rId8"/>
    <p:sldId id="527" r:id="rId9"/>
    <p:sldId id="524" r:id="rId10"/>
    <p:sldId id="518" r:id="rId11"/>
    <p:sldId id="512" r:id="rId12"/>
    <p:sldId id="517" r:id="rId13"/>
    <p:sldId id="525" r:id="rId14"/>
    <p:sldId id="521" r:id="rId15"/>
    <p:sldId id="522" r:id="rId16"/>
    <p:sldId id="469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797979"/>
    <a:srgbClr val="FFFFFF"/>
    <a:srgbClr val="4285F4"/>
    <a:srgbClr val="34A853"/>
    <a:srgbClr val="ACF199"/>
    <a:srgbClr val="B9A8EA"/>
    <a:srgbClr val="FFFF00"/>
    <a:srgbClr val="EAEAEA"/>
    <a:srgbClr val="FF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343391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343391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343391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327221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9972-9EAB-4406-BAF6-A4A48A8EE40C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902D-29F0-4849-8237-D7C77A9A8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5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2" r:id="rId2"/>
    <p:sldLayoutId id="2147483660" r:id="rId3"/>
    <p:sldLayoutId id="2147483661" r:id="rId4"/>
    <p:sldLayoutId id="2147483664" r:id="rId5"/>
    <p:sldLayoutId id="2147483665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傅里叶变换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OpenCV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实现傅里叶变换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实现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03D3689-4389-465C-9E2F-378238BDC3BB}"/>
              </a:ext>
            </a:extLst>
          </p:cNvPr>
          <p:cNvCxnSpPr/>
          <p:nvPr/>
        </p:nvCxnSpPr>
        <p:spPr>
          <a:xfrm>
            <a:off x="1158469" y="1847850"/>
            <a:ext cx="9648825" cy="0"/>
          </a:xfrm>
          <a:prstGeom prst="line">
            <a:avLst/>
          </a:prstGeom>
          <a:ln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D8685066-EFD6-43FB-B28E-6095F69E91DE}"/>
              </a:ext>
            </a:extLst>
          </p:cNvPr>
          <p:cNvSpPr/>
          <p:nvPr/>
        </p:nvSpPr>
        <p:spPr>
          <a:xfrm>
            <a:off x="1133147" y="1119484"/>
            <a:ext cx="390844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400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傅里叶逆变换函数</a:t>
            </a:r>
            <a:endParaRPr lang="en-US" altLang="zh-CN" sz="2400" b="1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7AF6F49-DA97-485F-A321-6520FD637D33}"/>
              </a:ext>
            </a:extLst>
          </p:cNvPr>
          <p:cNvGrpSpPr/>
          <p:nvPr/>
        </p:nvGrpSpPr>
        <p:grpSpPr>
          <a:xfrm>
            <a:off x="8957013" y="3250735"/>
            <a:ext cx="2085975" cy="2143123"/>
            <a:chOff x="5653087" y="3722906"/>
            <a:chExt cx="2085975" cy="214312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E72F387-4E19-4A72-92F5-D53D44038A57}"/>
                </a:ext>
              </a:extLst>
            </p:cNvPr>
            <p:cNvSpPr/>
            <p:nvPr/>
          </p:nvSpPr>
          <p:spPr>
            <a:xfrm>
              <a:off x="5653087" y="3722906"/>
              <a:ext cx="2085975" cy="214312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5311A2A-9E59-452C-85E5-5D281E1C0E78}"/>
                </a:ext>
              </a:extLst>
            </p:cNvPr>
            <p:cNvSpPr/>
            <p:nvPr/>
          </p:nvSpPr>
          <p:spPr>
            <a:xfrm>
              <a:off x="5672137" y="3751481"/>
              <a:ext cx="414338" cy="382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94815EE-2E74-445D-9D0A-4B89577256E7}"/>
              </a:ext>
            </a:extLst>
          </p:cNvPr>
          <p:cNvGrpSpPr/>
          <p:nvPr/>
        </p:nvGrpSpPr>
        <p:grpSpPr>
          <a:xfrm>
            <a:off x="5482887" y="3250735"/>
            <a:ext cx="2085975" cy="2143123"/>
            <a:chOff x="9118143" y="3722908"/>
            <a:chExt cx="2085975" cy="214312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828C527-506B-43D5-A409-F0B5A0372EF6}"/>
                </a:ext>
              </a:extLst>
            </p:cNvPr>
            <p:cNvSpPr/>
            <p:nvPr/>
          </p:nvSpPr>
          <p:spPr>
            <a:xfrm>
              <a:off x="9118143" y="3722908"/>
              <a:ext cx="2085975" cy="214312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967F617-C4CF-4762-B579-CE8D4565F070}"/>
                </a:ext>
              </a:extLst>
            </p:cNvPr>
            <p:cNvSpPr/>
            <p:nvPr/>
          </p:nvSpPr>
          <p:spPr>
            <a:xfrm>
              <a:off x="9953961" y="4603285"/>
              <a:ext cx="414338" cy="382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右箭头 16">
            <a:extLst>
              <a:ext uri="{FF2B5EF4-FFF2-40B4-BE49-F238E27FC236}">
                <a16:creationId xmlns:a16="http://schemas.microsoft.com/office/drawing/2014/main" id="{B08DCE51-60B5-4314-883D-8F3C5D24E471}"/>
              </a:ext>
            </a:extLst>
          </p:cNvPr>
          <p:cNvSpPr/>
          <p:nvPr/>
        </p:nvSpPr>
        <p:spPr>
          <a:xfrm>
            <a:off x="7867650" y="4127035"/>
            <a:ext cx="790575" cy="382367"/>
          </a:xfrm>
          <a:prstGeom prst="rightArrow">
            <a:avLst/>
          </a:prstGeom>
          <a:solidFill>
            <a:srgbClr val="FFC000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83CCD1-7495-4BE3-A4EF-EB92300126DF}"/>
              </a:ext>
            </a:extLst>
          </p:cNvPr>
          <p:cNvSpPr/>
          <p:nvPr/>
        </p:nvSpPr>
        <p:spPr>
          <a:xfrm>
            <a:off x="1074141" y="2259075"/>
            <a:ext cx="5000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r>
              <a:rPr lang="en-US" altLang="zh-CN" sz="24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b="1" dirty="0" err="1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numpy.fft.ifftshift</a:t>
            </a:r>
            <a:r>
              <a:rPr lang="en-US" altLang="zh-CN" sz="24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24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8988216-E333-4464-B2B8-74699667F357}"/>
              </a:ext>
            </a:extLst>
          </p:cNvPr>
          <p:cNvSpPr/>
          <p:nvPr/>
        </p:nvSpPr>
        <p:spPr>
          <a:xfrm>
            <a:off x="1133147" y="3398666"/>
            <a:ext cx="3305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fftshift</a:t>
            </a: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函数的逆函数。</a:t>
            </a:r>
            <a:endParaRPr lang="en-US" altLang="zh-CN" sz="2400" dirty="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9860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实现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33C450-5DEB-47F4-AF72-6D4FF7D50731}"/>
              </a:ext>
            </a:extLst>
          </p:cNvPr>
          <p:cNvSpPr/>
          <p:nvPr/>
        </p:nvSpPr>
        <p:spPr>
          <a:xfrm>
            <a:off x="1133147" y="1119484"/>
            <a:ext cx="390844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4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傅里叶逆变换函数</a:t>
            </a:r>
            <a:endParaRPr lang="en-US" altLang="zh-CN" sz="2400" b="1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54EDC9B-BE7D-4D4C-9593-64FA4503E9CA}"/>
              </a:ext>
            </a:extLst>
          </p:cNvPr>
          <p:cNvCxnSpPr/>
          <p:nvPr/>
        </p:nvCxnSpPr>
        <p:spPr>
          <a:xfrm>
            <a:off x="1158469" y="1847850"/>
            <a:ext cx="9648825" cy="0"/>
          </a:xfrm>
          <a:prstGeom prst="line">
            <a:avLst/>
          </a:prstGeom>
          <a:ln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41189B74-4B84-497F-8A3C-1ED209B6133A}"/>
              </a:ext>
            </a:extLst>
          </p:cNvPr>
          <p:cNvSpPr/>
          <p:nvPr/>
        </p:nvSpPr>
        <p:spPr>
          <a:xfrm>
            <a:off x="1114097" y="2219327"/>
            <a:ext cx="4966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  <a:r>
              <a:rPr lang="en-US" altLang="zh-CN" sz="28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=cv2.idft(</a:t>
            </a:r>
            <a:r>
              <a:rPr lang="zh-CN" altLang="en-US" sz="28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r>
              <a:rPr lang="en-US" altLang="zh-CN" sz="28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b="1" i="0" dirty="0">
              <a:solidFill>
                <a:srgbClr val="79797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93B3B0-233F-476E-A8D9-302449FE8DBC}"/>
              </a:ext>
            </a:extLst>
          </p:cNvPr>
          <p:cNvSpPr/>
          <p:nvPr/>
        </p:nvSpPr>
        <p:spPr>
          <a:xfrm>
            <a:off x="1028371" y="3114023"/>
            <a:ext cx="9915525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  <a:r>
              <a:rPr lang="zh-CN" altLang="en-US" sz="24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：取决于原始数据的类型和大小。</a:t>
            </a:r>
            <a:endParaRPr lang="en-US" altLang="zh-CN" sz="240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r>
              <a:rPr lang="zh-CN" altLang="en-US" sz="24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：实数或者复数均可。</a:t>
            </a:r>
            <a:endParaRPr lang="en-US" altLang="zh-CN" sz="240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0894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实现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A99EE86-6682-4A6A-98E8-548B51F6992D}"/>
              </a:ext>
            </a:extLst>
          </p:cNvPr>
          <p:cNvCxnSpPr/>
          <p:nvPr/>
        </p:nvCxnSpPr>
        <p:spPr>
          <a:xfrm>
            <a:off x="1158469" y="1847850"/>
            <a:ext cx="9648825" cy="0"/>
          </a:xfrm>
          <a:prstGeom prst="line">
            <a:avLst/>
          </a:prstGeom>
          <a:ln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79D65EF-FC9D-40E1-8F4D-759B84E782F4}"/>
              </a:ext>
            </a:extLst>
          </p:cNvPr>
          <p:cNvSpPr/>
          <p:nvPr/>
        </p:nvSpPr>
        <p:spPr>
          <a:xfrm>
            <a:off x="1114097" y="2219327"/>
            <a:ext cx="6734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r>
              <a:rPr lang="en-US" altLang="zh-CN" sz="28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=cv2.magnitude(</a:t>
            </a:r>
            <a:r>
              <a:rPr lang="zh-CN" altLang="en-US" sz="28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8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，参数</a:t>
            </a:r>
            <a:r>
              <a:rPr lang="en-US" altLang="zh-CN" sz="28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endParaRPr lang="en-US" altLang="zh-CN" sz="2800" b="1" i="0" dirty="0">
              <a:solidFill>
                <a:srgbClr val="79797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505285-F2A9-4492-ADAA-7CF169364319}"/>
              </a:ext>
            </a:extLst>
          </p:cNvPr>
          <p:cNvSpPr/>
          <p:nvPr/>
        </p:nvSpPr>
        <p:spPr>
          <a:xfrm>
            <a:off x="1133147" y="2820256"/>
            <a:ext cx="9915525" cy="587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Trebuchet MS" panose="020B0603020202020204" pitchFamily="34" charset="0"/>
              </a:rPr>
              <a:t>计算幅值。</a:t>
            </a:r>
            <a:endParaRPr lang="en-US" altLang="zh-CN" sz="2400" i="0">
              <a:effectLst/>
              <a:latin typeface="Trebuchet MS" panose="020B0603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AE7FDE-D4E5-48A1-941E-A20981984755}"/>
              </a:ext>
            </a:extLst>
          </p:cNvPr>
          <p:cNvSpPr/>
          <p:nvPr/>
        </p:nvSpPr>
        <p:spPr>
          <a:xfrm>
            <a:off x="1158469" y="3667529"/>
            <a:ext cx="448985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：浮点型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坐标值，也就是实部 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：浮点型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坐标值，也就是虚部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E62345-BA03-400B-BB8E-D79383717F31}"/>
                  </a:ext>
                </a:extLst>
              </p:cNvPr>
              <p:cNvSpPr txBox="1"/>
              <p:nvPr/>
            </p:nvSpPr>
            <p:spPr>
              <a:xfrm>
                <a:off x="1225144" y="4850599"/>
                <a:ext cx="3313215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𝑑𝑠𝑡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E62345-BA03-400B-BB8E-D79383717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144" y="4850599"/>
                <a:ext cx="3313215" cy="4472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C9B7F3D3-FC74-4491-B825-51829523E563}"/>
              </a:ext>
            </a:extLst>
          </p:cNvPr>
          <p:cNvSpPr/>
          <p:nvPr/>
        </p:nvSpPr>
        <p:spPr>
          <a:xfrm>
            <a:off x="1133147" y="1119484"/>
            <a:ext cx="390844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4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傅里叶逆变换函数</a:t>
            </a:r>
            <a:endParaRPr lang="en-US" altLang="zh-CN" sz="2400" b="1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E1DA50-C01C-40F1-8615-6D62C51545BD}"/>
              </a:ext>
            </a:extLst>
          </p:cNvPr>
          <p:cNvSpPr/>
          <p:nvPr/>
        </p:nvSpPr>
        <p:spPr>
          <a:xfrm>
            <a:off x="5132041" y="2996952"/>
            <a:ext cx="6343650" cy="3312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2">
            <a:extLst>
              <a:ext uri="{FF2B5EF4-FFF2-40B4-BE49-F238E27FC236}">
                <a16:creationId xmlns:a16="http://schemas.microsoft.com/office/drawing/2014/main" id="{B2C358FF-F3F7-4A3A-8B11-596AC19C1F3C}"/>
              </a:ext>
            </a:extLst>
          </p:cNvPr>
          <p:cNvSpPr/>
          <p:nvPr/>
        </p:nvSpPr>
        <p:spPr>
          <a:xfrm>
            <a:off x="8767114" y="4544503"/>
            <a:ext cx="1038225" cy="483359"/>
          </a:xfrm>
          <a:prstGeom prst="rightArrow">
            <a:avLst/>
          </a:prstGeom>
          <a:solidFill>
            <a:srgbClr val="FFFF00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AF46D1-D517-4C2A-9D7F-3B606DC782F2}"/>
              </a:ext>
            </a:extLst>
          </p:cNvPr>
          <p:cNvSpPr/>
          <p:nvPr/>
        </p:nvSpPr>
        <p:spPr>
          <a:xfrm>
            <a:off x="9863595" y="4524573"/>
            <a:ext cx="1444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555555"/>
                </a:solidFill>
                <a:latin typeface="Trebuchet MS" panose="020B0603020202020204" pitchFamily="34" charset="0"/>
              </a:rPr>
              <a:t>[0,255]</a:t>
            </a:r>
            <a:endParaRPr lang="en-US" altLang="zh-CN" sz="2800" b="1" i="0">
              <a:solidFill>
                <a:srgbClr val="555555"/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8B24584-624D-44BD-A543-DE27B7D2D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150" y="3190958"/>
            <a:ext cx="3079858" cy="292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0821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实现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B8FDE03-8B56-4AC8-A19C-21FE7F275746}"/>
              </a:ext>
            </a:extLst>
          </p:cNvPr>
          <p:cNvGrpSpPr>
            <a:grpSpLocks noChangeAspect="1"/>
          </p:cNvGrpSpPr>
          <p:nvPr/>
        </p:nvGrpSpPr>
        <p:grpSpPr>
          <a:xfrm>
            <a:off x="3532979" y="3983217"/>
            <a:ext cx="1264945" cy="1299600"/>
            <a:chOff x="5653087" y="3722906"/>
            <a:chExt cx="2085975" cy="214312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3E03040-2FF2-4475-A302-38D39777F397}"/>
                </a:ext>
              </a:extLst>
            </p:cNvPr>
            <p:cNvSpPr/>
            <p:nvPr/>
          </p:nvSpPr>
          <p:spPr>
            <a:xfrm>
              <a:off x="5653087" y="3722906"/>
              <a:ext cx="2085975" cy="214312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1518416-9D66-4D5D-826A-846192360AE4}"/>
                </a:ext>
              </a:extLst>
            </p:cNvPr>
            <p:cNvSpPr/>
            <p:nvPr/>
          </p:nvSpPr>
          <p:spPr>
            <a:xfrm>
              <a:off x="5672137" y="3751481"/>
              <a:ext cx="414338" cy="382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1A63B7B0-EFA6-4D4C-821C-674674F62C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481" y="3993582"/>
            <a:ext cx="1299092" cy="1299092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BFB59468-C783-4491-BF52-D843028C589B}"/>
              </a:ext>
            </a:extLst>
          </p:cNvPr>
          <p:cNvSpPr/>
          <p:nvPr/>
        </p:nvSpPr>
        <p:spPr>
          <a:xfrm>
            <a:off x="1907217" y="3449487"/>
            <a:ext cx="2045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numpy.fft.ifftshift</a:t>
            </a:r>
            <a:endParaRPr lang="en-US" altLang="zh-CN" sz="2000" dirty="0">
              <a:solidFill>
                <a:srgbClr val="EA433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046FEE2-F9A7-4950-A498-A8AFF84FB91D}"/>
              </a:ext>
            </a:extLst>
          </p:cNvPr>
          <p:cNvSpPr/>
          <p:nvPr/>
        </p:nvSpPr>
        <p:spPr>
          <a:xfrm>
            <a:off x="7718609" y="3449487"/>
            <a:ext cx="1851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cv2.magnitude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6B6CB9F-FFB7-4935-B587-87F7667BA416}"/>
              </a:ext>
            </a:extLst>
          </p:cNvPr>
          <p:cNvCxnSpPr>
            <a:cxnSpLocks/>
          </p:cNvCxnSpPr>
          <p:nvPr/>
        </p:nvCxnSpPr>
        <p:spPr>
          <a:xfrm>
            <a:off x="1991389" y="4638153"/>
            <a:ext cx="1551444" cy="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E73E71-CBC3-4A7F-8A26-235D6DCA1847}"/>
              </a:ext>
            </a:extLst>
          </p:cNvPr>
          <p:cNvCxnSpPr>
            <a:cxnSpLocks/>
          </p:cNvCxnSpPr>
          <p:nvPr/>
        </p:nvCxnSpPr>
        <p:spPr>
          <a:xfrm>
            <a:off x="4807778" y="4633017"/>
            <a:ext cx="1707951" cy="13195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0B0DC925-A4E7-4A08-9CC6-A802B3B5AF7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70" t="26818" r="9857" b="25881"/>
          <a:stretch/>
        </p:blipFill>
        <p:spPr>
          <a:xfrm>
            <a:off x="670540" y="4010656"/>
            <a:ext cx="1274799" cy="1291017"/>
          </a:xfrm>
          <a:prstGeom prst="rect">
            <a:avLst/>
          </a:prstGeom>
          <a:ln w="38100">
            <a:solidFill>
              <a:srgbClr val="4285F4"/>
            </a:solidFill>
          </a:ln>
        </p:spPr>
      </p:pic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A691BE-6FDA-4855-9E2F-4F596B99ED2C}"/>
              </a:ext>
            </a:extLst>
          </p:cNvPr>
          <p:cNvCxnSpPr>
            <a:cxnSpLocks/>
          </p:cNvCxnSpPr>
          <p:nvPr/>
        </p:nvCxnSpPr>
        <p:spPr>
          <a:xfrm flipV="1">
            <a:off x="7790528" y="4641110"/>
            <a:ext cx="1707953" cy="1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20E7AB2-308C-4631-B350-E607106FC267}"/>
              </a:ext>
            </a:extLst>
          </p:cNvPr>
          <p:cNvSpPr txBox="1"/>
          <p:nvPr/>
        </p:nvSpPr>
        <p:spPr>
          <a:xfrm>
            <a:off x="5057183" y="3448408"/>
            <a:ext cx="995785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00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cv2.idft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3B42BF1-6244-4AF1-A42A-8A390CCC6DE1}"/>
              </a:ext>
            </a:extLst>
          </p:cNvPr>
          <p:cNvGrpSpPr>
            <a:grpSpLocks noChangeAspect="1"/>
          </p:cNvGrpSpPr>
          <p:nvPr/>
        </p:nvGrpSpPr>
        <p:grpSpPr>
          <a:xfrm>
            <a:off x="6525583" y="3988639"/>
            <a:ext cx="1264945" cy="1299600"/>
            <a:chOff x="5653087" y="3722906"/>
            <a:chExt cx="2085975" cy="2143123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CC4F2C3-C889-43D7-B179-647388C262E1}"/>
                </a:ext>
              </a:extLst>
            </p:cNvPr>
            <p:cNvSpPr/>
            <p:nvPr/>
          </p:nvSpPr>
          <p:spPr>
            <a:xfrm>
              <a:off x="5653087" y="3722906"/>
              <a:ext cx="2085975" cy="21431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9C27E06-4C03-4D3D-BDE5-4E26F0E80A40}"/>
                </a:ext>
              </a:extLst>
            </p:cNvPr>
            <p:cNvSpPr/>
            <p:nvPr/>
          </p:nvSpPr>
          <p:spPr>
            <a:xfrm>
              <a:off x="5672137" y="3751481"/>
              <a:ext cx="414338" cy="382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53C02A87-C72F-4C57-82EF-D58A56259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581" y="858817"/>
            <a:ext cx="7072988" cy="2070768"/>
          </a:xfrm>
          <a:prstGeom prst="rect">
            <a:avLst/>
          </a:prstGeom>
          <a:ln>
            <a:solidFill>
              <a:srgbClr val="EA4335"/>
            </a:solidFill>
          </a:ln>
        </p:spPr>
      </p:pic>
    </p:spTree>
    <p:extLst>
      <p:ext uri="{BB962C8B-B14F-4D97-AF65-F5344CB8AC3E}">
        <p14:creationId xmlns:p14="http://schemas.microsoft.com/office/powerpoint/2010/main" val="114459718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傅里叶变换展示</a:t>
            </a:r>
          </a:p>
        </p:txBody>
      </p:sp>
      <p:sp>
        <p:nvSpPr>
          <p:cNvPr id="4" name="PA_文本框 6">
            <a:extLst>
              <a:ext uri="{FF2B5EF4-FFF2-40B4-BE49-F238E27FC236}">
                <a16:creationId xmlns:a16="http://schemas.microsoft.com/office/drawing/2014/main" id="{5DDB6C60-6053-4208-9BCB-9BA8F891D10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对图像进行傅里叶变换，并展示其频谱信息。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55582E-7B27-45C3-8E55-F6A34CC5E3EC}"/>
              </a:ext>
            </a:extLst>
          </p:cNvPr>
          <p:cNvSpPr/>
          <p:nvPr/>
        </p:nvSpPr>
        <p:spPr>
          <a:xfrm>
            <a:off x="349374" y="2841323"/>
            <a:ext cx="6466706" cy="304698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cv2.imread('image/lena.bmp',0)</a:t>
            </a:r>
          </a:p>
          <a:p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cv2.dft(np.float32(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),flags = cv2.DFT_COMPLEX_OUTPUT)</a:t>
            </a:r>
          </a:p>
          <a:p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dftShift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np.fft.fftshift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= 20*np.log(cv2.magnitude(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dftShift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[:,:,0],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dftShift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[:,:,1]))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(121),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'gray')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('original'),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(122),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(result,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'gray')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('result'),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A7B5CA-D4CE-477C-8051-A3BF340F8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900" y="2377982"/>
            <a:ext cx="926744" cy="9219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BE95DC-B229-4E79-B78A-F870EC12C94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2685097"/>
            <a:ext cx="4336096" cy="32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3338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傅里叶变换展示</a:t>
            </a:r>
          </a:p>
        </p:txBody>
      </p:sp>
      <p:sp>
        <p:nvSpPr>
          <p:cNvPr id="4" name="PA_文本框 6">
            <a:extLst>
              <a:ext uri="{FF2B5EF4-FFF2-40B4-BE49-F238E27FC236}">
                <a16:creationId xmlns:a16="http://schemas.microsoft.com/office/drawing/2014/main" id="{5DDB6C60-6053-4208-9BCB-9BA8F891D10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对图像进行傅里叶变换、逆傅里叶变换，并展示原始图像及经过逆傅里叶变换得到的图像。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55582E-7B27-45C3-8E55-F6A34CC5E3EC}"/>
              </a:ext>
            </a:extLst>
          </p:cNvPr>
          <p:cNvSpPr/>
          <p:nvPr/>
        </p:nvSpPr>
        <p:spPr>
          <a:xfrm>
            <a:off x="349374" y="2594424"/>
            <a:ext cx="6466706" cy="35394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cv2.imread('image/lena.bmp',0)</a:t>
            </a:r>
          </a:p>
          <a:p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cv2.dft(np.float32(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),flags = cv2.DFT_COMPLEX_OUTPUT)</a:t>
            </a:r>
          </a:p>
          <a:p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dftShift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np.fft.fftshift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ishift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np.fft.ifftshift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dftShift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cv2.idft(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ishift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cv2.magnitude(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[:,:,0],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[:,:,1])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(121),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'gray')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('original'),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(122),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plt.imshow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iImg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'gray')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('inverse'),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('off')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A7B5CA-D4CE-477C-8051-A3BF340F8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708" y="2107355"/>
            <a:ext cx="926744" cy="921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5B51AA-477E-4C60-9D4D-7DD25D8F602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2799536"/>
            <a:ext cx="4511638" cy="333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924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39703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实现傅里叶变换的步骤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傅里叶逆变换的步骤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实现傅里叶变换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实现逆傅里叶变换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8107244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掌握傅里叶变换的基本思路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实现傅里叶变换的方法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28248" y="2236219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傅里叶变换展示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23CADB-3F65-4CB1-8CA6-9E6715F9CABE}"/>
              </a:ext>
            </a:extLst>
          </p:cNvPr>
          <p:cNvSpPr txBox="1"/>
          <p:nvPr/>
        </p:nvSpPr>
        <p:spPr>
          <a:xfrm>
            <a:off x="1292169" y="1630543"/>
            <a:ext cx="1554516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400" b="1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实现方式</a:t>
            </a:r>
            <a:endParaRPr lang="en-US" altLang="zh-CN" sz="2400" b="1" dirty="0">
              <a:solidFill>
                <a:srgbClr val="4285F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F96D066-7041-49A6-97A7-F62F5F905A1A}"/>
              </a:ext>
            </a:extLst>
          </p:cNvPr>
          <p:cNvCxnSpPr/>
          <p:nvPr/>
        </p:nvCxnSpPr>
        <p:spPr>
          <a:xfrm>
            <a:off x="1292169" y="2276872"/>
            <a:ext cx="4248472" cy="0"/>
          </a:xfrm>
          <a:prstGeom prst="line">
            <a:avLst/>
          </a:prstGeom>
          <a:noFill/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50D64AE-0917-4F6A-B211-0042AB8A558B}"/>
              </a:ext>
            </a:extLst>
          </p:cNvPr>
          <p:cNvSpPr txBox="1"/>
          <p:nvPr/>
        </p:nvSpPr>
        <p:spPr>
          <a:xfrm>
            <a:off x="2423592" y="2828836"/>
            <a:ext cx="5947004" cy="1200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400" dirty="0">
                <a:solidFill>
                  <a:srgbClr val="EA4335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>
                <a:solidFill>
                  <a:srgbClr val="EA4335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400" dirty="0">
                <a:solidFill>
                  <a:srgbClr val="EA4335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400" dirty="0">
              <a:solidFill>
                <a:srgbClr val="EA433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6056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实现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C601C44-085E-401B-BDDB-533D8368C9F7}"/>
              </a:ext>
            </a:extLst>
          </p:cNvPr>
          <p:cNvSpPr/>
          <p:nvPr/>
        </p:nvSpPr>
        <p:spPr>
          <a:xfrm>
            <a:off x="3754033" y="2925671"/>
            <a:ext cx="1299092" cy="1299092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algn="ctr"/>
            <a:endParaRPr lang="zh-CN" altLang="en-US" sz="240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8DF0492-F34E-4D4C-8641-70DEC6FD5F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2925671"/>
            <a:ext cx="1299092" cy="129909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5FEC3F5-2075-47C1-96F8-EE1AAA19FDD3}"/>
              </a:ext>
            </a:extLst>
          </p:cNvPr>
          <p:cNvSpPr/>
          <p:nvPr/>
        </p:nvSpPr>
        <p:spPr>
          <a:xfrm>
            <a:off x="6672064" y="2925671"/>
            <a:ext cx="1299092" cy="1299092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algn="ctr"/>
            <a:endParaRPr lang="zh-CN" altLang="en-US" sz="240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F9AB14-BF7C-4124-A028-A63E65F278C2}"/>
              </a:ext>
            </a:extLst>
          </p:cNvPr>
          <p:cNvSpPr txBox="1"/>
          <p:nvPr/>
        </p:nvSpPr>
        <p:spPr>
          <a:xfrm>
            <a:off x="2087458" y="2502967"/>
            <a:ext cx="1584176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cv2.dft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400C7B-940A-4375-A69A-99F488C42366}"/>
              </a:ext>
            </a:extLst>
          </p:cNvPr>
          <p:cNvSpPr txBox="1"/>
          <p:nvPr/>
        </p:nvSpPr>
        <p:spPr>
          <a:xfrm>
            <a:off x="4871864" y="2437320"/>
            <a:ext cx="2148518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dirty="0" err="1"/>
              <a:t>numpy.fft.fftshift</a:t>
            </a:r>
            <a:endParaRPr lang="en-US" altLang="zh-CN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7CC66E4-B97E-4F37-9AD4-56A261A6159B}"/>
              </a:ext>
            </a:extLst>
          </p:cNvPr>
          <p:cNvSpPr/>
          <p:nvPr/>
        </p:nvSpPr>
        <p:spPr>
          <a:xfrm>
            <a:off x="7541372" y="2390892"/>
            <a:ext cx="2592288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cv2.magnitude()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8619DE4-2F91-4B9C-8690-BB996581AC6B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1994492" y="3575217"/>
            <a:ext cx="1759541" cy="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9985018-5C68-4272-A56F-0F69598BD5E6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5053125" y="3575217"/>
            <a:ext cx="1618939" cy="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44F95F1-1DB5-4DDE-8955-C6DF53F078B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971156" y="3575217"/>
            <a:ext cx="1509220" cy="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0400E4BA-6699-4E66-8B16-630038180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844" y="2933746"/>
            <a:ext cx="1294282" cy="129909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86B8BAE-97D8-4511-9C9F-DC6FC7D59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3" y="2933746"/>
            <a:ext cx="1299093" cy="129909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E587D56-E233-4F07-BBBA-C5F01DDE92C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70" t="26818" r="9857" b="25881"/>
          <a:stretch/>
        </p:blipFill>
        <p:spPr>
          <a:xfrm>
            <a:off x="9496260" y="2925671"/>
            <a:ext cx="1274799" cy="1291017"/>
          </a:xfrm>
          <a:prstGeom prst="rect">
            <a:avLst/>
          </a:prstGeom>
          <a:ln w="38100">
            <a:solidFill>
              <a:srgbClr val="4285F4"/>
            </a:solidFill>
          </a:ln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DE434C0A-54DF-408D-8133-70B1188FD0AE}"/>
              </a:ext>
            </a:extLst>
          </p:cNvPr>
          <p:cNvSpPr/>
          <p:nvPr/>
        </p:nvSpPr>
        <p:spPr>
          <a:xfrm>
            <a:off x="9539586" y="4741911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[0,255]</a:t>
            </a:r>
            <a:endParaRPr lang="en-US" altLang="zh-CN" sz="2400" i="0" dirty="0">
              <a:solidFill>
                <a:srgbClr val="55555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89ACC2-4840-46F7-AEBA-469C61544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1478" y="4763738"/>
            <a:ext cx="2284202" cy="554784"/>
          </a:xfrm>
          <a:prstGeom prst="rect">
            <a:avLst/>
          </a:prstGeom>
          <a:ln>
            <a:solidFill>
              <a:srgbClr val="EA4335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CFC5D2-A0BE-4D7D-9148-13EA735BB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3287" y="4759283"/>
            <a:ext cx="2316644" cy="563694"/>
          </a:xfrm>
          <a:prstGeom prst="rect">
            <a:avLst/>
          </a:prstGeom>
          <a:ln>
            <a:solidFill>
              <a:srgbClr val="EA4335"/>
            </a:solidFill>
          </a:ln>
        </p:spPr>
      </p:pic>
    </p:spTree>
    <p:extLst>
      <p:ext uri="{BB962C8B-B14F-4D97-AF65-F5344CB8AC3E}">
        <p14:creationId xmlns:p14="http://schemas.microsoft.com/office/powerpoint/2010/main" val="9544496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实现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0DD551-427F-4711-836C-895F0E044522}"/>
              </a:ext>
            </a:extLst>
          </p:cNvPr>
          <p:cNvSpPr/>
          <p:nvPr/>
        </p:nvSpPr>
        <p:spPr>
          <a:xfrm>
            <a:off x="1133147" y="1119484"/>
            <a:ext cx="4216219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4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实现傅里叶变换函数</a:t>
            </a:r>
            <a:endParaRPr lang="en-US" altLang="zh-CN" sz="2400" b="1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6E429D1-995D-418A-AEEE-5D2F1F8BE5F2}"/>
              </a:ext>
            </a:extLst>
          </p:cNvPr>
          <p:cNvCxnSpPr/>
          <p:nvPr/>
        </p:nvCxnSpPr>
        <p:spPr>
          <a:xfrm>
            <a:off x="1158469" y="1847850"/>
            <a:ext cx="9648825" cy="0"/>
          </a:xfrm>
          <a:prstGeom prst="line">
            <a:avLst/>
          </a:prstGeom>
          <a:ln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4337D98-7472-4842-B791-DD110B634D96}"/>
              </a:ext>
            </a:extLst>
          </p:cNvPr>
          <p:cNvSpPr/>
          <p:nvPr/>
        </p:nvSpPr>
        <p:spPr>
          <a:xfrm>
            <a:off x="1114097" y="2219327"/>
            <a:ext cx="6655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  <a:r>
              <a:rPr lang="en-US" altLang="zh-CN" sz="2800" b="1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=cv2.dft(</a:t>
            </a:r>
            <a:r>
              <a:rPr lang="zh-CN" altLang="en-US" sz="2800" b="1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原始图像，转换标识</a:t>
            </a:r>
            <a:r>
              <a:rPr lang="en-US" altLang="zh-CN" sz="2800" b="1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b="1" i="0">
              <a:solidFill>
                <a:srgbClr val="79797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4B834A-C677-43E9-AC1C-595DD8B7D4F6}"/>
              </a:ext>
            </a:extLst>
          </p:cNvPr>
          <p:cNvSpPr/>
          <p:nvPr/>
        </p:nvSpPr>
        <p:spPr>
          <a:xfrm>
            <a:off x="1028371" y="3114023"/>
            <a:ext cx="99155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  <a:endParaRPr lang="en-US" altLang="zh-CN" sz="2400" dirty="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是双通道的。</a:t>
            </a:r>
            <a:endParaRPr lang="en-US" altLang="zh-CN" sz="2400" dirty="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个通道是结果的实数部分。</a:t>
            </a:r>
            <a:endParaRPr lang="en-US" altLang="zh-CN" sz="2400" dirty="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个通道是结果的虚数部分。</a:t>
            </a:r>
            <a:endParaRPr lang="en-US" altLang="zh-CN" sz="2400" dirty="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EF87ED-339A-4774-B302-151E3B3D1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2924944"/>
            <a:ext cx="3568970" cy="33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345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实现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AA3F61-8518-42A4-AA54-5F8D41FFF4BA}"/>
              </a:ext>
            </a:extLst>
          </p:cNvPr>
          <p:cNvSpPr/>
          <p:nvPr/>
        </p:nvSpPr>
        <p:spPr>
          <a:xfrm>
            <a:off x="1133147" y="1119484"/>
            <a:ext cx="4216219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4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实现傅里叶变换函数</a:t>
            </a:r>
            <a:endParaRPr lang="en-US" altLang="zh-CN" sz="2400" b="1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622C39-D521-44C4-969D-01A92A1FFD41}"/>
              </a:ext>
            </a:extLst>
          </p:cNvPr>
          <p:cNvCxnSpPr/>
          <p:nvPr/>
        </p:nvCxnSpPr>
        <p:spPr>
          <a:xfrm>
            <a:off x="1158469" y="1847850"/>
            <a:ext cx="9648825" cy="0"/>
          </a:xfrm>
          <a:prstGeom prst="line">
            <a:avLst/>
          </a:prstGeom>
          <a:ln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1A9292B-31D2-42D4-A82D-77DEFBB8505B}"/>
              </a:ext>
            </a:extLst>
          </p:cNvPr>
          <p:cNvSpPr/>
          <p:nvPr/>
        </p:nvSpPr>
        <p:spPr>
          <a:xfrm>
            <a:off x="1114097" y="2219327"/>
            <a:ext cx="6655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  <a:r>
              <a:rPr lang="en-US" altLang="zh-CN" sz="2800" b="1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=cv2.dft(</a:t>
            </a:r>
            <a:r>
              <a:rPr lang="zh-CN" altLang="en-US" sz="2800" b="1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原始图像，转换标识</a:t>
            </a:r>
            <a:r>
              <a:rPr lang="en-US" altLang="zh-CN" sz="2800" b="1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b="1" i="0">
              <a:solidFill>
                <a:srgbClr val="79797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D35B55-63A1-4FAA-AE23-E67CA1572D39}"/>
              </a:ext>
            </a:extLst>
          </p:cNvPr>
          <p:cNvSpPr/>
          <p:nvPr/>
        </p:nvSpPr>
        <p:spPr>
          <a:xfrm>
            <a:off x="995980" y="3689835"/>
            <a:ext cx="10540237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返回结果：是双通道的。第</a:t>
            </a:r>
            <a:r>
              <a:rPr lang="en-US" altLang="zh-CN" sz="20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个通道是结果的实数部分，第</a:t>
            </a:r>
            <a:r>
              <a:rPr lang="en-US" altLang="zh-CN" sz="20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个通道是结果的虚数部分</a:t>
            </a:r>
            <a:endParaRPr lang="en-US" altLang="zh-CN" sz="2000" dirty="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原始图像：输入图像要首先转换成</a:t>
            </a:r>
            <a:r>
              <a:rPr lang="en-US" altLang="zh-CN" sz="20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np.float32 </a:t>
            </a:r>
            <a:r>
              <a:rPr lang="zh-CN" altLang="en-US" sz="20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格式，</a:t>
            </a:r>
            <a:r>
              <a:rPr lang="en-US" altLang="zh-CN" sz="20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np.float32(</a:t>
            </a:r>
            <a:r>
              <a:rPr lang="en-US" altLang="zh-CN" sz="2000" dirty="0" err="1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0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转换标识：</a:t>
            </a:r>
            <a:r>
              <a:rPr lang="en-US" altLang="zh-CN" sz="20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flags = cv2.DFT_COMPLEX_OUTPUT</a:t>
            </a:r>
            <a:r>
              <a:rPr lang="zh-CN" altLang="en-US" sz="20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，输出一个复数阵列。</a:t>
            </a:r>
            <a:endParaRPr lang="en-US" altLang="zh-CN" sz="2000" i="0" dirty="0">
              <a:solidFill>
                <a:srgbClr val="79797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1211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实现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F60CAF-86DF-4880-BDE5-F2B621624FB2}"/>
              </a:ext>
            </a:extLst>
          </p:cNvPr>
          <p:cNvSpPr/>
          <p:nvPr/>
        </p:nvSpPr>
        <p:spPr>
          <a:xfrm>
            <a:off x="719474" y="2700166"/>
            <a:ext cx="4628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r>
              <a:rPr lang="en-US" altLang="zh-CN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dirty="0" err="1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numpy.fft.fftshift</a:t>
            </a:r>
            <a:r>
              <a:rPr lang="en-US" altLang="zh-CN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0ADB2A-027F-45FD-9575-11A6F65327A8}"/>
              </a:ext>
            </a:extLst>
          </p:cNvPr>
          <p:cNvSpPr/>
          <p:nvPr/>
        </p:nvSpPr>
        <p:spPr>
          <a:xfrm>
            <a:off x="719474" y="3841798"/>
            <a:ext cx="2852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将零频率分量移到频谱中心。</a:t>
            </a:r>
            <a:endParaRPr lang="en-US" altLang="zh-CN" sz="1600" i="0">
              <a:solidFill>
                <a:srgbClr val="79797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761B7A-4B9C-4077-B293-8681E3BFBA87}"/>
              </a:ext>
            </a:extLst>
          </p:cNvPr>
          <p:cNvSpPr/>
          <p:nvPr/>
        </p:nvSpPr>
        <p:spPr>
          <a:xfrm>
            <a:off x="5231904" y="3841798"/>
            <a:ext cx="2085975" cy="2143123"/>
          </a:xfrm>
          <a:prstGeom prst="rect">
            <a:avLst/>
          </a:prstGeom>
          <a:solidFill>
            <a:schemeClr val="tx1"/>
          </a:solidFill>
          <a:ln w="28575"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046DA4-5734-4061-9674-BDC0061DECCC}"/>
              </a:ext>
            </a:extLst>
          </p:cNvPr>
          <p:cNvSpPr/>
          <p:nvPr/>
        </p:nvSpPr>
        <p:spPr>
          <a:xfrm>
            <a:off x="5250954" y="3870373"/>
            <a:ext cx="414338" cy="382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8B78E2A-407D-4BA4-B975-22E99438F8D3}"/>
              </a:ext>
            </a:extLst>
          </p:cNvPr>
          <p:cNvSpPr/>
          <p:nvPr/>
        </p:nvSpPr>
        <p:spPr>
          <a:xfrm>
            <a:off x="8696960" y="3841800"/>
            <a:ext cx="2085975" cy="2143123"/>
          </a:xfrm>
          <a:prstGeom prst="rect">
            <a:avLst/>
          </a:prstGeom>
          <a:solidFill>
            <a:schemeClr val="tx1"/>
          </a:solidFill>
          <a:ln w="28575"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6B72E3E-7622-483F-82CC-6A909D166109}"/>
              </a:ext>
            </a:extLst>
          </p:cNvPr>
          <p:cNvSpPr/>
          <p:nvPr/>
        </p:nvSpPr>
        <p:spPr>
          <a:xfrm>
            <a:off x="9532778" y="4722177"/>
            <a:ext cx="414338" cy="382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右箭头 5">
            <a:extLst>
              <a:ext uri="{FF2B5EF4-FFF2-40B4-BE49-F238E27FC236}">
                <a16:creationId xmlns:a16="http://schemas.microsoft.com/office/drawing/2014/main" id="{EF080F2E-D548-4241-AD11-78913C34E745}"/>
              </a:ext>
            </a:extLst>
          </p:cNvPr>
          <p:cNvSpPr/>
          <p:nvPr/>
        </p:nvSpPr>
        <p:spPr>
          <a:xfrm>
            <a:off x="7570292" y="4722177"/>
            <a:ext cx="790575" cy="382367"/>
          </a:xfrm>
          <a:prstGeom prst="rightArrow">
            <a:avLst/>
          </a:prstGeom>
          <a:solidFill>
            <a:srgbClr val="FFC000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977999-C87D-4F7C-AFBA-0BC71A40FB1B}"/>
              </a:ext>
            </a:extLst>
          </p:cNvPr>
          <p:cNvSpPr/>
          <p:nvPr/>
        </p:nvSpPr>
        <p:spPr>
          <a:xfrm>
            <a:off x="1133147" y="1119484"/>
            <a:ext cx="4216219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4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实现傅里叶变换函数</a:t>
            </a:r>
            <a:endParaRPr lang="en-US" altLang="zh-CN" sz="2400" b="1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819B5FC-EA93-41CF-BB20-B2BF73C1481F}"/>
              </a:ext>
            </a:extLst>
          </p:cNvPr>
          <p:cNvCxnSpPr/>
          <p:nvPr/>
        </p:nvCxnSpPr>
        <p:spPr>
          <a:xfrm>
            <a:off x="1158469" y="1847850"/>
            <a:ext cx="9648825" cy="0"/>
          </a:xfrm>
          <a:prstGeom prst="line">
            <a:avLst/>
          </a:prstGeom>
          <a:ln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37108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实现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977999-C87D-4F7C-AFBA-0BC71A40FB1B}"/>
              </a:ext>
            </a:extLst>
          </p:cNvPr>
          <p:cNvSpPr/>
          <p:nvPr/>
        </p:nvSpPr>
        <p:spPr>
          <a:xfrm>
            <a:off x="1133147" y="1119484"/>
            <a:ext cx="4216219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4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实现傅里叶变换函数</a:t>
            </a:r>
            <a:endParaRPr lang="en-US" altLang="zh-CN" sz="2400" b="1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819B5FC-EA93-41CF-BB20-B2BF73C1481F}"/>
              </a:ext>
            </a:extLst>
          </p:cNvPr>
          <p:cNvCxnSpPr/>
          <p:nvPr/>
        </p:nvCxnSpPr>
        <p:spPr>
          <a:xfrm>
            <a:off x="1158469" y="1847850"/>
            <a:ext cx="9648825" cy="0"/>
          </a:xfrm>
          <a:prstGeom prst="line">
            <a:avLst/>
          </a:prstGeom>
          <a:ln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D1BC957-F094-4A3E-8CD4-0A6C2921E221}"/>
              </a:ext>
            </a:extLst>
          </p:cNvPr>
          <p:cNvSpPr/>
          <p:nvPr/>
        </p:nvSpPr>
        <p:spPr>
          <a:xfrm>
            <a:off x="5221270" y="3284984"/>
            <a:ext cx="6203322" cy="2880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C8EA940-8EA6-40E5-BA68-B0991315E1E2}"/>
              </a:ext>
            </a:extLst>
          </p:cNvPr>
          <p:cNvSpPr/>
          <p:nvPr/>
        </p:nvSpPr>
        <p:spPr>
          <a:xfrm>
            <a:off x="1114097" y="2219327"/>
            <a:ext cx="6734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r>
              <a:rPr lang="en-US" altLang="zh-CN" sz="28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=cv2.magnitude(</a:t>
            </a:r>
            <a:r>
              <a:rPr lang="zh-CN" altLang="en-US" sz="28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8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，参数</a:t>
            </a:r>
            <a:r>
              <a:rPr lang="en-US" altLang="zh-CN" sz="2800" b="1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endParaRPr lang="en-US" altLang="zh-CN" sz="2800" b="1" i="0" dirty="0">
              <a:solidFill>
                <a:srgbClr val="79797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489932D-49C2-4884-9002-EDFF2C335171}"/>
              </a:ext>
            </a:extLst>
          </p:cNvPr>
          <p:cNvSpPr/>
          <p:nvPr/>
        </p:nvSpPr>
        <p:spPr>
          <a:xfrm>
            <a:off x="1133147" y="2820256"/>
            <a:ext cx="9915525" cy="587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Trebuchet MS" panose="020B0603020202020204" pitchFamily="34" charset="0"/>
              </a:rPr>
              <a:t>计算幅值。</a:t>
            </a:r>
            <a:endParaRPr lang="en-US" altLang="zh-CN" sz="2400" i="0">
              <a:effectLst/>
              <a:latin typeface="Trebuchet MS" panose="020B0603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4D3A7E-D9CD-4EE9-AD85-EAE77DD6C5CD}"/>
              </a:ext>
            </a:extLst>
          </p:cNvPr>
          <p:cNvSpPr/>
          <p:nvPr/>
        </p:nvSpPr>
        <p:spPr>
          <a:xfrm>
            <a:off x="1158469" y="3667529"/>
            <a:ext cx="448985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：浮点型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坐标值，也就是实部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：浮点型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坐标值，也就是虚部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85EF580-BAAE-4DCA-AE2D-C34C37C76C29}"/>
                  </a:ext>
                </a:extLst>
              </p:cNvPr>
              <p:cNvSpPr txBox="1"/>
              <p:nvPr/>
            </p:nvSpPr>
            <p:spPr>
              <a:xfrm>
                <a:off x="1225144" y="4850599"/>
                <a:ext cx="3313215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𝑑𝑠𝑡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85EF580-BAAE-4DCA-AE2D-C34C37C76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144" y="4850599"/>
                <a:ext cx="3313215" cy="4472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右箭头 11">
            <a:extLst>
              <a:ext uri="{FF2B5EF4-FFF2-40B4-BE49-F238E27FC236}">
                <a16:creationId xmlns:a16="http://schemas.microsoft.com/office/drawing/2014/main" id="{E201AAED-D5AC-4618-88C5-64F135FA6DF2}"/>
              </a:ext>
            </a:extLst>
          </p:cNvPr>
          <p:cNvSpPr/>
          <p:nvPr/>
        </p:nvSpPr>
        <p:spPr>
          <a:xfrm>
            <a:off x="8553226" y="4524573"/>
            <a:ext cx="1038225" cy="483359"/>
          </a:xfrm>
          <a:prstGeom prst="rightArrow">
            <a:avLst/>
          </a:prstGeom>
          <a:solidFill>
            <a:srgbClr val="FFFF00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E71477-5384-40B1-B936-5DBE66EECE2D}"/>
              </a:ext>
            </a:extLst>
          </p:cNvPr>
          <p:cNvSpPr/>
          <p:nvPr/>
        </p:nvSpPr>
        <p:spPr>
          <a:xfrm>
            <a:off x="9863595" y="4524573"/>
            <a:ext cx="1444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555555"/>
                </a:solidFill>
                <a:latin typeface="Trebuchet MS" panose="020B0603020202020204" pitchFamily="34" charset="0"/>
              </a:rPr>
              <a:t>[0,255]</a:t>
            </a:r>
            <a:endParaRPr lang="en-US" altLang="zh-CN" sz="2800" b="1" i="0">
              <a:solidFill>
                <a:srgbClr val="555555"/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F59257-09A4-49D4-B86C-29BD3D42E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075" y="3643184"/>
            <a:ext cx="2278528" cy="228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974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实现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B8FDE03-8B56-4AC8-A19C-21FE7F275746}"/>
              </a:ext>
            </a:extLst>
          </p:cNvPr>
          <p:cNvGrpSpPr>
            <a:grpSpLocks noChangeAspect="1"/>
          </p:cNvGrpSpPr>
          <p:nvPr/>
        </p:nvGrpSpPr>
        <p:grpSpPr>
          <a:xfrm>
            <a:off x="3532979" y="3983217"/>
            <a:ext cx="1264945" cy="1299600"/>
            <a:chOff x="5653087" y="3722906"/>
            <a:chExt cx="2085975" cy="214312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3E03040-2FF2-4475-A302-38D39777F397}"/>
                </a:ext>
              </a:extLst>
            </p:cNvPr>
            <p:cNvSpPr/>
            <p:nvPr/>
          </p:nvSpPr>
          <p:spPr>
            <a:xfrm>
              <a:off x="5653087" y="3722906"/>
              <a:ext cx="2085975" cy="214312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1518416-9D66-4D5D-826A-846192360AE4}"/>
                </a:ext>
              </a:extLst>
            </p:cNvPr>
            <p:cNvSpPr/>
            <p:nvPr/>
          </p:nvSpPr>
          <p:spPr>
            <a:xfrm>
              <a:off x="5672137" y="3751481"/>
              <a:ext cx="414338" cy="382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1A63B7B0-EFA6-4D4C-821C-674674F62C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481" y="3993582"/>
            <a:ext cx="1299092" cy="1299092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BFB59468-C783-4491-BF52-D843028C589B}"/>
              </a:ext>
            </a:extLst>
          </p:cNvPr>
          <p:cNvSpPr/>
          <p:nvPr/>
        </p:nvSpPr>
        <p:spPr>
          <a:xfrm>
            <a:off x="1907217" y="3449487"/>
            <a:ext cx="2045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numpy.fft.ifftshift</a:t>
            </a:r>
            <a:endParaRPr lang="en-US" altLang="zh-CN" sz="2000" dirty="0">
              <a:solidFill>
                <a:srgbClr val="EA433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046FEE2-F9A7-4950-A498-A8AFF84FB91D}"/>
              </a:ext>
            </a:extLst>
          </p:cNvPr>
          <p:cNvSpPr/>
          <p:nvPr/>
        </p:nvSpPr>
        <p:spPr>
          <a:xfrm>
            <a:off x="7718609" y="3449487"/>
            <a:ext cx="1851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cv2.magnitude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6B6CB9F-FFB7-4935-B587-87F7667BA416}"/>
              </a:ext>
            </a:extLst>
          </p:cNvPr>
          <p:cNvCxnSpPr>
            <a:cxnSpLocks/>
          </p:cNvCxnSpPr>
          <p:nvPr/>
        </p:nvCxnSpPr>
        <p:spPr>
          <a:xfrm>
            <a:off x="1991389" y="4638153"/>
            <a:ext cx="1551444" cy="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E73E71-CBC3-4A7F-8A26-235D6DCA1847}"/>
              </a:ext>
            </a:extLst>
          </p:cNvPr>
          <p:cNvCxnSpPr>
            <a:cxnSpLocks/>
          </p:cNvCxnSpPr>
          <p:nvPr/>
        </p:nvCxnSpPr>
        <p:spPr>
          <a:xfrm>
            <a:off x="4807778" y="4633017"/>
            <a:ext cx="1707951" cy="13195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0B0DC925-A4E7-4A08-9CC6-A802B3B5AF7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70" t="26818" r="9857" b="25881"/>
          <a:stretch/>
        </p:blipFill>
        <p:spPr>
          <a:xfrm>
            <a:off x="670540" y="4010656"/>
            <a:ext cx="1274799" cy="1291017"/>
          </a:xfrm>
          <a:prstGeom prst="rect">
            <a:avLst/>
          </a:prstGeom>
          <a:ln w="38100">
            <a:solidFill>
              <a:srgbClr val="4285F4"/>
            </a:solidFill>
          </a:ln>
        </p:spPr>
      </p:pic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A691BE-6FDA-4855-9E2F-4F596B99ED2C}"/>
              </a:ext>
            </a:extLst>
          </p:cNvPr>
          <p:cNvCxnSpPr>
            <a:cxnSpLocks/>
          </p:cNvCxnSpPr>
          <p:nvPr/>
        </p:nvCxnSpPr>
        <p:spPr>
          <a:xfrm flipV="1">
            <a:off x="7790528" y="4641110"/>
            <a:ext cx="1707953" cy="1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20E7AB2-308C-4631-B350-E607106FC267}"/>
              </a:ext>
            </a:extLst>
          </p:cNvPr>
          <p:cNvSpPr txBox="1"/>
          <p:nvPr/>
        </p:nvSpPr>
        <p:spPr>
          <a:xfrm>
            <a:off x="5057183" y="3448408"/>
            <a:ext cx="995785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00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cv2.idft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3B42BF1-6244-4AF1-A42A-8A390CCC6DE1}"/>
              </a:ext>
            </a:extLst>
          </p:cNvPr>
          <p:cNvGrpSpPr>
            <a:grpSpLocks noChangeAspect="1"/>
          </p:cNvGrpSpPr>
          <p:nvPr/>
        </p:nvGrpSpPr>
        <p:grpSpPr>
          <a:xfrm>
            <a:off x="6525583" y="3988639"/>
            <a:ext cx="1264945" cy="1299600"/>
            <a:chOff x="5653087" y="3722906"/>
            <a:chExt cx="2085975" cy="2143123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CC4F2C3-C889-43D7-B179-647388C262E1}"/>
                </a:ext>
              </a:extLst>
            </p:cNvPr>
            <p:cNvSpPr/>
            <p:nvPr/>
          </p:nvSpPr>
          <p:spPr>
            <a:xfrm>
              <a:off x="5653087" y="3722906"/>
              <a:ext cx="2085975" cy="21431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9C27E06-4C03-4D3D-BDE5-4E26F0E80A40}"/>
                </a:ext>
              </a:extLst>
            </p:cNvPr>
            <p:cNvSpPr/>
            <p:nvPr/>
          </p:nvSpPr>
          <p:spPr>
            <a:xfrm>
              <a:off x="5672137" y="3751481"/>
              <a:ext cx="414338" cy="382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EA19012-CEA9-4CB2-AF7A-F96A0907B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581" y="858817"/>
            <a:ext cx="7072988" cy="2070768"/>
          </a:xfrm>
          <a:prstGeom prst="rect">
            <a:avLst/>
          </a:prstGeom>
          <a:ln>
            <a:solidFill>
              <a:srgbClr val="EA4335"/>
            </a:solidFill>
          </a:ln>
        </p:spPr>
      </p:pic>
    </p:spTree>
    <p:extLst>
      <p:ext uri="{BB962C8B-B14F-4D97-AF65-F5344CB8AC3E}">
        <p14:creationId xmlns:p14="http://schemas.microsoft.com/office/powerpoint/2010/main" val="1296008513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4984</TotalTime>
  <Words>750</Words>
  <Application>Microsoft Office PowerPoint</Application>
  <PresentationFormat>宽屏</PresentationFormat>
  <Paragraphs>100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微软雅黑</vt:lpstr>
      <vt:lpstr>微软雅黑</vt:lpstr>
      <vt:lpstr>小米兰亭</vt:lpstr>
      <vt:lpstr>Arial</vt:lpstr>
      <vt:lpstr>Calibri</vt:lpstr>
      <vt:lpstr>Cambria Math</vt:lpstr>
      <vt:lpstr>Times New Roman</vt:lpstr>
      <vt:lpstr>Trebuchet MS</vt:lpstr>
      <vt:lpstr>Office 主题</vt:lpstr>
      <vt:lpstr>傅里叶变换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726</cp:revision>
  <dcterms:created xsi:type="dcterms:W3CDTF">2017-06-22T11:40:54Z</dcterms:created>
  <dcterms:modified xsi:type="dcterms:W3CDTF">2020-07-11T05:22:06Z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