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47" r:id="rId2"/>
    <p:sldId id="449" r:id="rId3"/>
    <p:sldId id="493" r:id="rId4"/>
    <p:sldId id="497" r:id="rId5"/>
    <p:sldId id="510" r:id="rId6"/>
    <p:sldId id="496" r:id="rId7"/>
    <p:sldId id="494" r:id="rId8"/>
    <p:sldId id="495" r:id="rId9"/>
    <p:sldId id="507" r:id="rId10"/>
    <p:sldId id="508" r:id="rId11"/>
    <p:sldId id="509" r:id="rId12"/>
    <p:sldId id="500" r:id="rId13"/>
    <p:sldId id="504" r:id="rId14"/>
    <p:sldId id="505" r:id="rId15"/>
    <p:sldId id="506" r:id="rId16"/>
    <p:sldId id="503" r:id="rId17"/>
    <p:sldId id="498" r:id="rId18"/>
    <p:sldId id="499" r:id="rId19"/>
    <p:sldId id="502" r:id="rId20"/>
    <p:sldId id="4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797979"/>
    <a:srgbClr val="FFFFFF"/>
    <a:srgbClr val="34A853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28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17753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17753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17753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301583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傅里叶变换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获取图像边缘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3A72BB-4DEC-47EC-A255-5662BAF42D0B}"/>
              </a:ext>
            </a:extLst>
          </p:cNvPr>
          <p:cNvGrpSpPr/>
          <p:nvPr/>
        </p:nvGrpSpPr>
        <p:grpSpPr>
          <a:xfrm>
            <a:off x="2567608" y="1022448"/>
            <a:ext cx="6705600" cy="5397872"/>
            <a:chOff x="0" y="0"/>
            <a:chExt cx="8521026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6B5CEEC-E07C-4759-9A9E-B9BBEC87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521026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C933D1-1241-41FA-8123-B559BDDAD41D}"/>
                </a:ext>
              </a:extLst>
            </p:cNvPr>
            <p:cNvSpPr/>
            <p:nvPr/>
          </p:nvSpPr>
          <p:spPr>
            <a:xfrm>
              <a:off x="6277262" y="3057525"/>
              <a:ext cx="862352" cy="7429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8E6C60B-FAB4-46C1-AC2C-C707936CC54F}"/>
              </a:ext>
            </a:extLst>
          </p:cNvPr>
          <p:cNvSpPr txBox="1"/>
          <p:nvPr/>
        </p:nvSpPr>
        <p:spPr>
          <a:xfrm>
            <a:off x="6941945" y="4847714"/>
            <a:ext cx="113107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（列数</a:t>
            </a:r>
            <a:r>
              <a:rPr lang="en-US" altLang="zh-CN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/2-30</a:t>
            </a:r>
            <a:r>
              <a:rPr lang="zh-CN" altLang="en-US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61E4022-62D8-47BB-ACEA-53A8808B4780}"/>
              </a:ext>
            </a:extLst>
          </p:cNvPr>
          <p:cNvCxnSpPr>
            <a:cxnSpLocks/>
          </p:cNvCxnSpPr>
          <p:nvPr/>
        </p:nvCxnSpPr>
        <p:spPr>
          <a:xfrm>
            <a:off x="7507484" y="3758374"/>
            <a:ext cx="0" cy="1110786"/>
          </a:xfrm>
          <a:prstGeom prst="straightConnector1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F1641B1-E5F9-4476-AE6B-FFBEC6E6FE7B}"/>
              </a:ext>
            </a:extLst>
          </p:cNvPr>
          <p:cNvSpPr txBox="1"/>
          <p:nvPr/>
        </p:nvSpPr>
        <p:spPr>
          <a:xfrm>
            <a:off x="7595725" y="5268140"/>
            <a:ext cx="1180770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（列数</a:t>
            </a:r>
            <a:r>
              <a:rPr lang="en-US" altLang="zh-CN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/2+30</a:t>
            </a:r>
            <a:r>
              <a:rPr lang="zh-CN" altLang="en-US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650ACA7-39B9-485E-A128-379E269B5D5F}"/>
              </a:ext>
            </a:extLst>
          </p:cNvPr>
          <p:cNvCxnSpPr>
            <a:cxnSpLocks/>
          </p:cNvCxnSpPr>
          <p:nvPr/>
        </p:nvCxnSpPr>
        <p:spPr>
          <a:xfrm>
            <a:off x="8186110" y="3781017"/>
            <a:ext cx="0" cy="1487123"/>
          </a:xfrm>
          <a:prstGeom prst="straightConnector1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507575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3A72BB-4DEC-47EC-A255-5662BAF42D0B}"/>
              </a:ext>
            </a:extLst>
          </p:cNvPr>
          <p:cNvGrpSpPr/>
          <p:nvPr/>
        </p:nvGrpSpPr>
        <p:grpSpPr>
          <a:xfrm>
            <a:off x="2567608" y="1022448"/>
            <a:ext cx="6705600" cy="5397872"/>
            <a:chOff x="0" y="0"/>
            <a:chExt cx="8521026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6B5CEEC-E07C-4759-9A9E-B9BBEC87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521026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C933D1-1241-41FA-8123-B559BDDAD41D}"/>
                </a:ext>
              </a:extLst>
            </p:cNvPr>
            <p:cNvSpPr/>
            <p:nvPr/>
          </p:nvSpPr>
          <p:spPr>
            <a:xfrm>
              <a:off x="6277262" y="3057525"/>
              <a:ext cx="862352" cy="7429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8E6C60B-FAB4-46C1-AC2C-C707936CC54F}"/>
              </a:ext>
            </a:extLst>
          </p:cNvPr>
          <p:cNvSpPr txBox="1"/>
          <p:nvPr/>
        </p:nvSpPr>
        <p:spPr>
          <a:xfrm>
            <a:off x="9282297" y="3250217"/>
            <a:ext cx="113107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（行数</a:t>
            </a:r>
            <a:r>
              <a:rPr lang="en-US" altLang="zh-CN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/2-30</a:t>
            </a:r>
            <a:r>
              <a:rPr lang="zh-CN" altLang="en-US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61E4022-62D8-47BB-ACEA-53A8808B4780}"/>
              </a:ext>
            </a:extLst>
          </p:cNvPr>
          <p:cNvCxnSpPr>
            <a:cxnSpLocks/>
          </p:cNvCxnSpPr>
          <p:nvPr/>
        </p:nvCxnSpPr>
        <p:spPr>
          <a:xfrm>
            <a:off x="7876380" y="3434882"/>
            <a:ext cx="1396828" cy="0"/>
          </a:xfrm>
          <a:prstGeom prst="straightConnector1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F1641B1-E5F9-4476-AE6B-FFBEC6E6FE7B}"/>
              </a:ext>
            </a:extLst>
          </p:cNvPr>
          <p:cNvSpPr txBox="1"/>
          <p:nvPr/>
        </p:nvSpPr>
        <p:spPr>
          <a:xfrm>
            <a:off x="9871842" y="3829103"/>
            <a:ext cx="1180770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（行数</a:t>
            </a:r>
            <a:r>
              <a:rPr lang="en-US" altLang="zh-CN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/2+30</a:t>
            </a:r>
            <a:r>
              <a:rPr lang="zh-CN" altLang="en-US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650ACA7-39B9-485E-A128-379E269B5D5F}"/>
              </a:ext>
            </a:extLst>
          </p:cNvPr>
          <p:cNvCxnSpPr>
            <a:cxnSpLocks/>
          </p:cNvCxnSpPr>
          <p:nvPr/>
        </p:nvCxnSpPr>
        <p:spPr>
          <a:xfrm>
            <a:off x="7876380" y="4013768"/>
            <a:ext cx="1964036" cy="0"/>
          </a:xfrm>
          <a:prstGeom prst="straightConnector1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115357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sp>
        <p:nvSpPr>
          <p:cNvPr id="7" name="PA_文本框 6">
            <a:extLst>
              <a:ext uri="{FF2B5EF4-FFF2-40B4-BE49-F238E27FC236}">
                <a16:creationId xmlns:a16="http://schemas.microsoft.com/office/drawing/2014/main" id="{2A80B223-1AB7-44BD-8C44-F71F9B9D64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案例：通过高通滤波获取图像边缘。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97FE5-4D49-47F3-ABEC-30DA675F0079}"/>
              </a:ext>
            </a:extLst>
          </p:cNvPr>
          <p:cNvSpPr/>
          <p:nvPr/>
        </p:nvSpPr>
        <p:spPr>
          <a:xfrm>
            <a:off x="1437847" y="1739842"/>
            <a:ext cx="8064896" cy="48320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cv2.imread('image/lena.bmp',0)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np.fft.fft2(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np.fft.fftshift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rows, cols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img.shape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crow,ccol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int(rows/2) , int(cols/2)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[crow-30:crow+30, ccol-30:ccol+30] = 0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np.fft.ifftshift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np.fft.ifft2(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np.abs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(221),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('original'),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(223),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r=350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(122)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[r,:],color='r')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(122)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8527CB-19A7-4926-B4A5-66FDDAA5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840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sp>
        <p:nvSpPr>
          <p:cNvPr id="7" name="PA_文本框 6">
            <a:extLst>
              <a:ext uri="{FF2B5EF4-FFF2-40B4-BE49-F238E27FC236}">
                <a16:creationId xmlns:a16="http://schemas.microsoft.com/office/drawing/2014/main" id="{2A80B223-1AB7-44BD-8C44-F71F9B9D64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案例：通过高通滤波获取图像边缘。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97FE5-4D49-47F3-ABEC-30DA675F0079}"/>
              </a:ext>
            </a:extLst>
          </p:cNvPr>
          <p:cNvSpPr/>
          <p:nvPr/>
        </p:nvSpPr>
        <p:spPr>
          <a:xfrm>
            <a:off x="1437847" y="1739842"/>
            <a:ext cx="8064896" cy="48320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cv2.imread('image/lena.bmp',0)</a:t>
            </a:r>
          </a:p>
          <a:p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np.fft.fft2(</a:t>
            </a: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np.fft.fftshift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rows, cols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img.shape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crow,ccol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int(rows/2) , int(cols/2)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[crow-30:crow+30, ccol-30:ccol+30] = 0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np.fft.ifftshift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np.fft.ifft2(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np.abs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(221),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('original'),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(223),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r=350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(122)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[r,:],color='r')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(122)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8527CB-19A7-4926-B4A5-66FDDAA5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445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sp>
        <p:nvSpPr>
          <p:cNvPr id="7" name="PA_文本框 6">
            <a:extLst>
              <a:ext uri="{FF2B5EF4-FFF2-40B4-BE49-F238E27FC236}">
                <a16:creationId xmlns:a16="http://schemas.microsoft.com/office/drawing/2014/main" id="{2A80B223-1AB7-44BD-8C44-F71F9B9D64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案例：通过高通滤波获取图像边缘。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97FE5-4D49-47F3-ABEC-30DA675F0079}"/>
              </a:ext>
            </a:extLst>
          </p:cNvPr>
          <p:cNvSpPr/>
          <p:nvPr/>
        </p:nvSpPr>
        <p:spPr>
          <a:xfrm>
            <a:off x="1437847" y="1739842"/>
            <a:ext cx="8064896" cy="48320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cv2.imread('image/lena.bmp',0)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np.fft.fft2(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np.fft.fftshift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  <a:p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rows, cols = </a:t>
            </a: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img.shape</a:t>
            </a:r>
            <a:endParaRPr lang="en-US" altLang="zh-CN" sz="14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crow,ccol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int(rows/2) , int(cols/2)</a:t>
            </a:r>
          </a:p>
          <a:p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[crow-30:crow+30, ccol-30:ccol+30] = 0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np.fft.ifftshift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np.fft.ifft2(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np.abs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(221),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('original'),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(223),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r=350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(122)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[r,:],color='r')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(122)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8527CB-19A7-4926-B4A5-66FDDAA5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075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sp>
        <p:nvSpPr>
          <p:cNvPr id="7" name="PA_文本框 6">
            <a:extLst>
              <a:ext uri="{FF2B5EF4-FFF2-40B4-BE49-F238E27FC236}">
                <a16:creationId xmlns:a16="http://schemas.microsoft.com/office/drawing/2014/main" id="{2A80B223-1AB7-44BD-8C44-F71F9B9D64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案例：通过高通滤波获取图像边缘。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97FE5-4D49-47F3-ABEC-30DA675F0079}"/>
              </a:ext>
            </a:extLst>
          </p:cNvPr>
          <p:cNvSpPr/>
          <p:nvPr/>
        </p:nvSpPr>
        <p:spPr>
          <a:xfrm>
            <a:off x="1437847" y="1739842"/>
            <a:ext cx="8064896" cy="48320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cv2.imread('image/lena.bmp',0)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np.fft.fft2(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np.fft.fftshift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rows, cols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img.shape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crow,ccol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int(rows/2) , int(cols/2)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[crow-30:crow+30, ccol-30:ccol+30] = 0</a:t>
            </a:r>
          </a:p>
          <a:p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np.fft.ifftshift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np.fft.ifft2(</a:t>
            </a: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np.abs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(221),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('original'),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(223),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r=350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(122)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[r,:],color='r')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(122)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[r,:])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8527CB-19A7-4926-B4A5-66FDDAA5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928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DFB21F-3B0A-489F-BD09-FF7D56008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6" y="1196752"/>
            <a:ext cx="9742098" cy="49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974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CF01F7-8381-4CB8-8A64-896727ED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277"/>
            <a:ext cx="12192000" cy="36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375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CF01F7-8381-4CB8-8A64-896727ED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277"/>
            <a:ext cx="12192000" cy="36614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97C791-54B9-439F-A832-86CBF81D6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700879"/>
            <a:ext cx="12192000" cy="375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8179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A0B454-0AE7-4F5A-A596-67E2659B3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556792"/>
            <a:ext cx="8306944" cy="42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282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掌握高通滤波的原理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掌握获取图像边缘的方法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5960" y="2264731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频率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高通滤波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448271-E736-43EB-AEE1-45CD4F5AE0FB}"/>
              </a:ext>
            </a:extLst>
          </p:cNvPr>
          <p:cNvSpPr txBox="1"/>
          <p:nvPr/>
        </p:nvSpPr>
        <p:spPr>
          <a:xfrm>
            <a:off x="8112224" y="1988840"/>
            <a:ext cx="1368152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28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FF172C1-C89F-4295-B4E0-5A46F3E9C156}"/>
              </a:ext>
            </a:extLst>
          </p:cNvPr>
          <p:cNvCxnSpPr/>
          <p:nvPr/>
        </p:nvCxnSpPr>
        <p:spPr>
          <a:xfrm>
            <a:off x="8112224" y="2636912"/>
            <a:ext cx="3672408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BB2D971-009F-46C9-B52E-638CA4F534A3}"/>
              </a:ext>
            </a:extLst>
          </p:cNvPr>
          <p:cNvSpPr txBox="1"/>
          <p:nvPr/>
        </p:nvSpPr>
        <p:spPr>
          <a:xfrm>
            <a:off x="8112224" y="2996952"/>
            <a:ext cx="3437062" cy="11167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i="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高频：色彩剧烈变化的区域。</a:t>
            </a:r>
            <a:endParaRPr lang="en-US" altLang="zh-CN" i="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低频：色彩稳定平滑的区域。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4942F4F-491C-4CF0-827C-8315D7C12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r="8026"/>
          <a:stretch/>
        </p:blipFill>
        <p:spPr>
          <a:xfrm>
            <a:off x="119336" y="1390569"/>
            <a:ext cx="7461694" cy="47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435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752494-0425-48C3-B4C0-37C42311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252761"/>
            <a:ext cx="10441160" cy="43204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F699C0-067B-47EE-8277-04B33F51109B}"/>
              </a:ext>
            </a:extLst>
          </p:cNvPr>
          <p:cNvSpPr txBox="1"/>
          <p:nvPr/>
        </p:nvSpPr>
        <p:spPr>
          <a:xfrm>
            <a:off x="5447928" y="5728349"/>
            <a:ext cx="576064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参考资料：阮一峰博客，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https://ruanyifeng.com/blog/2017/12/image-and-wave-filters.html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2384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DFB21F-3B0A-489F-BD09-FF7D56008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6" y="1196752"/>
            <a:ext cx="9742098" cy="49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634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21407C-6D60-4BCF-8835-FD5CBF454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052736"/>
            <a:ext cx="7658098" cy="49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762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FB5E69-8E94-4A1C-961F-2B2F5BB27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0" y="1340768"/>
            <a:ext cx="5852172" cy="43525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39C737-AC5D-4871-9AF6-151A67CB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340768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329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3A72BB-4DEC-47EC-A255-5662BAF42D0B}"/>
              </a:ext>
            </a:extLst>
          </p:cNvPr>
          <p:cNvGrpSpPr/>
          <p:nvPr/>
        </p:nvGrpSpPr>
        <p:grpSpPr>
          <a:xfrm>
            <a:off x="2567608" y="1022448"/>
            <a:ext cx="6705600" cy="5397872"/>
            <a:chOff x="0" y="0"/>
            <a:chExt cx="8521026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6B5CEEC-E07C-4759-9A9E-B9BBEC87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521026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C933D1-1241-41FA-8123-B559BDDAD41D}"/>
                </a:ext>
              </a:extLst>
            </p:cNvPr>
            <p:cNvSpPr/>
            <p:nvPr/>
          </p:nvSpPr>
          <p:spPr>
            <a:xfrm>
              <a:off x="6277262" y="3057525"/>
              <a:ext cx="862352" cy="7429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91426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获取图像边缘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3A72BB-4DEC-47EC-A255-5662BAF42D0B}"/>
              </a:ext>
            </a:extLst>
          </p:cNvPr>
          <p:cNvGrpSpPr/>
          <p:nvPr/>
        </p:nvGrpSpPr>
        <p:grpSpPr>
          <a:xfrm>
            <a:off x="2567608" y="1022448"/>
            <a:ext cx="6705600" cy="5397872"/>
            <a:chOff x="0" y="0"/>
            <a:chExt cx="8521026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6B5CEEC-E07C-4759-9A9E-B9BBEC87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521026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C933D1-1241-41FA-8123-B559BDDAD41D}"/>
                </a:ext>
              </a:extLst>
            </p:cNvPr>
            <p:cNvSpPr/>
            <p:nvPr/>
          </p:nvSpPr>
          <p:spPr>
            <a:xfrm>
              <a:off x="6277262" y="3057525"/>
              <a:ext cx="862352" cy="7429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8E6C60B-FAB4-46C1-AC2C-C707936CC54F}"/>
              </a:ext>
            </a:extLst>
          </p:cNvPr>
          <p:cNvSpPr txBox="1"/>
          <p:nvPr/>
        </p:nvSpPr>
        <p:spPr>
          <a:xfrm>
            <a:off x="8154499" y="4797152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（行数</a:t>
            </a:r>
            <a:r>
              <a:rPr lang="en-US" altLang="zh-CN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/2,</a:t>
            </a:r>
            <a:r>
              <a:rPr lang="zh-CN" altLang="en-US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列数</a:t>
            </a:r>
            <a:r>
              <a:rPr lang="en-US" altLang="zh-CN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</a:t>
            </a:r>
            <a:r>
              <a:rPr lang="zh-CN" altLang="en-US" sz="12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61E4022-62D8-47BB-ACEA-53A8808B4780}"/>
              </a:ext>
            </a:extLst>
          </p:cNvPr>
          <p:cNvCxnSpPr/>
          <p:nvPr/>
        </p:nvCxnSpPr>
        <p:spPr>
          <a:xfrm>
            <a:off x="7850468" y="3721383"/>
            <a:ext cx="720080" cy="1080120"/>
          </a:xfrm>
          <a:prstGeom prst="straightConnector1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41580168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</TotalTime>
  <Words>1028</Words>
  <Application>Microsoft Office PowerPoint</Application>
  <PresentationFormat>宽屏</PresentationFormat>
  <Paragraphs>128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Office 主题</vt:lpstr>
      <vt:lpstr>傅里叶变换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680</cp:revision>
  <dcterms:created xsi:type="dcterms:W3CDTF">2017-06-22T11:40:54Z</dcterms:created>
  <dcterms:modified xsi:type="dcterms:W3CDTF">2020-07-11T12:50:03Z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