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47" r:id="rId2"/>
    <p:sldId id="449" r:id="rId3"/>
    <p:sldId id="512" r:id="rId4"/>
    <p:sldId id="492" r:id="rId5"/>
    <p:sldId id="494" r:id="rId6"/>
    <p:sldId id="513" r:id="rId7"/>
    <p:sldId id="514" r:id="rId8"/>
    <p:sldId id="515" r:id="rId9"/>
    <p:sldId id="523" r:id="rId10"/>
    <p:sldId id="517" r:id="rId11"/>
    <p:sldId id="522" r:id="rId12"/>
    <p:sldId id="518" r:id="rId13"/>
    <p:sldId id="516" r:id="rId14"/>
    <p:sldId id="525" r:id="rId15"/>
    <p:sldId id="519" r:id="rId16"/>
    <p:sldId id="520" r:id="rId17"/>
    <p:sldId id="521" r:id="rId18"/>
    <p:sldId id="524" r:id="rId19"/>
    <p:sldId id="469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EA4335"/>
    <a:srgbClr val="11FF07"/>
    <a:srgbClr val="797979"/>
    <a:srgbClr val="FFFFFF"/>
    <a:srgbClr val="34A853"/>
    <a:srgbClr val="ACF199"/>
    <a:srgbClr val="B9A8EA"/>
    <a:srgbClr val="FFFF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28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11T13:18:17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16870 3074 1855 0,'0'0'221'16,"0"0"-128"-16,0 0-23 0,0 0-10 16,0 0 54-16,0 0 2 15,0 0-24-15,-22-13-32 16,21 13-27-16,1 9-26 16,-2 11 8-16,1 13 42 15,-1 10-18-15,-1 23-6 16,-3 36 13-16,-6 44 17 15,-3 33 23-15,-1 19 3 16,1 5-32-16,0-17-6 16,6-13-23-16,3-23-1 15,6-32-2-15,0-34-1 16,0-30 2-16,1-18-16 16,4-12-4-16,0 0-6 0,-1-4 1 15,-1-5-1-15,-1-7 0 16,-2-7-1-16,0-1-29 15,0-4-43-15,-2-13-128 16,-16-16-161-16,2 4-256 16,-1-1-288-16</inkml:trace>
  <inkml:trace contextRef="#ctx0" brushRef="#br0" timeOffset="401.8">16324 4355 1629 0,'0'0'232'16,"0"0"-32"-16,0 0 44 16,0 0-60-16,0 0-36 15,0 0-73-15,0 0-54 16,-34 50-6-16,58 24 94 15,10 29-21-15,5 11-24 16,2-4-6-16,-6-25-8 16,-11-29 13-16,0-18-29 15,0-9-7-15,4-1-6 16,3-4 14-16,7-6 21 16,1-15-3-16,4-5 4 15,15-43 13-15,24-45-2 16,27-49-32-16,3-19-15 0,-9 9-21 15,-32 37-2-15,-32 52-35 16,-16 30-13-16,-13 19-58 16,-7 12-209-16,-3 15-450 15,0 4-699-15</inkml:trace>
  <inkml:trace contextRef="#ctx0" brushRef="#br0" timeOffset="8152.04">23538 8301 679 0,'0'0'154'15,"0"0"-74"-15,0 0 53 16,-98-14 45-16,66 10 7 16,1 0-15-16,1 4-1 15,-3 0-64-15,-4 0-31 16,-6 14-23-16,-7 7 9 0,-5 4-21 15,-3 4 13-15,1 0 25 16,1 1-11-16,5 0-1 16,0 0-4-16,5 0 7 15,1 4 13-15,3 5-4 16,3 7 3-16,2 5 10 16,6 4-45-16,3 5-12 15,5 5-10-15,2 1-5 16,6 0-3-16,4-2-1 15,4-2-2-15,6-1 0 16,1 0 4-16,0-1 10 16,0 2-8-16,11 2-3 0,2-1-5 15,2-2-4 1,6-5 1-16,2-3-6 0,9-6 0 16,5-3 1-16,11-2 4 15,19-1 1-15,27 1 7 16,28-3 1-16,16-2 1 15,6-5-7-15,4-3-7 16,-8-4 5-16,6 2-7 16,8-1 1-16,4 2 0 15,8-4 0-15,9 0 0 16,10-1-1-16,6-4 5 16,8-3-5-16,9 0-7 15,9-3 7-15,7 0 0 16,5 1 1-16,-1 3-1 15,-3 4 0-15,-4 0-1 0,-5 1 1 16,2-2 0-16,-4-1 1 16,-1-5-1-16,-1-3 0 15,-1-6 0-15,1-3-5 16,3-2 5-16,-2 0 1 16,-3-3-1-16,-6-4-2 15,-10-3 2-15,-9-1 0 16,-8-3 1-16,-8-4-1 15,-10-5-1-15,-8-2 1 16,-10-5-8-16,-11-1-8 16,-14-3-2-16,-24 6 0 0,-23 4 12 15,-21 5 5 1,-11 0 0-16,0-4 0 0,2-7-1 16,-3-3 1-16,-8-5-10 15,-7-5 4-15,-3-2 6 16,-7-3-1-16,-4-3 1 15,-7 1 1-15,0-3 1 16,-12 0 10-16,-10-2 1 16,-14-11 4-16,-15-17 1 15,-20-13-2-15,-12-4 4 16,-2 6-10-16,0 11 2 16,2 10-10-16,-3 3-1 15,-9 1 1-15,-12 3 0 16,-11-1 0-16,-10 5-1 0,-15-1-1 15,-13 2 1-15,-12 4 0 16,-17 0 0-16,-14 0 0 16,-10 2 0-16,-9-4-1 15,-7 5 0-15,3 3 0 16,1 4 1-16,3 2-1 16,2 4 1-16,-4 2 0 15,-5 4 0-15,-1 6 0 16,-7 2 5-16,-2 2-5 15,-2 5-1-15,-1 3 0 16,6 3 0-16,11 4 1 16,10 5-1-16,12 5-5 15,13 0 5-15,4 7 1 0,9 12 0 16,7 3 2 0,10 2 4-16,12 2-6 0,12 2-8 15,15-3 8-15,26-4 1 16,24-2 13-16,22-7-7 15,9 0 4-15,2 0-10 16,1 2 0-16,2 1 0 16,10 0-1-16,9 4-16 15,6 5-129-15,6 24-169 16,0-3-300-16,0-4-469 0</inkml:trace>
  <inkml:trace contextRef="#ctx0" brushRef="#br0" timeOffset="9616.89">23025 10440 1585 0,'0'0'203'16,"0"0"-136"-16,0 0-47 15,-106-4-11-15,68 17 10 0,-2 7 49 16,-4 7 103-16,-1 9-23 16,2 10-70-16,-2 17 7 15,-1 20-12-15,4 19-20 16,6 8-15-16,14-7-19 16,12-12-6-16,10-23-2 15,0-13-10-15,5-12 10 16,14-4 4-16,9 9-2 15,11 7-6-15,24 16 8 16,27 2-3-16,35 2 0 16,18-10-10-16,15-17 7 15,8-17-4-15,0-13-4 16,13-4-1-16,13-4 0 0,13-2 0 16,14 1 1-1,19-2 1-15,15-1 12 0,17 1 24 16,13 0-4-16,11 0-13 15,6 2-13-15,6-3 2 16,0-1-10-16,-2-3-7 16,-4 1 7-16,-6-3 0 15,-6 0-1-15,-11 0 1 16,-9-8 0-16,-12-2 1 16,-16-1-1-16,-18-3-1 15,-17-1 1-15,-17-2 1 16,-20-5-1-16,-17-8 0 15,-18-7-1-15,-17-9 1 16,-26-3 1-16,-5-18 1 16,-15-6 9-16,-14-4-2 0,-3-10 2 15,-25 11 1-15,-11 1 27 16,-13 2 18-16,-4-4-19 16,-9-2 1-16,-19-1-13 15,-11-6-16-15,-10 0-8 16,-9-4-1-16,-8 2 10 15,-9 2-2-15,-11 4 9 16,-15 8 0-16,-16 3-12 16,-19 6-6-16,-17 2 0 15,-18 2 1-15,-15 4 7 16,-17 5-8-16,-15 6 0 16,-13 6-5-16,-14 8 4 0,-10 4-1 15,-6 4 1-15,-7 4 1 16,-1 3-7-16,2 2 6 15,3 6 1-15,6 0 1 16,0 3-1-16,7 3-1 16,0 3 0-16,5 0 1 15,2 0 1-15,0 4-1 16,3 7 0-16,3 1-1 16,10 1-8-16,18 3-9 15,17 2 3-15,23 0 9 16,15 1 5-16,12 2 1 15,13 0 1-15,9 3 0 16,6 0 0-16,11 3 0 0,7 3-1 16,6 0 0-1,4 2 0-15,4 0 1 0,13-2 5 16,8-5 1-16,15-2 2 16,3-2-1-16,-5 6-7 15,0 5 13-15,-3 3-7 16,10 2 2-16,5-3 6 15,7 0-6-15,7-3-3 16,4-1-5-16,2-2-1 16,1-3 2-16,4 1-2 15,-1-2 9-15,2 0-9 16,2 0 0-16,1-3 0 16,2 1 0-16,1-3 0 15,2-1 0-15,2-7 0 16,-1-1 0-16,2-2-7 0,0-4 1 15,0-2-42 1,0 4-108-16,0 3-125 0,8 0-285 16,-1-4-440-16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69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69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69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499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傅里叶变换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低通滤波原理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低通滤波器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C38862-07D0-4502-B315-FE2B31CA0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908720"/>
            <a:ext cx="10871200" cy="549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671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低通滤波器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A50B55-FFE7-4D64-AF32-E29C0C5C7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9" y="1052736"/>
            <a:ext cx="10380452" cy="52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348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低通滤波器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86E352-20B8-4CA5-9A1B-0360974CE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106419"/>
            <a:ext cx="10332348" cy="522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758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低通滤波器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9B9B70-57FB-4F94-8F09-1C947E7D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05" y="1876619"/>
            <a:ext cx="7876190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152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低通滤波器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D8AF3C-BC2B-446A-B99C-D575AD81CC1F}"/>
              </a:ext>
            </a:extLst>
          </p:cNvPr>
          <p:cNvSpPr txBox="1"/>
          <p:nvPr/>
        </p:nvSpPr>
        <p:spPr>
          <a:xfrm>
            <a:off x="1216621" y="4330298"/>
            <a:ext cx="8304685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与图像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255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对应位置上的值，来源于灰度图像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与图像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对应位置上的值为零（黑色）；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E2E874-1002-4D8E-809A-73D460507E0E}"/>
              </a:ext>
            </a:extLst>
          </p:cNvPr>
          <p:cNvSpPr txBox="1"/>
          <p:nvPr/>
        </p:nvSpPr>
        <p:spPr>
          <a:xfrm>
            <a:off x="335360" y="993055"/>
            <a:ext cx="302433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提取图像</a:t>
            </a:r>
            <a:endParaRPr lang="zh-CN" altLang="zh-CN" sz="24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308176-0498-4BD3-84D1-BF260034E46B}"/>
              </a:ext>
            </a:extLst>
          </p:cNvPr>
          <p:cNvSpPr txBox="1"/>
          <p:nvPr/>
        </p:nvSpPr>
        <p:spPr>
          <a:xfrm>
            <a:off x="623392" y="1924334"/>
            <a:ext cx="828091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只有两种值：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50CB30-535A-4668-8C5A-9120EE2057DB}"/>
              </a:ext>
            </a:extLst>
          </p:cNvPr>
          <p:cNvSpPr txBox="1"/>
          <p:nvPr/>
        </p:nvSpPr>
        <p:spPr>
          <a:xfrm>
            <a:off x="560858" y="3630902"/>
            <a:ext cx="828091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与一幅灰度图像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进行按位与操作后，得到的结果图像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8BCE96-9766-4586-8937-C95C75A96A6E}"/>
              </a:ext>
            </a:extLst>
          </p:cNvPr>
          <p:cNvSpPr txBox="1"/>
          <p:nvPr/>
        </p:nvSpPr>
        <p:spPr>
          <a:xfrm>
            <a:off x="1406473" y="2623730"/>
            <a:ext cx="8280919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一种是数值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一种是数值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255</a:t>
            </a:r>
            <a:endParaRPr lang="zh-CN" altLang="zh-CN" sz="20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FE53C8-529C-4E1A-BE60-74FC8F79C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837" y="1620805"/>
            <a:ext cx="1568209" cy="165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F847ED-7D94-41D5-BAB2-1F9E4784A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1625048"/>
            <a:ext cx="1571075" cy="1656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FCBB73-F714-457F-91BB-4D3AAF0E5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301" y="1625048"/>
            <a:ext cx="1573657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22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低通滤波器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0F77F1-0B6C-4650-AD5F-F1B3705F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52" y="2355011"/>
            <a:ext cx="8577296" cy="21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700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低通滤波器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B0EBEC-CBD0-4594-AD12-BCE37AAF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05" y="1248047"/>
            <a:ext cx="7876190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540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低通滤波器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C38862-07D0-4502-B315-FE2B31CA0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908720"/>
            <a:ext cx="10871200" cy="549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806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低通滤波器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858EAF-7BDC-4EFA-9A4D-CF537B8C3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7" y="1249827"/>
            <a:ext cx="9466052" cy="47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4854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滤波原理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低通滤波原理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了解图像是波的概念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了解低频和高频的概念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掌握低通滤波的原理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9565" y="2867573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低通滤波器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145B19-9752-42BC-BDEC-9E6689ADD0BB}"/>
              </a:ext>
            </a:extLst>
          </p:cNvPr>
          <p:cNvSpPr txBox="1"/>
          <p:nvPr/>
        </p:nvSpPr>
        <p:spPr>
          <a:xfrm>
            <a:off x="8112224" y="1988840"/>
            <a:ext cx="1368152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28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D921E7-2689-4ECB-A0EF-2055A64D02DE}"/>
              </a:ext>
            </a:extLst>
          </p:cNvPr>
          <p:cNvCxnSpPr/>
          <p:nvPr/>
        </p:nvCxnSpPr>
        <p:spPr>
          <a:xfrm>
            <a:off x="8112224" y="2636912"/>
            <a:ext cx="3672408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399CAC0-28C8-4DA5-A96A-50A7BE64879F}"/>
              </a:ext>
            </a:extLst>
          </p:cNvPr>
          <p:cNvSpPr txBox="1"/>
          <p:nvPr/>
        </p:nvSpPr>
        <p:spPr>
          <a:xfrm>
            <a:off x="8112224" y="2996952"/>
            <a:ext cx="3437062" cy="11167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i="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高频：色彩剧烈变化的区域。</a:t>
            </a:r>
            <a:endParaRPr lang="en-US" altLang="zh-CN" i="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低频：色彩稳定平滑的区域。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537766-58F1-416F-B7B0-58F2CE7FAD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r="8026"/>
          <a:stretch/>
        </p:blipFill>
        <p:spPr>
          <a:xfrm>
            <a:off x="119336" y="1390569"/>
            <a:ext cx="7461694" cy="47624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FC6A6F3-7F30-4DF3-872F-5EAD04BDC490}"/>
                  </a:ext>
                </a:extLst>
              </p14:cNvPr>
              <p14:cNvContentPartPr/>
              <p14:nvPr/>
            </p14:nvContentPartPr>
            <p14:xfrm>
              <a:off x="5864400" y="1101960"/>
              <a:ext cx="5185080" cy="31892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FC6A6F3-7F30-4DF3-872F-5EAD04BDC4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5040" y="1092600"/>
                <a:ext cx="5203800" cy="320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26453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低通滤波器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5B9A66-C07A-47FF-82D0-F64565CEB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340768"/>
            <a:ext cx="9315450" cy="474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638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低通滤波器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D75F2B-BC7F-4709-A270-519EDD2193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39"/>
          <a:stretch/>
        </p:blipFill>
        <p:spPr>
          <a:xfrm>
            <a:off x="0" y="2132856"/>
            <a:ext cx="12192000" cy="230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329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E4B817A-E2B3-4629-B8AA-BB466150E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b="6350"/>
          <a:stretch/>
        </p:blipFill>
        <p:spPr>
          <a:xfrm>
            <a:off x="227092" y="1412779"/>
            <a:ext cx="8352974" cy="4248467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低通滤波器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931605-B8D1-4B6E-9CA8-97AB77E1ED1B}"/>
              </a:ext>
            </a:extLst>
          </p:cNvPr>
          <p:cNvSpPr txBox="1"/>
          <p:nvPr/>
        </p:nvSpPr>
        <p:spPr>
          <a:xfrm>
            <a:off x="9120336" y="2708920"/>
            <a:ext cx="2368795" cy="1289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黄线：高频波动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红线：低频波动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绿线：组合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EFED1D-A9A0-4506-8622-E39186AECEDB}"/>
              </a:ext>
            </a:extLst>
          </p:cNvPr>
          <p:cNvSpPr txBox="1"/>
          <p:nvPr/>
        </p:nvSpPr>
        <p:spPr>
          <a:xfrm>
            <a:off x="9181030" y="1916832"/>
            <a:ext cx="2368795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US" altLang="zh-CN" b="0" i="0" dirty="0">
              <a:solidFill>
                <a:srgbClr val="EA433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C3CB3E-5977-4579-B148-B1CF832050BA}"/>
              </a:ext>
            </a:extLst>
          </p:cNvPr>
          <p:cNvCxnSpPr/>
          <p:nvPr/>
        </p:nvCxnSpPr>
        <p:spPr>
          <a:xfrm>
            <a:off x="9212012" y="2492896"/>
            <a:ext cx="2531594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3EDFDE9-99F2-4BC5-9FA3-BB8DBC4D76A5}"/>
              </a:ext>
            </a:extLst>
          </p:cNvPr>
          <p:cNvSpPr txBox="1"/>
          <p:nvPr/>
        </p:nvSpPr>
        <p:spPr>
          <a:xfrm>
            <a:off x="2891434" y="5775067"/>
            <a:ext cx="5688632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参考资料：阮一峰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,http://www.ruanyifeng.com/blog/2017/12/image-and-wave-filters.html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4790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低通滤波器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B6D5CF-7267-4EE2-B082-392DB8AA1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8" b="5605"/>
          <a:stretch/>
        </p:blipFill>
        <p:spPr>
          <a:xfrm>
            <a:off x="299123" y="1671974"/>
            <a:ext cx="8208912" cy="42902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AF6DCE-89D9-40D8-8D92-A212A58F8670}"/>
              </a:ext>
            </a:extLst>
          </p:cNvPr>
          <p:cNvSpPr txBox="1"/>
          <p:nvPr/>
        </p:nvSpPr>
        <p:spPr>
          <a:xfrm>
            <a:off x="9120336" y="2708920"/>
            <a:ext cx="2368795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黑色曲线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9D2704-8304-4F10-98F1-E92BD0E934A8}"/>
              </a:ext>
            </a:extLst>
          </p:cNvPr>
          <p:cNvSpPr txBox="1"/>
          <p:nvPr/>
        </p:nvSpPr>
        <p:spPr>
          <a:xfrm>
            <a:off x="9181030" y="1916832"/>
            <a:ext cx="2368795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滤波结果</a:t>
            </a:r>
            <a:endParaRPr lang="en-US" altLang="zh-CN" b="0" i="0" dirty="0">
              <a:solidFill>
                <a:srgbClr val="EA433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232719-64E1-4002-9CDA-C2CC6C5943DC}"/>
              </a:ext>
            </a:extLst>
          </p:cNvPr>
          <p:cNvCxnSpPr/>
          <p:nvPr/>
        </p:nvCxnSpPr>
        <p:spPr>
          <a:xfrm>
            <a:off x="9212012" y="2492896"/>
            <a:ext cx="2531594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B8C05E1-B51F-48EA-9740-5756D14C678A}"/>
              </a:ext>
            </a:extLst>
          </p:cNvPr>
          <p:cNvSpPr txBox="1"/>
          <p:nvPr/>
        </p:nvSpPr>
        <p:spPr>
          <a:xfrm>
            <a:off x="3071664" y="6021288"/>
            <a:ext cx="5688632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参考资料：阮一峰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,http://www.ruanyifeng.com/blog/2017/12/image-and-wave-filters.html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5F5D4E-D406-4137-B348-EB138E36DD55}"/>
              </a:ext>
            </a:extLst>
          </p:cNvPr>
          <p:cNvSpPr txBox="1"/>
          <p:nvPr/>
        </p:nvSpPr>
        <p:spPr>
          <a:xfrm>
            <a:off x="5735961" y="2541895"/>
            <a:ext cx="72008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低通</a:t>
            </a:r>
            <a:endParaRPr lang="en-US" altLang="zh-CN" b="0" i="0" dirty="0">
              <a:solidFill>
                <a:srgbClr val="EA433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C7E08C-8784-4BEE-9070-F05D9348860C}"/>
              </a:ext>
            </a:extLst>
          </p:cNvPr>
          <p:cNvSpPr txBox="1"/>
          <p:nvPr/>
        </p:nvSpPr>
        <p:spPr>
          <a:xfrm>
            <a:off x="6888088" y="3429000"/>
            <a:ext cx="72008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高通</a:t>
            </a:r>
            <a:endParaRPr lang="en-US" altLang="zh-CN" b="0" i="0" dirty="0">
              <a:solidFill>
                <a:srgbClr val="EA433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0558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低通滤波器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3364C4-A826-4A36-A4CB-97CBBDE5D9E5}"/>
              </a:ext>
            </a:extLst>
          </p:cNvPr>
          <p:cNvSpPr txBox="1"/>
          <p:nvPr/>
        </p:nvSpPr>
        <p:spPr>
          <a:xfrm>
            <a:off x="6955570" y="6438214"/>
            <a:ext cx="295081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en-US" altLang="zh-CN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https://fellipe.com/demos/lena-js/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97CEE5-1E0E-41F0-B4AC-B6448FE7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6" y="1324241"/>
            <a:ext cx="9702018" cy="51145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F59378-BC03-4018-9CBB-5F031FC7FA30}"/>
              </a:ext>
            </a:extLst>
          </p:cNvPr>
          <p:cNvSpPr txBox="1"/>
          <p:nvPr/>
        </p:nvSpPr>
        <p:spPr>
          <a:xfrm>
            <a:off x="802708" y="892765"/>
            <a:ext cx="23687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滤波结果展示</a:t>
            </a:r>
            <a:endParaRPr lang="en-US" altLang="zh-CN" b="0" i="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5286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低通滤波器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858EAF-7BDC-4EFA-9A4D-CF537B8C3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7" y="1249827"/>
            <a:ext cx="9466052" cy="47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207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</TotalTime>
  <Words>226</Words>
  <Application>Microsoft Office PowerPoint</Application>
  <PresentationFormat>宽屏</PresentationFormat>
  <Paragraphs>48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傅里叶变换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683</cp:revision>
  <dcterms:created xsi:type="dcterms:W3CDTF">2017-06-22T11:40:54Z</dcterms:created>
  <dcterms:modified xsi:type="dcterms:W3CDTF">2020-07-11T13:29:24Z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