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7" r:id="rId2"/>
    <p:sldId id="449" r:id="rId3"/>
    <p:sldId id="511" r:id="rId4"/>
    <p:sldId id="510" r:id="rId5"/>
    <p:sldId id="508" r:id="rId6"/>
    <p:sldId id="504" r:id="rId7"/>
    <p:sldId id="503" r:id="rId8"/>
    <p:sldId id="500" r:id="rId9"/>
    <p:sldId id="512" r:id="rId10"/>
    <p:sldId id="513" r:id="rId11"/>
    <p:sldId id="514" r:id="rId12"/>
    <p:sldId id="515" r:id="rId13"/>
    <p:sldId id="507" r:id="rId14"/>
    <p:sldId id="509" r:id="rId15"/>
    <p:sldId id="46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797979"/>
    <a:srgbClr val="FFFFFF"/>
    <a:srgbClr val="34A853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629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629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629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1012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傅里叶变换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模糊图像的边缘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sp>
        <p:nvSpPr>
          <p:cNvPr id="7" name="PA_文本框 6">
            <a:extLst>
              <a:ext uri="{FF2B5EF4-FFF2-40B4-BE49-F238E27FC236}">
                <a16:creationId xmlns:a16="http://schemas.microsoft.com/office/drawing/2014/main" id="{2A80B223-1AB7-44BD-8C44-F71F9B9D64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案例：通过低通滤波模糊图像边缘。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97FE5-4D49-47F3-ABEC-30DA675F0079}"/>
              </a:ext>
            </a:extLst>
          </p:cNvPr>
          <p:cNvSpPr/>
          <p:nvPr/>
        </p:nvSpPr>
        <p:spPr>
          <a:xfrm>
            <a:off x="1437847" y="1739842"/>
            <a:ext cx="8064896" cy="4708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cv2.imread('image\\lena.bmp',0)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cv2.dft(np.float32(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),flags = cv2.DFT_COMPLEX_OUTPUT)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 cols = 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endParaRPr lang="en-US" altLang="zh-CN" sz="12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crow,ccol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int(rows/2) , int(cols/2)</a:t>
            </a:r>
          </a:p>
          <a:p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= 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((rows,cols,2),np.uint8)</a:t>
            </a:r>
          </a:p>
          <a:p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两个通道，与频谱图像匹配</a:t>
            </a:r>
          </a:p>
          <a:p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mask[crow-30:crow+30, ccol-30:ccol+30] = 1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*mask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cv2.idft(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cv2.magnitude(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[:,:,0],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[:,:,1])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('inverse'),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r=500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(222)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[r,:],color='r')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(224)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[r,:],color='g')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527CB-19A7-4926-B4A5-66FDDAA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4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sp>
        <p:nvSpPr>
          <p:cNvPr id="7" name="PA_文本框 6">
            <a:extLst>
              <a:ext uri="{FF2B5EF4-FFF2-40B4-BE49-F238E27FC236}">
                <a16:creationId xmlns:a16="http://schemas.microsoft.com/office/drawing/2014/main" id="{2A80B223-1AB7-44BD-8C44-F71F9B9D64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案例：通过低通滤波模糊图像边缘。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97FE5-4D49-47F3-ABEC-30DA675F0079}"/>
              </a:ext>
            </a:extLst>
          </p:cNvPr>
          <p:cNvSpPr/>
          <p:nvPr/>
        </p:nvSpPr>
        <p:spPr>
          <a:xfrm>
            <a:off x="1437847" y="1739842"/>
            <a:ext cx="8064896" cy="4708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cv2.imread('image\\lena.bmp',0)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cv2.dft(np.float32(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),flags = cv2.DFT_COMPLEX_OUTPUT)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 cols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crow,ccol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int(rows/2) , int(cols/2)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((rows,cols,2),np.uint8)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两个通道，与频谱图像匹配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mask[crow-30:crow+30, ccol-30:ccol+30] = 1</a:t>
            </a:r>
          </a:p>
          <a:p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*mask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cv2.idft(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cv2.magnitude(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[:,:,0],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[:,:,1])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('inverse'),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r=500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(222)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[r,:],color='r')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(224)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[r,:],color='g')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527CB-19A7-4926-B4A5-66FDDAA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884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sp>
        <p:nvSpPr>
          <p:cNvPr id="7" name="PA_文本框 6">
            <a:extLst>
              <a:ext uri="{FF2B5EF4-FFF2-40B4-BE49-F238E27FC236}">
                <a16:creationId xmlns:a16="http://schemas.microsoft.com/office/drawing/2014/main" id="{2A80B223-1AB7-44BD-8C44-F71F9B9D64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案例：通过低通滤波模糊图像边缘。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97FE5-4D49-47F3-ABEC-30DA675F0079}"/>
              </a:ext>
            </a:extLst>
          </p:cNvPr>
          <p:cNvSpPr/>
          <p:nvPr/>
        </p:nvSpPr>
        <p:spPr>
          <a:xfrm>
            <a:off x="1437847" y="1739842"/>
            <a:ext cx="8064896" cy="4708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cv2.imread('image\\lena.bmp',0)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cv2.dft(np.float32(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),flags = cv2.DFT_COMPLEX_OUTPUT)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 cols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crow,ccol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int(rows/2) , int(cols/2)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((rows,cols,2),np.uint8)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两个通道，与频谱图像匹配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mask[crow-30:crow+30, ccol-30:ccol+30] = 1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*mask</a:t>
            </a:r>
          </a:p>
          <a:p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cv2.idft(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cv2.magnitude(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[:,:,0],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[:,:,1])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('inverse'),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r=500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(222)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[r,:],color='r')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(224)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[r,:],color='g')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527CB-19A7-4926-B4A5-66FDDAA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743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C38862-07D0-4502-B315-FE2B31CA0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08720"/>
            <a:ext cx="10871200" cy="54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374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EEA9EC-1D03-4BD4-9994-F334EC4AD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7" y="1249827"/>
            <a:ext cx="9466052" cy="47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10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低通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模糊图像边缘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掌握低通滤波的原理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掌握模糊图像边缘的方法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960" y="2264731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EEA9EC-1D03-4BD4-9994-F334EC4AD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7" y="1249827"/>
            <a:ext cx="9466052" cy="47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827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9B9B70-57FB-4F94-8F09-1C947E7D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5" y="1876619"/>
            <a:ext cx="7876190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935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模糊图像边缘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8AF3C-BC2B-446A-B99C-D575AD81CC1F}"/>
              </a:ext>
            </a:extLst>
          </p:cNvPr>
          <p:cNvSpPr txBox="1"/>
          <p:nvPr/>
        </p:nvSpPr>
        <p:spPr>
          <a:xfrm>
            <a:off x="1216621" y="4330298"/>
            <a:ext cx="8304685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对应位置上的值，来源于灰度图像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对应位置上的值为零（黑色）；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2E874-1002-4D8E-809A-73D460507E0E}"/>
              </a:ext>
            </a:extLst>
          </p:cNvPr>
          <p:cNvSpPr txBox="1"/>
          <p:nvPr/>
        </p:nvSpPr>
        <p:spPr>
          <a:xfrm>
            <a:off x="335360" y="993055"/>
            <a:ext cx="302433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提取图像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308176-0498-4BD3-84D1-BF260034E46B}"/>
              </a:ext>
            </a:extLst>
          </p:cNvPr>
          <p:cNvSpPr txBox="1"/>
          <p:nvPr/>
        </p:nvSpPr>
        <p:spPr>
          <a:xfrm>
            <a:off x="623392" y="1924334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只有两种值：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50CB30-535A-4668-8C5A-9120EE2057DB}"/>
              </a:ext>
            </a:extLst>
          </p:cNvPr>
          <p:cNvSpPr txBox="1"/>
          <p:nvPr/>
        </p:nvSpPr>
        <p:spPr>
          <a:xfrm>
            <a:off x="560858" y="3630902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与一幅灰度图像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进行按位与操作后，得到的结果图像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8BCE96-9766-4586-8937-C95C75A96A6E}"/>
              </a:ext>
            </a:extLst>
          </p:cNvPr>
          <p:cNvSpPr txBox="1"/>
          <p:nvPr/>
        </p:nvSpPr>
        <p:spPr>
          <a:xfrm>
            <a:off x="1406473" y="2623730"/>
            <a:ext cx="828091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endParaRPr lang="zh-CN" altLang="zh-CN" sz="2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FE53C8-529C-4E1A-BE60-74FC8F79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37" y="1620805"/>
            <a:ext cx="1568209" cy="165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F847ED-7D94-41D5-BAB2-1F9E4784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625048"/>
            <a:ext cx="1571075" cy="165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FCBB73-F714-457F-91BB-4D3AAF0E5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301" y="1625048"/>
            <a:ext cx="1573657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2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0F77F1-0B6C-4650-AD5F-F1B3705F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52" y="2355011"/>
            <a:ext cx="8577296" cy="21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700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9B9B70-57FB-4F94-8F09-1C947E7D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5" y="1876619"/>
            <a:ext cx="7876190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152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sp>
        <p:nvSpPr>
          <p:cNvPr id="7" name="PA_文本框 6">
            <a:extLst>
              <a:ext uri="{FF2B5EF4-FFF2-40B4-BE49-F238E27FC236}">
                <a16:creationId xmlns:a16="http://schemas.microsoft.com/office/drawing/2014/main" id="{2A80B223-1AB7-44BD-8C44-F71F9B9D64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案例：通过低通滤波模糊图像边缘。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97FE5-4D49-47F3-ABEC-30DA675F0079}"/>
              </a:ext>
            </a:extLst>
          </p:cNvPr>
          <p:cNvSpPr/>
          <p:nvPr/>
        </p:nvSpPr>
        <p:spPr>
          <a:xfrm>
            <a:off x="1437847" y="1739842"/>
            <a:ext cx="8064896" cy="4708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cv2.imread('image\\lena.bmp',0)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cv2.dft(np.float32(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),flags = cv2.DFT_COMPLEX_OUTPUT)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 cols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crow,ccol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int(rows/2) , int(cols/2)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((rows,cols,2),np.uint8)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两个通道，与频谱图像匹配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mask[crow-30:crow+30, ccol-30:ccol+30] = 1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*mask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cv2.idft(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cv2.magnitude(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[:,:,0],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[:,:,1])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('inverse'),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r=500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(222)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[r,:],color='r')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(224)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[r,:],color='g')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527CB-19A7-4926-B4A5-66FDDAA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40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模糊图像边缘</a:t>
            </a:r>
          </a:p>
        </p:txBody>
      </p:sp>
      <p:sp>
        <p:nvSpPr>
          <p:cNvPr id="7" name="PA_文本框 6">
            <a:extLst>
              <a:ext uri="{FF2B5EF4-FFF2-40B4-BE49-F238E27FC236}">
                <a16:creationId xmlns:a16="http://schemas.microsoft.com/office/drawing/2014/main" id="{2A80B223-1AB7-44BD-8C44-F71F9B9D64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案例：通过低通滤波模糊图像边缘。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97FE5-4D49-47F3-ABEC-30DA675F0079}"/>
              </a:ext>
            </a:extLst>
          </p:cNvPr>
          <p:cNvSpPr/>
          <p:nvPr/>
        </p:nvSpPr>
        <p:spPr>
          <a:xfrm>
            <a:off x="1437847" y="1739842"/>
            <a:ext cx="8064896" cy="4708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cv2.imread('image\\lena.bmp',0)</a:t>
            </a:r>
          </a:p>
          <a:p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cv2.dft(np.float32(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),flags = cv2.DFT_COMPLEX_OUTPUT)</a:t>
            </a:r>
          </a:p>
          <a:p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 cols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crow,ccol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int(rows/2) , int(cols/2)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((rows,cols,2),np.uint8)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两个通道，与频谱图像匹配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mask[crow-30:crow+30, ccol-30:ccol+30] = 1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*mask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cv2.idft(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cv2.magnitude(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[:,:,0],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[:,:,1])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(223),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('inverse'),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r=500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(222)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[r,:],color='r')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(224)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[r,:],color='g')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527CB-19A7-4926-B4A5-66FDDAA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961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1492</Words>
  <Application>Microsoft Office PowerPoint</Application>
  <PresentationFormat>宽屏</PresentationFormat>
  <Paragraphs>158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685</cp:revision>
  <dcterms:created xsi:type="dcterms:W3CDTF">2017-06-22T11:40:54Z</dcterms:created>
  <dcterms:modified xsi:type="dcterms:W3CDTF">2020-07-11T13:41:14Z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