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7" r:id="rId2"/>
    <p:sldId id="449" r:id="rId3"/>
    <p:sldId id="517" r:id="rId4"/>
    <p:sldId id="518" r:id="rId5"/>
    <p:sldId id="519" r:id="rId6"/>
    <p:sldId id="522" r:id="rId7"/>
    <p:sldId id="523" r:id="rId8"/>
    <p:sldId id="524" r:id="rId9"/>
    <p:sldId id="525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46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34A853"/>
    <a:srgbClr val="FFFFFF"/>
    <a:srgbClr val="797979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5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5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5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5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视频处理基础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从摄像头捕获视频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cv2.VideoCapture.open( index 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3. open</a:t>
            </a:r>
            <a:r>
              <a:rPr lang="zh-CN" altLang="en-US" dirty="0"/>
              <a:t>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767408" y="3225552"/>
            <a:ext cx="1101722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当函数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isOpened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返回值为逻辑值假时，说明摄像头初始化失败。这时，可以使用函数该函数打开摄像头。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：摄像头的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：当成功打开摄像头时，返回逻辑值真（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该函数同样适用于处理视频文件。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0763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image=cv2.VideoCapture.read()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4. </a:t>
            </a:r>
            <a:r>
              <a:rPr lang="zh-CN" altLang="en-US" dirty="0"/>
              <a:t>帧捕捉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767408" y="3225552"/>
            <a:ext cx="11017224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：是帧捕获的返回值，如果没有帧被捕获，则该值为空。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：用来表示捕获结果是否成功的逻辑值。如果成功返回逻辑值真（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）；不成功返回逻辑值假（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6687501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None=cv2.VideoCapture.release()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5. </a:t>
            </a:r>
            <a:r>
              <a:rPr lang="zh-CN" altLang="en-US" dirty="0"/>
              <a:t>释放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767408" y="3225552"/>
            <a:ext cx="11017224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在不需要摄像头时，需要关闭摄像头。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例如，当前有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，则将其释放的语句为：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cap.release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94956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cv2.VideoCapture.get(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属性相关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587388" y="3414011"/>
            <a:ext cx="11017224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式中，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类对象的属性。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7F287F-872B-4D34-ABE6-1CADD60AB7FA}"/>
              </a:ext>
            </a:extLst>
          </p:cNvPr>
          <p:cNvSpPr txBox="1"/>
          <p:nvPr/>
        </p:nvSpPr>
        <p:spPr>
          <a:xfrm>
            <a:off x="1487488" y="4433220"/>
            <a:ext cx="9505056" cy="874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cvc.get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cv2.CAP_PROP_FRAME_WIDTH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），能够获取当前帧对象的宽度；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cvc.get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cv2.CAP_PROP_FRAME_HEIGHT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），能够获取当前帧对象的高度；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8202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属性相关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D4676D2-FEF0-4F4C-B810-3D09750D0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41218"/>
              </p:ext>
            </p:extLst>
          </p:nvPr>
        </p:nvGraphicFramePr>
        <p:xfrm>
          <a:off x="2855640" y="1844824"/>
          <a:ext cx="6786114" cy="44957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15345">
                  <a:extLst>
                    <a:ext uri="{9D8B030D-6E8A-4147-A177-3AD203B41FA5}">
                      <a16:colId xmlns:a16="http://schemas.microsoft.com/office/drawing/2014/main" val="270266988"/>
                    </a:ext>
                  </a:extLst>
                </a:gridCol>
                <a:gridCol w="611863">
                  <a:extLst>
                    <a:ext uri="{9D8B030D-6E8A-4147-A177-3AD203B41FA5}">
                      <a16:colId xmlns:a16="http://schemas.microsoft.com/office/drawing/2014/main" val="1181400983"/>
                    </a:ext>
                  </a:extLst>
                </a:gridCol>
                <a:gridCol w="3658906">
                  <a:extLst>
                    <a:ext uri="{9D8B030D-6E8A-4147-A177-3AD203B41FA5}">
                      <a16:colId xmlns:a16="http://schemas.microsoft.com/office/drawing/2014/main" val="9153814"/>
                    </a:ext>
                  </a:extLst>
                </a:gridCol>
              </a:tblGrid>
              <a:tr h="3746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值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propId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含义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995705845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cv2.CAP_PROP_POS_MSEC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视频文件的当前位置（以毫秒为单位）或视频捕获时间戳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254051840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cv2.CAP_PROP_POS_FRAMES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基于</a:t>
                      </a: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的索引将被解码</a:t>
                      </a: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捕获下一帧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3676564343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cv2.CAP_PROP_POS_AVI_RATIO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视频文件的相对位置：</a:t>
                      </a: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0 - </a:t>
                      </a: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视频的开始，</a:t>
                      </a:r>
                      <a:r>
                        <a:rPr lang="en-US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1 - </a:t>
                      </a: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视频的结束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2268850874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cv2.CAP_PROP_FRAME_WIDTH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帧的宽度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3900193637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cv2.CAP_PROP_FRAME_HEIGHT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帧的高度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1859650323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cv2.CAP_PROP_FPS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帧速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385405925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cv2.CAP_PROP_FOURCC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个字符表示的视频编码器格式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4169066601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cv2.CAP_PROP_FRAME_COUNT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帧数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1854647834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cv2.CAP_PROP_FORMAT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byretrieve()</a:t>
                      </a:r>
                      <a:r>
                        <a:rPr lang="zh-CN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Mat</a:t>
                      </a:r>
                      <a:r>
                        <a:rPr lang="zh-CN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格式的对象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3197670302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cv2.CAP_PROP_MODE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指示当前捕获模式的后端特定值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1798838600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cv2.CAP_PROP_BRIGHTNESS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图像的亮度（仅适用于相机）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411619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7177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属性相关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D4676D2-FEF0-4F4C-B810-3D09750D0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86215"/>
              </p:ext>
            </p:extLst>
          </p:nvPr>
        </p:nvGraphicFramePr>
        <p:xfrm>
          <a:off x="2855640" y="1844824"/>
          <a:ext cx="6786114" cy="41210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15345">
                  <a:extLst>
                    <a:ext uri="{9D8B030D-6E8A-4147-A177-3AD203B41FA5}">
                      <a16:colId xmlns:a16="http://schemas.microsoft.com/office/drawing/2014/main" val="270266988"/>
                    </a:ext>
                  </a:extLst>
                </a:gridCol>
                <a:gridCol w="611863">
                  <a:extLst>
                    <a:ext uri="{9D8B030D-6E8A-4147-A177-3AD203B41FA5}">
                      <a16:colId xmlns:a16="http://schemas.microsoft.com/office/drawing/2014/main" val="1181400983"/>
                    </a:ext>
                  </a:extLst>
                </a:gridCol>
                <a:gridCol w="3658906">
                  <a:extLst>
                    <a:ext uri="{9D8B030D-6E8A-4147-A177-3AD203B41FA5}">
                      <a16:colId xmlns:a16="http://schemas.microsoft.com/office/drawing/2014/main" val="9153814"/>
                    </a:ext>
                  </a:extLst>
                </a:gridCol>
              </a:tblGrid>
              <a:tr h="3746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值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propId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含义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995705845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cv2.CAP_PROP_CONTRAST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11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图像对比度（仅适用于相机）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051840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cv2.CAP_PROP_SATURATION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12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图像饱和度（仅适用于相机）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564343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cv2.CAP_PROP_HUE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13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图像色相（仅适用于相机）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850874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cv2.CAP_PROP_GAIN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14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图像增益（仅适用于相机）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3637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cv2.CAP_PROP_EXPOSURE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15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曝光（仅适用于相机）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650323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cv2.CAP_PROP_CONVERT_RGB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16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表示图像是否应转换为</a:t>
                      </a: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RGB</a:t>
                      </a: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的逻辑标志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405925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cv2.CAP_PROP_WHITE_BALANCE_BLUE_U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17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当前不支持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066601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cv2.CAP_PROP_RECTIFICATION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18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立体摄像机的整流标志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647834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cv2.CAP_PROP_MONOCHROME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19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670302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cv2.CAP_PROP_SHARPNESS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20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83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076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属性相关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D4676D2-FEF0-4F4C-B810-3D09750D0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88931"/>
              </p:ext>
            </p:extLst>
          </p:nvPr>
        </p:nvGraphicFramePr>
        <p:xfrm>
          <a:off x="2855640" y="1844824"/>
          <a:ext cx="6786114" cy="41210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15345">
                  <a:extLst>
                    <a:ext uri="{9D8B030D-6E8A-4147-A177-3AD203B41FA5}">
                      <a16:colId xmlns:a16="http://schemas.microsoft.com/office/drawing/2014/main" val="270266988"/>
                    </a:ext>
                  </a:extLst>
                </a:gridCol>
                <a:gridCol w="611863">
                  <a:extLst>
                    <a:ext uri="{9D8B030D-6E8A-4147-A177-3AD203B41FA5}">
                      <a16:colId xmlns:a16="http://schemas.microsoft.com/office/drawing/2014/main" val="1181400983"/>
                    </a:ext>
                  </a:extLst>
                </a:gridCol>
                <a:gridCol w="3658906">
                  <a:extLst>
                    <a:ext uri="{9D8B030D-6E8A-4147-A177-3AD203B41FA5}">
                      <a16:colId xmlns:a16="http://schemas.microsoft.com/office/drawing/2014/main" val="9153814"/>
                    </a:ext>
                  </a:extLst>
                </a:gridCol>
              </a:tblGrid>
              <a:tr h="3746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值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propId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含义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995705845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cv2.CAP_PROP_AUTO_EXPOSURE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21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DC1394: </a:t>
                      </a:r>
                      <a:r>
                        <a:rPr lang="zh-CN" alt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相机的曝光控制，用户仅仅能通过该属性调整。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051840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cv2.CAP_PROP_GAMMA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22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564343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cv2.CAP_PROP_TEMPERATURE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23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850874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cv2.CAP_PROP_TRIGGER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24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3637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cv2.CAP_PROP_TRIGGER_DELAY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25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650323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cv2.CAP_PROP_WHITE_BALANCE_RED_V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26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405925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cv2.CAP_PROP_ZOOM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27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066601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cv2.CAP_PROP_FOCUS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28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647834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cv2.CAP_PROP_GUID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29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670302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cv2.CAP_PROP_ISO_SPEED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30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83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2919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属性相关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D4676D2-FEF0-4F4C-B810-3D09750D0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26939"/>
              </p:ext>
            </p:extLst>
          </p:nvPr>
        </p:nvGraphicFramePr>
        <p:xfrm>
          <a:off x="2855640" y="1844824"/>
          <a:ext cx="6786114" cy="41210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15345">
                  <a:extLst>
                    <a:ext uri="{9D8B030D-6E8A-4147-A177-3AD203B41FA5}">
                      <a16:colId xmlns:a16="http://schemas.microsoft.com/office/drawing/2014/main" val="270266988"/>
                    </a:ext>
                  </a:extLst>
                </a:gridCol>
                <a:gridCol w="611863">
                  <a:extLst>
                    <a:ext uri="{9D8B030D-6E8A-4147-A177-3AD203B41FA5}">
                      <a16:colId xmlns:a16="http://schemas.microsoft.com/office/drawing/2014/main" val="1181400983"/>
                    </a:ext>
                  </a:extLst>
                </a:gridCol>
                <a:gridCol w="3658906">
                  <a:extLst>
                    <a:ext uri="{9D8B030D-6E8A-4147-A177-3AD203B41FA5}">
                      <a16:colId xmlns:a16="http://schemas.microsoft.com/office/drawing/2014/main" val="9153814"/>
                    </a:ext>
                  </a:extLst>
                </a:gridCol>
              </a:tblGrid>
              <a:tr h="3746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值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propId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含义</a:t>
                      </a:r>
                      <a:endParaRPr lang="zh-CN" sz="14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344" marR="88344" marT="0" marB="0" anchor="ctr"/>
                </a:tc>
                <a:extLst>
                  <a:ext uri="{0D108BD9-81ED-4DB2-BD59-A6C34878D82A}">
                    <a16:rowId xmlns:a16="http://schemas.microsoft.com/office/drawing/2014/main" val="995705845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cv2.CAP_PROP_BACKLIGHT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31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051840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cv2.CAP_PROP_PAN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32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564343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cv2.CAP_PROP_TILT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33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850874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cv2.CAP_PROP_ROLL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34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3637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cv2.CAP_PROP_IRIS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35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650323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cv2.CAP_PROP_SETTINGS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36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弹出过滤对话框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405925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cv2.CAP_PROP_BUFFERSIZE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37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066601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cv2.CAP_PROP_AUTOFOCUS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38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647834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cv2.CAP_PROP_SAR_NUM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39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num/den (num)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670302"/>
                  </a:ext>
                </a:extLst>
              </a:tr>
              <a:tr h="374643"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cv2.CAP_PROP_SAR_DEN</a:t>
                      </a:r>
                      <a:endParaRPr lang="zh-CN" altLang="en-US" sz="1000" b="0" i="0" u="none" strike="noStrike" kern="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40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Times New Roman" panose="02020603050405020304"/>
                        </a:rPr>
                        <a:t>num/den (den)</a:t>
                      </a:r>
                      <a:endParaRPr lang="zh-CN" altLang="en-US" sz="1000" b="0" i="0" u="none" strike="noStrike" kern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83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4514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cv2.VideoCapture.set(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value 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属性相关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587388" y="3414011"/>
            <a:ext cx="11017224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类对象的属性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类对象的属性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对应着属性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3386462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cv2.VideoCapture.set(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value 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属性相关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587388" y="3414011"/>
            <a:ext cx="1101722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7F287F-872B-4D34-ABE6-1CADD60AB7FA}"/>
              </a:ext>
            </a:extLst>
          </p:cNvPr>
          <p:cNvSpPr txBox="1"/>
          <p:nvPr/>
        </p:nvSpPr>
        <p:spPr>
          <a:xfrm>
            <a:off x="874716" y="4149080"/>
            <a:ext cx="9983839" cy="10029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cvc.set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cv2.CAP_PROP_FRAME_WIDTH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），将当前帧对象的宽度设置为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像素大小；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cvc.set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cv2.CAP_PROP_FRAME_HEIGHT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），将当前帧对象的高度设置为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像素大小；</a:t>
            </a:r>
          </a:p>
        </p:txBody>
      </p:sp>
    </p:spTree>
    <p:extLst>
      <p:ext uri="{BB962C8B-B14F-4D97-AF65-F5344CB8AC3E}">
        <p14:creationId xmlns:p14="http://schemas.microsoft.com/office/powerpoint/2010/main" val="24554789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掌握从摄像头捕获视频的方法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2450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32098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5896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93253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4751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ret, frame = 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3859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0882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8994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3867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21234" y="1739842"/>
            <a:ext cx="8064896" cy="4478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cap.get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c = cv2.waitKey(1)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c==27:   #ESC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58" y="1278846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类捕获摄像头视频。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9454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8336DE-52C3-4932-A504-DDAAE222BFE6}"/>
              </a:ext>
            </a:extLst>
          </p:cNvPr>
          <p:cNvSpPr/>
          <p:nvPr/>
        </p:nvSpPr>
        <p:spPr>
          <a:xfrm>
            <a:off x="875787" y="2974791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97B7BC-906A-479B-ABB4-92DE697B6C53}"/>
              </a:ext>
            </a:extLst>
          </p:cNvPr>
          <p:cNvSpPr/>
          <p:nvPr/>
        </p:nvSpPr>
        <p:spPr>
          <a:xfrm>
            <a:off x="3666482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2DC772-B45B-4280-8646-89E2FA42C958}"/>
              </a:ext>
            </a:extLst>
          </p:cNvPr>
          <p:cNvCxnSpPr>
            <a:cxnSpLocks/>
          </p:cNvCxnSpPr>
          <p:nvPr/>
        </p:nvCxnSpPr>
        <p:spPr>
          <a:xfrm>
            <a:off x="2226567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495D963-7046-42C8-B416-E7881A6E68F3}"/>
              </a:ext>
            </a:extLst>
          </p:cNvPr>
          <p:cNvSpPr/>
          <p:nvPr/>
        </p:nvSpPr>
        <p:spPr>
          <a:xfrm>
            <a:off x="6444773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处理结果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C7557E-706F-42E5-B862-5B71262E79DF}"/>
              </a:ext>
            </a:extLst>
          </p:cNvPr>
          <p:cNvCxnSpPr>
            <a:cxnSpLocks/>
          </p:cNvCxnSpPr>
          <p:nvPr/>
        </p:nvCxnSpPr>
        <p:spPr>
          <a:xfrm>
            <a:off x="5011060" y="3592903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C1A4BFD-ED4A-4D04-B4A9-9E49B21B3C4E}"/>
              </a:ext>
            </a:extLst>
          </p:cNvPr>
          <p:cNvSpPr/>
          <p:nvPr/>
        </p:nvSpPr>
        <p:spPr>
          <a:xfrm>
            <a:off x="9223064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99309D-F709-4876-B543-6571EC0751C7}"/>
              </a:ext>
            </a:extLst>
          </p:cNvPr>
          <p:cNvCxnSpPr>
            <a:cxnSpLocks/>
          </p:cNvCxnSpPr>
          <p:nvPr/>
        </p:nvCxnSpPr>
        <p:spPr>
          <a:xfrm>
            <a:off x="7783149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D38F88-05D2-487D-AB08-460427443067}"/>
              </a:ext>
            </a:extLst>
          </p:cNvPr>
          <p:cNvSpPr txBox="1"/>
          <p:nvPr/>
        </p:nvSpPr>
        <p:spPr>
          <a:xfrm>
            <a:off x="801275" y="3269738"/>
            <a:ext cx="130696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现实场景</a:t>
            </a:r>
            <a:endParaRPr lang="en-US" altLang="zh-CN" sz="18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17B63-2A0C-4B94-B8B4-E7D4ECC0A26A}"/>
              </a:ext>
            </a:extLst>
          </p:cNvPr>
          <p:cNvSpPr txBox="1"/>
          <p:nvPr/>
        </p:nvSpPr>
        <p:spPr>
          <a:xfrm>
            <a:off x="24167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读取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B3979-8368-411E-8AEB-A821706A3C10}"/>
              </a:ext>
            </a:extLst>
          </p:cNvPr>
          <p:cNvSpPr txBox="1"/>
          <p:nvPr/>
        </p:nvSpPr>
        <p:spPr>
          <a:xfrm>
            <a:off x="52198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549DD8-C71E-4D7C-8243-BF16BEE5C78F}"/>
              </a:ext>
            </a:extLst>
          </p:cNvPr>
          <p:cNvSpPr txBox="1"/>
          <p:nvPr/>
        </p:nvSpPr>
        <p:spPr>
          <a:xfrm>
            <a:off x="8028666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280403783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VideoCapture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类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从摄像头捕获视频的方法</a:t>
            </a: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5FE4AB-3ADA-4492-8713-F4CEB3D75AEF}"/>
              </a:ext>
            </a:extLst>
          </p:cNvPr>
          <p:cNvSpPr txBox="1"/>
          <p:nvPr/>
        </p:nvSpPr>
        <p:spPr>
          <a:xfrm>
            <a:off x="1631504" y="2564904"/>
            <a:ext cx="611181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帧捕捉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A9616A-8616-4414-98D4-3EE8F715CD03}"/>
              </a:ext>
            </a:extLst>
          </p:cNvPr>
          <p:cNvSpPr txBox="1"/>
          <p:nvPr/>
        </p:nvSpPr>
        <p:spPr>
          <a:xfrm>
            <a:off x="767408" y="1379738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VideoCapture</a:t>
            </a:r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16165B8-61B1-45F7-9706-A6B80E524005}"/>
              </a:ext>
            </a:extLst>
          </p:cNvPr>
          <p:cNvCxnSpPr/>
          <p:nvPr/>
        </p:nvCxnSpPr>
        <p:spPr>
          <a:xfrm>
            <a:off x="874716" y="1988840"/>
            <a:ext cx="7488832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734931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415480" y="1988840"/>
            <a:ext cx="8784976" cy="243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VideoCapture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类提供了构造函数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cv2.VideoCapture()</a:t>
            </a:r>
          </a:p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=cv2.VideoCapture("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>
              <a:lnSpc>
                <a:spcPct val="3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作用：该函数用来打开摄像头并完成初始化工作。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 </a:t>
            </a:r>
            <a:r>
              <a:rPr lang="zh-CN" altLang="en-US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8590877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捕获对象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=cv2.VideoCapture("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 </a:t>
            </a:r>
            <a:r>
              <a:rPr lang="zh-CN" altLang="en-US" dirty="0"/>
              <a:t>初始化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E161A4-8B5E-4A3B-B2F7-8D7124CA63FA}"/>
              </a:ext>
            </a:extLst>
          </p:cNvPr>
          <p:cNvSpPr txBox="1"/>
          <p:nvPr/>
        </p:nvSpPr>
        <p:spPr>
          <a:xfrm>
            <a:off x="1127448" y="3059668"/>
            <a:ext cx="820891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捕获对象：返回值，是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VideoCapture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6979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捕获对象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=cv2.VideoCapture("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 </a:t>
            </a:r>
            <a:r>
              <a:rPr lang="zh-CN" altLang="en-US" dirty="0"/>
              <a:t>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767408" y="3225552"/>
            <a:ext cx="11017224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号：是摄像头的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，表示随机选取一个摄像头。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如果有多个摄像头，使用数字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表示第一个摄像头、使用数字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个摄像头，以此类推。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如果只有一个摄像头，既可以使用数字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，也可以使用数字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在某些平台上，使用参数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弹出一个选择窗口，让用户手动选择希望使用的摄像头。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该函数同样适用于处理视频文件。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0130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捕获对象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=cv2.VideoCapture("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 </a:t>
            </a:r>
            <a:r>
              <a:rPr lang="zh-CN" altLang="en-US" dirty="0"/>
              <a:t>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767408" y="3225552"/>
            <a:ext cx="11017224" cy="8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例如，初始化当前的摄像头，可以使用的语句为：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 = cv2.VideoCapture(0)</a:t>
            </a:r>
          </a:p>
        </p:txBody>
      </p:sp>
    </p:spTree>
    <p:extLst>
      <p:ext uri="{BB962C8B-B14F-4D97-AF65-F5344CB8AC3E}">
        <p14:creationId xmlns:p14="http://schemas.microsoft.com/office/powerpoint/2010/main" val="42506189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从摄像头捕获视频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AFEF3-D208-498B-A03E-C2A4F8489829}"/>
              </a:ext>
            </a:extLst>
          </p:cNvPr>
          <p:cNvSpPr txBox="1"/>
          <p:nvPr/>
        </p:nvSpPr>
        <p:spPr>
          <a:xfrm>
            <a:off x="1631504" y="2064156"/>
            <a:ext cx="86876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cv2.VideoCapture.isOpened()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D81E0-3186-4078-A6A4-FF1D9772FB70}"/>
              </a:ext>
            </a:extLst>
          </p:cNvPr>
          <p:cNvSpPr txBox="1"/>
          <p:nvPr/>
        </p:nvSpPr>
        <p:spPr>
          <a:xfrm>
            <a:off x="983432" y="1054031"/>
            <a:ext cx="611181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8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2. </a:t>
            </a:r>
            <a:r>
              <a:rPr lang="en-US" altLang="zh-CN" dirty="0" err="1"/>
              <a:t>isOpened</a:t>
            </a:r>
            <a:r>
              <a:rPr lang="zh-CN" altLang="en-US" dirty="0"/>
              <a:t>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D63D2-EA44-4494-AB4B-7AC77865D8D5}"/>
              </a:ext>
            </a:extLst>
          </p:cNvPr>
          <p:cNvSpPr txBox="1"/>
          <p:nvPr/>
        </p:nvSpPr>
        <p:spPr>
          <a:xfrm>
            <a:off x="767408" y="3225552"/>
            <a:ext cx="1101722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判断当前的摄像头是否初始化成功，并根据摄像头初始化成功与否，返回不同的逻辑值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如果成功，该函数返回逻辑值真（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如果不成功，该函数返回逻辑值假（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当函数返回值为逻辑值假时，说明摄像头初始化失败。这时，可以使用函数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cv2.VideoCapture.open()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打开摄像头。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68131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2274</Words>
  <Application>Microsoft Office PowerPoint</Application>
  <PresentationFormat>宽屏</PresentationFormat>
  <Paragraphs>357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视频处理基础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703</cp:revision>
  <dcterms:created xsi:type="dcterms:W3CDTF">2017-06-22T11:40:54Z</dcterms:created>
  <dcterms:modified xsi:type="dcterms:W3CDTF">2020-07-15T02:34:19Z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