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47" r:id="rId2"/>
    <p:sldId id="449" r:id="rId3"/>
    <p:sldId id="539" r:id="rId4"/>
    <p:sldId id="540" r:id="rId5"/>
    <p:sldId id="551" r:id="rId6"/>
    <p:sldId id="541" r:id="rId7"/>
    <p:sldId id="544" r:id="rId8"/>
    <p:sldId id="545" r:id="rId9"/>
    <p:sldId id="547" r:id="rId10"/>
    <p:sldId id="548" r:id="rId11"/>
    <p:sldId id="549" r:id="rId12"/>
    <p:sldId id="550" r:id="rId13"/>
    <p:sldId id="542" r:id="rId14"/>
    <p:sldId id="552" r:id="rId15"/>
    <p:sldId id="553" r:id="rId16"/>
    <p:sldId id="554" r:id="rId17"/>
    <p:sldId id="555" r:id="rId18"/>
    <p:sldId id="538" r:id="rId19"/>
    <p:sldId id="469" r:id="rId20"/>
  </p:sldIdLst>
  <p:sldSz cx="12192000" cy="68580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797979"/>
    <a:srgbClr val="34A853"/>
    <a:srgbClr val="FFFFFF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20175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20175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20175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304005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视频处理基础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保存视频文件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A016E4-3F58-450C-95EB-A8A118953E20}"/>
              </a:ext>
            </a:extLst>
          </p:cNvPr>
          <p:cNvSpPr txBox="1"/>
          <p:nvPr/>
        </p:nvSpPr>
        <p:spPr>
          <a:xfrm>
            <a:off x="892905" y="2037562"/>
            <a:ext cx="1008112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VideoWriter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object&gt; = cv2.VideoWriter( filename,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fourcc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fps, </a:t>
            </a:r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frameSize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isColor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  <a:endParaRPr lang="zh-CN" altLang="en-US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B95DB2-A5A3-4123-A898-E9AE48AD47D6}"/>
              </a:ext>
            </a:extLst>
          </p:cNvPr>
          <p:cNvSpPr txBox="1"/>
          <p:nvPr/>
        </p:nvSpPr>
        <p:spPr>
          <a:xfrm>
            <a:off x="1540977" y="3388375"/>
            <a:ext cx="8784976" cy="11167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每一帧的长和宽。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768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8F720F-3E6F-4992-9CA0-8A060E55A57E}"/>
              </a:ext>
            </a:extLst>
          </p:cNvPr>
          <p:cNvSpPr txBox="1"/>
          <p:nvPr/>
        </p:nvSpPr>
        <p:spPr>
          <a:xfrm>
            <a:off x="695400" y="980728"/>
            <a:ext cx="6111814" cy="615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34145466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A016E4-3F58-450C-95EB-A8A118953E20}"/>
              </a:ext>
            </a:extLst>
          </p:cNvPr>
          <p:cNvSpPr txBox="1"/>
          <p:nvPr/>
        </p:nvSpPr>
        <p:spPr>
          <a:xfrm>
            <a:off x="892905" y="2037562"/>
            <a:ext cx="1008112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VideoWriter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object&gt; = cv2.VideoWriter( filename,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fourcc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fps,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frameSize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isColor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  <a:endParaRPr lang="zh-CN" altLang="en-US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B95DB2-A5A3-4123-A898-E9AE48AD47D6}"/>
              </a:ext>
            </a:extLst>
          </p:cNvPr>
          <p:cNvSpPr txBox="1"/>
          <p:nvPr/>
        </p:nvSpPr>
        <p:spPr>
          <a:xfrm>
            <a:off x="1521751" y="3140968"/>
            <a:ext cx="6624736" cy="16707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是否是彩色图像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表示灰度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3A34BE-CFD3-4466-ABBE-B582B611147A}"/>
              </a:ext>
            </a:extLst>
          </p:cNvPr>
          <p:cNvSpPr txBox="1"/>
          <p:nvPr/>
        </p:nvSpPr>
        <p:spPr>
          <a:xfrm>
            <a:off x="695400" y="980728"/>
            <a:ext cx="6111814" cy="615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16504041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A016E4-3F58-450C-95EB-A8A118953E20}"/>
              </a:ext>
            </a:extLst>
          </p:cNvPr>
          <p:cNvSpPr txBox="1"/>
          <p:nvPr/>
        </p:nvSpPr>
        <p:spPr>
          <a:xfrm>
            <a:off x="892905" y="2037562"/>
            <a:ext cx="1008112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VideoWriter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object&gt; = cv2.VideoWriter( filename,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fourcc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fps,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frameSize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isColor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  <a:endParaRPr lang="zh-CN" altLang="en-US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B95DB2-A5A3-4123-A898-E9AE48AD47D6}"/>
              </a:ext>
            </a:extLst>
          </p:cNvPr>
          <p:cNvSpPr txBox="1"/>
          <p:nvPr/>
        </p:nvSpPr>
        <p:spPr>
          <a:xfrm>
            <a:off x="1521750" y="3140968"/>
            <a:ext cx="9182761" cy="2222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例如：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fourcc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cv2.VideoWriter_fourcc('X','V','I','D')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cv2.VideoWriter('output.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avi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',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fourcc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20, (1024,768))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1D30E0-5E91-4E49-8420-1A41D19D1D24}"/>
              </a:ext>
            </a:extLst>
          </p:cNvPr>
          <p:cNvSpPr txBox="1"/>
          <p:nvPr/>
        </p:nvSpPr>
        <p:spPr>
          <a:xfrm>
            <a:off x="695400" y="980728"/>
            <a:ext cx="6111814" cy="615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17659409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A1C5BA-2AEB-4F67-8529-76DB07697932}"/>
              </a:ext>
            </a:extLst>
          </p:cNvPr>
          <p:cNvSpPr txBox="1"/>
          <p:nvPr/>
        </p:nvSpPr>
        <p:spPr>
          <a:xfrm>
            <a:off x="695400" y="980728"/>
            <a:ext cx="6111814" cy="615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write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244DDB-E1C1-46E1-BEDC-D185DD88AFC4}"/>
              </a:ext>
            </a:extLst>
          </p:cNvPr>
          <p:cNvSpPr txBox="1"/>
          <p:nvPr/>
        </p:nvSpPr>
        <p:spPr>
          <a:xfrm>
            <a:off x="892905" y="2037562"/>
            <a:ext cx="1008112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None=cv2.VideoWriter.write(image)</a:t>
            </a:r>
            <a:endParaRPr lang="zh-CN" altLang="en-US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1B0AE3-F646-45BF-8C24-B56D6C0E1B4C}"/>
              </a:ext>
            </a:extLst>
          </p:cNvPr>
          <p:cNvSpPr txBox="1"/>
          <p:nvPr/>
        </p:nvSpPr>
        <p:spPr>
          <a:xfrm>
            <a:off x="1521750" y="3140968"/>
            <a:ext cx="9182761" cy="5623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用来完成写入下一帧视频。</a:t>
            </a:r>
          </a:p>
        </p:txBody>
      </p:sp>
    </p:spTree>
    <p:extLst>
      <p:ext uri="{BB962C8B-B14F-4D97-AF65-F5344CB8AC3E}">
        <p14:creationId xmlns:p14="http://schemas.microsoft.com/office/powerpoint/2010/main" val="1214544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A1C5BA-2AEB-4F67-8529-76DB07697932}"/>
              </a:ext>
            </a:extLst>
          </p:cNvPr>
          <p:cNvSpPr txBox="1"/>
          <p:nvPr/>
        </p:nvSpPr>
        <p:spPr>
          <a:xfrm>
            <a:off x="695400" y="980728"/>
            <a:ext cx="6111814" cy="615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write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244DDB-E1C1-46E1-BEDC-D185DD88AFC4}"/>
              </a:ext>
            </a:extLst>
          </p:cNvPr>
          <p:cNvSpPr txBox="1"/>
          <p:nvPr/>
        </p:nvSpPr>
        <p:spPr>
          <a:xfrm>
            <a:off x="892905" y="2037562"/>
            <a:ext cx="1008112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None=cv2.VideoWriter.write(image)</a:t>
            </a:r>
            <a:endParaRPr lang="zh-CN" altLang="en-US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1B0AE3-F646-45BF-8C24-B56D6C0E1B4C}"/>
              </a:ext>
            </a:extLst>
          </p:cNvPr>
          <p:cNvSpPr txBox="1"/>
          <p:nvPr/>
        </p:nvSpPr>
        <p:spPr>
          <a:xfrm>
            <a:off x="1521750" y="3140968"/>
            <a:ext cx="9182761" cy="111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式中，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image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是要写入的视频帧。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通常情况下，要求彩色图像的格式为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BGR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模式。</a:t>
            </a:r>
          </a:p>
        </p:txBody>
      </p:sp>
    </p:spTree>
    <p:extLst>
      <p:ext uri="{BB962C8B-B14F-4D97-AF65-F5344CB8AC3E}">
        <p14:creationId xmlns:p14="http://schemas.microsoft.com/office/powerpoint/2010/main" val="22032243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A1C5BA-2AEB-4F67-8529-76DB07697932}"/>
              </a:ext>
            </a:extLst>
          </p:cNvPr>
          <p:cNvSpPr txBox="1"/>
          <p:nvPr/>
        </p:nvSpPr>
        <p:spPr>
          <a:xfrm>
            <a:off x="695400" y="980728"/>
            <a:ext cx="6111814" cy="615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write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244DDB-E1C1-46E1-BEDC-D185DD88AFC4}"/>
              </a:ext>
            </a:extLst>
          </p:cNvPr>
          <p:cNvSpPr txBox="1"/>
          <p:nvPr/>
        </p:nvSpPr>
        <p:spPr>
          <a:xfrm>
            <a:off x="892905" y="2037562"/>
            <a:ext cx="1008112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None=cv2.VideoWriter.write(image)</a:t>
            </a:r>
            <a:endParaRPr lang="zh-CN" altLang="en-US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1B0AE3-F646-45BF-8C24-B56D6C0E1B4C}"/>
              </a:ext>
            </a:extLst>
          </p:cNvPr>
          <p:cNvSpPr txBox="1"/>
          <p:nvPr/>
        </p:nvSpPr>
        <p:spPr>
          <a:xfrm>
            <a:off x="1342084" y="3061944"/>
            <a:ext cx="9182761" cy="2222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例如，有一个视频帧为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frame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，要将其写入到名称为“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output.avi”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对象内，则使用的语句为：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 = cv2.VideoWriter('output.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avi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',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fourcc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20, (1024,768))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out.write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(frame)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9049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A1C5BA-2AEB-4F67-8529-76DB07697932}"/>
              </a:ext>
            </a:extLst>
          </p:cNvPr>
          <p:cNvSpPr txBox="1"/>
          <p:nvPr/>
        </p:nvSpPr>
        <p:spPr>
          <a:xfrm>
            <a:off x="695400" y="980728"/>
            <a:ext cx="6111814" cy="615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244DDB-E1C1-46E1-BEDC-D185DD88AFC4}"/>
              </a:ext>
            </a:extLst>
          </p:cNvPr>
          <p:cNvSpPr txBox="1"/>
          <p:nvPr/>
        </p:nvSpPr>
        <p:spPr>
          <a:xfrm>
            <a:off x="892905" y="2037562"/>
            <a:ext cx="1008112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= cv2.VideoWriter.release( 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1B0AE3-F646-45BF-8C24-B56D6C0E1B4C}"/>
              </a:ext>
            </a:extLst>
          </p:cNvPr>
          <p:cNvSpPr txBox="1"/>
          <p:nvPr/>
        </p:nvSpPr>
        <p:spPr>
          <a:xfrm>
            <a:off x="1342084" y="3061944"/>
            <a:ext cx="9182761" cy="1668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在不需要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VideoWriter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类对象时，需要释放该对象。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例如，当前有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VideoWriter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类的对象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，则将其释放的语句为：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out.release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230144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38336DE-52C3-4932-A504-DDAAE222BFE6}"/>
              </a:ext>
            </a:extLst>
          </p:cNvPr>
          <p:cNvSpPr/>
          <p:nvPr/>
        </p:nvSpPr>
        <p:spPr>
          <a:xfrm>
            <a:off x="1779381" y="2810890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497B7BC-906A-479B-ABB4-92DE697B6C53}"/>
              </a:ext>
            </a:extLst>
          </p:cNvPr>
          <p:cNvSpPr/>
          <p:nvPr/>
        </p:nvSpPr>
        <p:spPr>
          <a:xfrm>
            <a:off x="5261925" y="2871935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写入视频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2DC772-B45B-4280-8646-89E2FA42C958}"/>
              </a:ext>
            </a:extLst>
          </p:cNvPr>
          <p:cNvCxnSpPr>
            <a:cxnSpLocks/>
          </p:cNvCxnSpPr>
          <p:nvPr/>
        </p:nvCxnSpPr>
        <p:spPr>
          <a:xfrm>
            <a:off x="3441325" y="3429000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495D963-7046-42C8-B416-E7881A6E68F3}"/>
              </a:ext>
            </a:extLst>
          </p:cNvPr>
          <p:cNvSpPr/>
          <p:nvPr/>
        </p:nvSpPr>
        <p:spPr>
          <a:xfrm>
            <a:off x="9139066" y="2871935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释放对象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C7557E-706F-42E5-B862-5B71262E79DF}"/>
              </a:ext>
            </a:extLst>
          </p:cNvPr>
          <p:cNvCxnSpPr>
            <a:cxnSpLocks/>
          </p:cNvCxnSpPr>
          <p:nvPr/>
        </p:nvCxnSpPr>
        <p:spPr>
          <a:xfrm>
            <a:off x="7155928" y="3429002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DD38F88-05D2-487D-AB08-460427443067}"/>
              </a:ext>
            </a:extLst>
          </p:cNvPr>
          <p:cNvSpPr txBox="1"/>
          <p:nvPr/>
        </p:nvSpPr>
        <p:spPr>
          <a:xfrm>
            <a:off x="1682962" y="2952456"/>
            <a:ext cx="1306967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创建</a:t>
            </a:r>
            <a:endParaRPr kumimoji="0" lang="en-US" altLang="zh-CN" sz="240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对象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B46865-F9C6-438E-B22D-A81191B29B97}"/>
              </a:ext>
            </a:extLst>
          </p:cNvPr>
          <p:cNvSpPr txBox="1"/>
          <p:nvPr/>
        </p:nvSpPr>
        <p:spPr>
          <a:xfrm>
            <a:off x="1171809" y="4365104"/>
            <a:ext cx="219917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cv2.VideoWriter()</a:t>
            </a:r>
            <a:endParaRPr lang="zh-CN" altLang="en-US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248CE0-C58A-48C2-B3D2-5C3869AD3B22}"/>
              </a:ext>
            </a:extLst>
          </p:cNvPr>
          <p:cNvSpPr txBox="1"/>
          <p:nvPr/>
        </p:nvSpPr>
        <p:spPr>
          <a:xfrm>
            <a:off x="4389851" y="4365104"/>
            <a:ext cx="285827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cv2.VideoWriter.write()</a:t>
            </a:r>
            <a:endParaRPr lang="zh-CN" altLang="en-US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C8DC89-B56E-479C-9D9B-B4F3FEAF68A1}"/>
              </a:ext>
            </a:extLst>
          </p:cNvPr>
          <p:cNvSpPr txBox="1"/>
          <p:nvPr/>
        </p:nvSpPr>
        <p:spPr>
          <a:xfrm>
            <a:off x="8266992" y="4365104"/>
            <a:ext cx="285827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cv2.VideoWriter. release()</a:t>
            </a:r>
            <a:endParaRPr lang="zh-CN" altLang="en-US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360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A380D-219D-4FEC-94BE-F17083042D6A}"/>
              </a:ext>
            </a:extLst>
          </p:cNvPr>
          <p:cNvSpPr/>
          <p:nvPr/>
        </p:nvSpPr>
        <p:spPr>
          <a:xfrm>
            <a:off x="1487488" y="2169030"/>
            <a:ext cx="8064896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 = cv2.VideoCapture(0)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fourcc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= cv2.VideoWriter_fourcc('X','V','I','D')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out = cv2.VideoWriter('video/output.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avi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fourcc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20, (640,480))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cap.isOpened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()):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ret, frame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cap.read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if ret==True: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out.write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(frame)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cv2.imshow('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frame',frame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if cv2.waitKey(1) == 27: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break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else: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break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cap.release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out.release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8E57FE-CE65-4223-A3B1-12DDD249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012" y="1708034"/>
            <a:ext cx="926744" cy="921992"/>
          </a:xfrm>
          <a:prstGeom prst="rect">
            <a:avLst/>
          </a:prstGeom>
        </p:spPr>
      </p:pic>
      <p:sp>
        <p:nvSpPr>
          <p:cNvPr id="12" name="PA_文本框 6">
            <a:extLst>
              <a:ext uri="{FF2B5EF4-FFF2-40B4-BE49-F238E27FC236}">
                <a16:creationId xmlns:a16="http://schemas.microsoft.com/office/drawing/2014/main" id="{563DDA81-115C-4343-A1EF-7B82CBE332A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cv2.VideoWriter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类保存摄像头视频文件。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2450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VideoWriter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保存视频文件的方法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VideoWriter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掌握保存视频文件的方法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7049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38336DE-52C3-4932-A504-DDAAE222BFE6}"/>
              </a:ext>
            </a:extLst>
          </p:cNvPr>
          <p:cNvSpPr/>
          <p:nvPr/>
        </p:nvSpPr>
        <p:spPr>
          <a:xfrm>
            <a:off x="875787" y="2974791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497B7BC-906A-479B-ABB4-92DE697B6C53}"/>
              </a:ext>
            </a:extLst>
          </p:cNvPr>
          <p:cNvSpPr/>
          <p:nvPr/>
        </p:nvSpPr>
        <p:spPr>
          <a:xfrm>
            <a:off x="3666482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视频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2DC772-B45B-4280-8646-89E2FA42C958}"/>
              </a:ext>
            </a:extLst>
          </p:cNvPr>
          <p:cNvCxnSpPr>
            <a:cxnSpLocks/>
          </p:cNvCxnSpPr>
          <p:nvPr/>
        </p:nvCxnSpPr>
        <p:spPr>
          <a:xfrm>
            <a:off x="2226567" y="3592901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495D963-7046-42C8-B416-E7881A6E68F3}"/>
              </a:ext>
            </a:extLst>
          </p:cNvPr>
          <p:cNvSpPr/>
          <p:nvPr/>
        </p:nvSpPr>
        <p:spPr>
          <a:xfrm>
            <a:off x="6444773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处理结果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C7557E-706F-42E5-B862-5B71262E79DF}"/>
              </a:ext>
            </a:extLst>
          </p:cNvPr>
          <p:cNvCxnSpPr>
            <a:cxnSpLocks/>
          </p:cNvCxnSpPr>
          <p:nvPr/>
        </p:nvCxnSpPr>
        <p:spPr>
          <a:xfrm>
            <a:off x="5011060" y="3592903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C1A4BFD-ED4A-4D04-B4A9-9E49B21B3C4E}"/>
              </a:ext>
            </a:extLst>
          </p:cNvPr>
          <p:cNvSpPr/>
          <p:nvPr/>
        </p:nvSpPr>
        <p:spPr>
          <a:xfrm>
            <a:off x="9223064" y="3035836"/>
            <a:ext cx="1114130" cy="1114130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99309D-F709-4876-B543-6571EC0751C7}"/>
              </a:ext>
            </a:extLst>
          </p:cNvPr>
          <p:cNvCxnSpPr>
            <a:cxnSpLocks/>
          </p:cNvCxnSpPr>
          <p:nvPr/>
        </p:nvCxnSpPr>
        <p:spPr>
          <a:xfrm>
            <a:off x="7783149" y="3592901"/>
            <a:ext cx="1203265" cy="1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DD38F88-05D2-487D-AB08-460427443067}"/>
              </a:ext>
            </a:extLst>
          </p:cNvPr>
          <p:cNvSpPr txBox="1"/>
          <p:nvPr/>
        </p:nvSpPr>
        <p:spPr>
          <a:xfrm>
            <a:off x="801275" y="3269738"/>
            <a:ext cx="130696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现实场景</a:t>
            </a:r>
            <a:endParaRPr lang="en-US" altLang="zh-CN" sz="18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kumimoji="0" lang="zh-CN" altLang="en-US" sz="1800" i="0" u="none" strike="noStrike" cap="none" spc="0" normalizeH="0" baseline="0" dirty="0">
              <a:ln>
                <a:noFill/>
              </a:ln>
              <a:solidFill>
                <a:srgbClr val="4285F4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117B63-2A0C-4B94-B8B4-E7D4ECC0A26A}"/>
              </a:ext>
            </a:extLst>
          </p:cNvPr>
          <p:cNvSpPr txBox="1"/>
          <p:nvPr/>
        </p:nvSpPr>
        <p:spPr>
          <a:xfrm>
            <a:off x="2416759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797979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读取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7B3979-8368-411E-8AEB-A821706A3C10}"/>
              </a:ext>
            </a:extLst>
          </p:cNvPr>
          <p:cNvSpPr txBox="1"/>
          <p:nvPr/>
        </p:nvSpPr>
        <p:spPr>
          <a:xfrm>
            <a:off x="5219859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处理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4549DD8-C71E-4D7C-8243-BF16BEE5C78F}"/>
              </a:ext>
            </a:extLst>
          </p:cNvPr>
          <p:cNvSpPr txBox="1"/>
          <p:nvPr/>
        </p:nvSpPr>
        <p:spPr>
          <a:xfrm>
            <a:off x="8028666" y="2605460"/>
            <a:ext cx="81047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EA4335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33595637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4C3EEB-9436-49A9-A4A5-7545812E53B3}"/>
              </a:ext>
            </a:extLst>
          </p:cNvPr>
          <p:cNvSpPr txBox="1"/>
          <p:nvPr/>
        </p:nvSpPr>
        <p:spPr>
          <a:xfrm>
            <a:off x="1055440" y="1340768"/>
            <a:ext cx="611181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VideoWriter</a:t>
            </a:r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A1C5BA-2AEB-4F67-8529-76DB07697932}"/>
              </a:ext>
            </a:extLst>
          </p:cNvPr>
          <p:cNvSpPr txBox="1"/>
          <p:nvPr/>
        </p:nvSpPr>
        <p:spPr>
          <a:xfrm>
            <a:off x="1559496" y="2505927"/>
            <a:ext cx="6111814" cy="1846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释放函数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F0008A5-3C0C-4B20-8F07-151836FB0A42}"/>
              </a:ext>
            </a:extLst>
          </p:cNvPr>
          <p:cNvCxnSpPr/>
          <p:nvPr/>
        </p:nvCxnSpPr>
        <p:spPr>
          <a:xfrm>
            <a:off x="1127448" y="1961732"/>
            <a:ext cx="8136904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941508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A1C5BA-2AEB-4F67-8529-76DB07697932}"/>
              </a:ext>
            </a:extLst>
          </p:cNvPr>
          <p:cNvSpPr txBox="1"/>
          <p:nvPr/>
        </p:nvSpPr>
        <p:spPr>
          <a:xfrm>
            <a:off x="695400" y="980728"/>
            <a:ext cx="6111814" cy="615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A016E4-3F58-450C-95EB-A8A118953E20}"/>
              </a:ext>
            </a:extLst>
          </p:cNvPr>
          <p:cNvSpPr txBox="1"/>
          <p:nvPr/>
        </p:nvSpPr>
        <p:spPr>
          <a:xfrm>
            <a:off x="892905" y="2037562"/>
            <a:ext cx="1008112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VideoWriter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object&gt; = cv2.VideoWriter( filename,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fourcc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fps,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frameSize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isColor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  <a:endParaRPr lang="zh-CN" altLang="en-US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B95DB2-A5A3-4123-A898-E9AE48AD47D6}"/>
              </a:ext>
            </a:extLst>
          </p:cNvPr>
          <p:cNvSpPr txBox="1"/>
          <p:nvPr/>
        </p:nvSpPr>
        <p:spPr>
          <a:xfrm>
            <a:off x="1521750" y="3140968"/>
            <a:ext cx="9182761" cy="5623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VideoWriter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类提供了构造函数，它用来实现初始化工作。</a:t>
            </a:r>
          </a:p>
        </p:txBody>
      </p:sp>
    </p:spTree>
    <p:extLst>
      <p:ext uri="{BB962C8B-B14F-4D97-AF65-F5344CB8AC3E}">
        <p14:creationId xmlns:p14="http://schemas.microsoft.com/office/powerpoint/2010/main" val="40743041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A016E4-3F58-450C-95EB-A8A118953E20}"/>
              </a:ext>
            </a:extLst>
          </p:cNvPr>
          <p:cNvSpPr txBox="1"/>
          <p:nvPr/>
        </p:nvSpPr>
        <p:spPr>
          <a:xfrm>
            <a:off x="892905" y="2037562"/>
            <a:ext cx="1008112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VideoWriter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object&gt; = cv2.VideoWriter( 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fourcc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fps,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frameSize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isColor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  <a:endParaRPr lang="zh-CN" altLang="en-US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B95DB2-A5A3-4123-A898-E9AE48AD47D6}"/>
              </a:ext>
            </a:extLst>
          </p:cNvPr>
          <p:cNvSpPr txBox="1"/>
          <p:nvPr/>
        </p:nvSpPr>
        <p:spPr>
          <a:xfrm>
            <a:off x="1396961" y="3284984"/>
            <a:ext cx="9073008" cy="1230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指定输出目标视频的路径和文件名；如果已经存在了当前名称的文件，则会将其覆盖掉。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AB4790-2915-466D-AFF0-9460A40A1363}"/>
              </a:ext>
            </a:extLst>
          </p:cNvPr>
          <p:cNvSpPr txBox="1"/>
          <p:nvPr/>
        </p:nvSpPr>
        <p:spPr>
          <a:xfrm>
            <a:off x="695400" y="980728"/>
            <a:ext cx="6111814" cy="615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6836236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A016E4-3F58-450C-95EB-A8A118953E20}"/>
              </a:ext>
            </a:extLst>
          </p:cNvPr>
          <p:cNvSpPr txBox="1"/>
          <p:nvPr/>
        </p:nvSpPr>
        <p:spPr>
          <a:xfrm>
            <a:off x="892905" y="2037562"/>
            <a:ext cx="1008112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VideoWriter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object&gt; = cv2.VideoWriter( filename, </a:t>
            </a:r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fourcc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fps,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frameSize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isColor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  <a:endParaRPr lang="zh-CN" altLang="en-US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B95DB2-A5A3-4123-A898-E9AE48AD47D6}"/>
              </a:ext>
            </a:extLst>
          </p:cNvPr>
          <p:cNvSpPr txBox="1"/>
          <p:nvPr/>
        </p:nvSpPr>
        <p:spPr>
          <a:xfrm>
            <a:off x="1343472" y="2636912"/>
            <a:ext cx="9073008" cy="1846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视频编解码类型。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cv2.VideoWriter_fourcc()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的参数位置上，包含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个字符参数。这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个字符参数构成了编解码器的“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字标记”，每个编解码器都有一个这样的标记。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9FF91C-AF82-477B-A27B-054CADB65743}"/>
              </a:ext>
            </a:extLst>
          </p:cNvPr>
          <p:cNvSpPr txBox="1"/>
          <p:nvPr/>
        </p:nvSpPr>
        <p:spPr>
          <a:xfrm>
            <a:off x="695400" y="980728"/>
            <a:ext cx="6111814" cy="615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24431884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A016E4-3F58-450C-95EB-A8A118953E20}"/>
              </a:ext>
            </a:extLst>
          </p:cNvPr>
          <p:cNvSpPr txBox="1"/>
          <p:nvPr/>
        </p:nvSpPr>
        <p:spPr>
          <a:xfrm>
            <a:off x="892905" y="2037562"/>
            <a:ext cx="1008112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VideoWriter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object&gt; = cv2.VideoWriter( filename, </a:t>
            </a:r>
            <a:r>
              <a:rPr lang="en-US" altLang="zh-CN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fourcc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fps,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frameSize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isColor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  <a:endParaRPr lang="zh-CN" altLang="en-US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B95DB2-A5A3-4123-A898-E9AE48AD47D6}"/>
              </a:ext>
            </a:extLst>
          </p:cNvPr>
          <p:cNvSpPr txBox="1"/>
          <p:nvPr/>
        </p:nvSpPr>
        <p:spPr>
          <a:xfrm>
            <a:off x="1487488" y="2742947"/>
            <a:ext cx="8784976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cv2.VideoWriter_fourcc(‘I’,’4’,’2’,’0’)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：该选项是一个未压缩的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颜色编码，是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4:2:0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色度子采样。该编码具有较好的兼容性，但产生的文件较大，文件扩展名为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cv2.VideoWriter_fourcc(‘P’,’I’,’M’,’I’)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：该选项是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MPEG-1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编码类型，文件的扩展名为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cv2.VideoWriter_fourcc(‘X’,’V’,’I’,’D’)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：该选项是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MPEG-4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编码类型。如果希望得到的视频大小为平均值，可以选用该选项。该选项生成的文件扩展名为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cv2.VideoWriter_fourcc(‘T’,’H’,’E’,’O’)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：该选项是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Ogg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Vorbis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编码类型，文件的扩展名为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ogv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cv2.VideoWriter_fourcc(‘F’,’L’,’V’,’I’)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：该选项是一个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视频，文件扩展名为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E8E300-DF7E-4D6D-9DF1-A9142B797BDF}"/>
              </a:ext>
            </a:extLst>
          </p:cNvPr>
          <p:cNvSpPr txBox="1"/>
          <p:nvPr/>
        </p:nvSpPr>
        <p:spPr>
          <a:xfrm>
            <a:off x="695400" y="980728"/>
            <a:ext cx="6111814" cy="615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4544957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保存视频文件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A016E4-3F58-450C-95EB-A8A118953E20}"/>
              </a:ext>
            </a:extLst>
          </p:cNvPr>
          <p:cNvSpPr txBox="1"/>
          <p:nvPr/>
        </p:nvSpPr>
        <p:spPr>
          <a:xfrm>
            <a:off x="892905" y="2037562"/>
            <a:ext cx="1008112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VideoWriter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object&gt; = cv2.VideoWriter( filename,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fourcc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fps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frameSize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isColor</a:t>
            </a:r>
            <a:r>
              <a:rPr lang="en-US" altLang="zh-CN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)</a:t>
            </a:r>
            <a:endParaRPr lang="zh-CN" altLang="en-US" dirty="0">
              <a:solidFill>
                <a:srgbClr val="4285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B95DB2-A5A3-4123-A898-E9AE48AD47D6}"/>
              </a:ext>
            </a:extLst>
          </p:cNvPr>
          <p:cNvSpPr txBox="1"/>
          <p:nvPr/>
        </p:nvSpPr>
        <p:spPr>
          <a:xfrm>
            <a:off x="1487488" y="2742947"/>
            <a:ext cx="878497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帧速率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08DF19-5986-454C-841E-4386F40AE237}"/>
              </a:ext>
            </a:extLst>
          </p:cNvPr>
          <p:cNvSpPr txBox="1"/>
          <p:nvPr/>
        </p:nvSpPr>
        <p:spPr>
          <a:xfrm>
            <a:off x="695400" y="980728"/>
            <a:ext cx="6111814" cy="615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212522506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937</Words>
  <Application>Microsoft Office PowerPoint</Application>
  <PresentationFormat>宽屏</PresentationFormat>
  <Paragraphs>112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视频处理基础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743</cp:revision>
  <cp:lastPrinted>2020-07-15T05:31:11Z</cp:lastPrinted>
  <dcterms:created xsi:type="dcterms:W3CDTF">2017-06-22T11:40:54Z</dcterms:created>
  <dcterms:modified xsi:type="dcterms:W3CDTF">2020-07-15T05:43:26Z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