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447" r:id="rId2"/>
    <p:sldId id="449" r:id="rId3"/>
    <p:sldId id="516" r:id="rId4"/>
    <p:sldId id="517" r:id="rId5"/>
    <p:sldId id="518" r:id="rId6"/>
    <p:sldId id="519" r:id="rId7"/>
    <p:sldId id="520" r:id="rId8"/>
    <p:sldId id="469" r:id="rId9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4335"/>
    <a:srgbClr val="797979"/>
    <a:srgbClr val="4285F4"/>
    <a:srgbClr val="FFFFFF"/>
    <a:srgbClr val="34A853"/>
    <a:srgbClr val="ACF199"/>
    <a:srgbClr val="B9A8EA"/>
    <a:srgbClr val="FFFF00"/>
    <a:srgbClr val="EAEAEA"/>
    <a:srgbClr val="FFC5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79" autoAdjust="0"/>
    <p:restoredTop sz="96233" autoAdjust="0"/>
  </p:normalViewPr>
  <p:slideViewPr>
    <p:cSldViewPr snapToObjects="1">
      <p:cViewPr>
        <p:scale>
          <a:sx n="125" d="100"/>
          <a:sy n="125" d="100"/>
        </p:scale>
        <p:origin x="-36" y="-61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59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pPr/>
              <a:t>2020/7/19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5589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3" name="Shape 11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91709758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小米兰亭" panose="03000502000000000000" charset="-122"/>
        <a:ea typeface="小米兰亭" panose="03000502000000000000" charset="-122"/>
        <a:cs typeface="小米兰亭" panose="03000502000000000000" charset="-122"/>
        <a:sym typeface="Calibri" panose="020F0502020204030204"/>
      </a:defRPr>
    </a:lvl1pPr>
    <a:lvl2pPr indent="228600" latinLnBrk="0">
      <a:defRPr sz="1200">
        <a:latin typeface="+mn-lt"/>
        <a:ea typeface="+mn-ea"/>
        <a:cs typeface="+mn-cs"/>
        <a:sym typeface="Calibri" panose="020F0502020204030204"/>
      </a:defRPr>
    </a:lvl2pPr>
    <a:lvl3pPr indent="457200" latinLnBrk="0">
      <a:defRPr sz="1200">
        <a:latin typeface="+mn-lt"/>
        <a:ea typeface="+mn-ea"/>
        <a:cs typeface="+mn-cs"/>
        <a:sym typeface="Calibri" panose="020F0502020204030204"/>
      </a:defRPr>
    </a:lvl3pPr>
    <a:lvl4pPr indent="685800" latinLnBrk="0">
      <a:defRPr sz="1200">
        <a:latin typeface="+mn-lt"/>
        <a:ea typeface="+mn-ea"/>
        <a:cs typeface="+mn-cs"/>
        <a:sym typeface="Calibri" panose="020F0502020204030204"/>
      </a:defRPr>
    </a:lvl4pPr>
    <a:lvl5pPr indent="914400" latinLnBrk="0">
      <a:defRPr sz="1200">
        <a:latin typeface="+mn-lt"/>
        <a:ea typeface="+mn-ea"/>
        <a:cs typeface="+mn-cs"/>
        <a:sym typeface="Calibri" panose="020F0502020204030204"/>
      </a:defRPr>
    </a:lvl5pPr>
    <a:lvl6pPr indent="1143000" latinLnBrk="0">
      <a:defRPr sz="1200">
        <a:latin typeface="+mn-lt"/>
        <a:ea typeface="+mn-ea"/>
        <a:cs typeface="+mn-cs"/>
        <a:sym typeface="Calibri" panose="020F0502020204030204"/>
      </a:defRPr>
    </a:lvl6pPr>
    <a:lvl7pPr indent="1371600" latinLnBrk="0">
      <a:defRPr sz="1200">
        <a:latin typeface="+mn-lt"/>
        <a:ea typeface="+mn-ea"/>
        <a:cs typeface="+mn-cs"/>
        <a:sym typeface="Calibri" panose="020F0502020204030204"/>
      </a:defRPr>
    </a:lvl7pPr>
    <a:lvl8pPr indent="1600200" latinLnBrk="0">
      <a:defRPr sz="1200">
        <a:latin typeface="+mn-lt"/>
        <a:ea typeface="+mn-ea"/>
        <a:cs typeface="+mn-cs"/>
        <a:sym typeface="Calibri" panose="020F0502020204030204"/>
      </a:defRPr>
    </a:lvl8pPr>
    <a:lvl9pPr indent="1828800" latinLnBrk="0">
      <a:defRPr sz="1200">
        <a:latin typeface="+mn-lt"/>
        <a:ea typeface="+mn-ea"/>
        <a:cs typeface="+mn-cs"/>
        <a:sym typeface="Calibri" panose="020F050202020403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18108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BC079B01-F88D-4E2D-A2D1-5D9282B8C566}"/>
              </a:ext>
            </a:extLst>
          </p:cNvPr>
          <p:cNvCxnSpPr>
            <a:cxnSpLocks/>
          </p:cNvCxnSpPr>
          <p:nvPr userDrawn="1"/>
        </p:nvCxnSpPr>
        <p:spPr>
          <a:xfrm>
            <a:off x="447594" y="586855"/>
            <a:ext cx="3046720" cy="0"/>
          </a:xfrm>
          <a:prstGeom prst="line">
            <a:avLst/>
          </a:prstGeom>
          <a:noFill/>
          <a:ln w="12700" cap="flat">
            <a:solidFill>
              <a:schemeClr val="accent2">
                <a:lumMod val="75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9" name="组合 8">
            <a:extLst>
              <a:ext uri="{FF2B5EF4-FFF2-40B4-BE49-F238E27FC236}">
                <a16:creationId xmlns:a16="http://schemas.microsoft.com/office/drawing/2014/main" id="{B5A88A0D-0F3F-48B6-B5A4-6C4355AA5B6F}"/>
              </a:ext>
            </a:extLst>
          </p:cNvPr>
          <p:cNvGrpSpPr/>
          <p:nvPr userDrawn="1"/>
        </p:nvGrpSpPr>
        <p:grpSpPr>
          <a:xfrm>
            <a:off x="9961230" y="6326299"/>
            <a:ext cx="1971263" cy="369331"/>
            <a:chOff x="9765890" y="6223197"/>
            <a:chExt cx="2426110" cy="634803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159BD153-C367-44C2-971D-2E48DDA44B35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1" name="等腰三角形 10">
              <a:extLst>
                <a:ext uri="{FF2B5EF4-FFF2-40B4-BE49-F238E27FC236}">
                  <a16:creationId xmlns:a16="http://schemas.microsoft.com/office/drawing/2014/main" id="{2FF6C332-6140-477A-BEA8-A97331C70BD8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047D0623-7FC6-40F8-8060-D7A1AB2E1DA0}"/>
              </a:ext>
            </a:extLst>
          </p:cNvPr>
          <p:cNvGrpSpPr/>
          <p:nvPr userDrawn="1"/>
        </p:nvGrpSpPr>
        <p:grpSpPr>
          <a:xfrm>
            <a:off x="10089050" y="6326299"/>
            <a:ext cx="1971263" cy="369331"/>
            <a:chOff x="9765890" y="6223197"/>
            <a:chExt cx="2426110" cy="634803"/>
          </a:xfrm>
          <a:solidFill>
            <a:schemeClr val="accent2"/>
          </a:solidFill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977D5624-9493-4893-958E-971FC6EB1218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4" name="等腰三角形 13">
              <a:extLst>
                <a:ext uri="{FF2B5EF4-FFF2-40B4-BE49-F238E27FC236}">
                  <a16:creationId xmlns:a16="http://schemas.microsoft.com/office/drawing/2014/main" id="{2009DC03-CDC0-4C10-BB31-1324E6888583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745AC8DE-C2A8-4692-923C-5B982152529B}"/>
              </a:ext>
            </a:extLst>
          </p:cNvPr>
          <p:cNvGrpSpPr/>
          <p:nvPr userDrawn="1"/>
        </p:nvGrpSpPr>
        <p:grpSpPr>
          <a:xfrm>
            <a:off x="10236537" y="6326299"/>
            <a:ext cx="1971263" cy="369331"/>
            <a:chOff x="9765890" y="6223197"/>
            <a:chExt cx="2426110" cy="634803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B1F85AFF-4487-4362-8B1A-822E7BEEC53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8" name="等腰三角形 17">
              <a:extLst>
                <a:ext uri="{FF2B5EF4-FFF2-40B4-BE49-F238E27FC236}">
                  <a16:creationId xmlns:a16="http://schemas.microsoft.com/office/drawing/2014/main" id="{53B73B2F-5064-490E-BF15-7B14DBA97ECA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id="{B1B08BA3-E5C1-4FDD-9E23-C9D6E2263742}"/>
              </a:ext>
            </a:extLst>
          </p:cNvPr>
          <p:cNvSpPr txBox="1"/>
          <p:nvPr userDrawn="1"/>
        </p:nvSpPr>
        <p:spPr>
          <a:xfrm>
            <a:off x="10635443" y="6310129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C18E3441-1886-4232-97FB-99AC7DA0AB63}"/>
              </a:ext>
            </a:extLst>
          </p:cNvPr>
          <p:cNvGrpSpPr/>
          <p:nvPr userDrawn="1"/>
        </p:nvGrpSpPr>
        <p:grpSpPr>
          <a:xfrm flipV="1">
            <a:off x="-19588" y="0"/>
            <a:ext cx="860137" cy="597741"/>
            <a:chOff x="-360202" y="-6"/>
            <a:chExt cx="860137" cy="723269"/>
          </a:xfrm>
        </p:grpSpPr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D7E9C568-E255-43D1-8FEC-A0D7C5256307}"/>
                </a:ext>
              </a:extLst>
            </p:cNvPr>
            <p:cNvGrpSpPr/>
            <p:nvPr/>
          </p:nvGrpSpPr>
          <p:grpSpPr>
            <a:xfrm>
              <a:off x="-155344" y="-6"/>
              <a:ext cx="655279" cy="723266"/>
              <a:chOff x="-20249" y="0"/>
              <a:chExt cx="924448" cy="91440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926AA5E5-93A8-4C5E-A595-D8318D386D73}"/>
                  </a:ext>
                </a:extLst>
              </p:cNvPr>
              <p:cNvSpPr/>
              <p:nvPr/>
            </p:nvSpPr>
            <p:spPr>
              <a:xfrm>
                <a:off x="-10886" y="0"/>
                <a:ext cx="447419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4" name="等腰三角形 33">
                <a:extLst>
                  <a:ext uri="{FF2B5EF4-FFF2-40B4-BE49-F238E27FC236}">
                    <a16:creationId xmlns:a16="http://schemas.microsoft.com/office/drawing/2014/main" id="{CC48D733-B14A-4A7B-A813-C876E23F98D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FB2BC44B-E34E-4CB3-81EF-45962FBBB29B}"/>
                </a:ext>
              </a:extLst>
            </p:cNvPr>
            <p:cNvGrpSpPr/>
            <p:nvPr/>
          </p:nvGrpSpPr>
          <p:grpSpPr>
            <a:xfrm>
              <a:off x="-252895" y="-5"/>
              <a:ext cx="655280" cy="723267"/>
              <a:chOff x="-20249" y="-2"/>
              <a:chExt cx="924448" cy="914400"/>
            </a:xfrm>
            <a:solidFill>
              <a:schemeClr val="accent2"/>
            </a:solidFill>
          </p:grpSpPr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2839111F-7799-4715-866C-A0266719300B}"/>
                  </a:ext>
                </a:extLst>
              </p:cNvPr>
              <p:cNvSpPr/>
              <p:nvPr/>
            </p:nvSpPr>
            <p:spPr>
              <a:xfrm>
                <a:off x="-10886" y="-2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2" name="等腰三角形 31">
                <a:extLst>
                  <a:ext uri="{FF2B5EF4-FFF2-40B4-BE49-F238E27FC236}">
                    <a16:creationId xmlns:a16="http://schemas.microsoft.com/office/drawing/2014/main" id="{B784786C-DF68-458B-8814-E15074CA2C98}"/>
                  </a:ext>
                </a:extLst>
              </p:cNvPr>
              <p:cNvSpPr/>
              <p:nvPr/>
            </p:nvSpPr>
            <p:spPr>
              <a:xfrm>
                <a:off x="-20249" y="-2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4C97B34B-44BA-435A-A7AE-5C6DADD86BC4}"/>
                </a:ext>
              </a:extLst>
            </p:cNvPr>
            <p:cNvGrpSpPr/>
            <p:nvPr/>
          </p:nvGrpSpPr>
          <p:grpSpPr>
            <a:xfrm>
              <a:off x="-360202" y="-5"/>
              <a:ext cx="655279" cy="723268"/>
              <a:chOff x="-20249" y="-2"/>
              <a:chExt cx="924448" cy="914403"/>
            </a:xfrm>
          </p:grpSpPr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BFF25E7E-7D0B-4FF7-B7CF-12232DA7FB30}"/>
                  </a:ext>
                </a:extLst>
              </p:cNvPr>
              <p:cNvSpPr/>
              <p:nvPr/>
            </p:nvSpPr>
            <p:spPr>
              <a:xfrm>
                <a:off x="-10886" y="-2"/>
                <a:ext cx="447419" cy="914403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5" name="等腰三角形 24">
                <a:extLst>
                  <a:ext uri="{FF2B5EF4-FFF2-40B4-BE49-F238E27FC236}">
                    <a16:creationId xmlns:a16="http://schemas.microsoft.com/office/drawing/2014/main" id="{FCED0EC9-2E85-4B93-8C58-658A7B431E1D}"/>
                  </a:ext>
                </a:extLst>
              </p:cNvPr>
              <p:cNvSpPr/>
              <p:nvPr/>
            </p:nvSpPr>
            <p:spPr>
              <a:xfrm>
                <a:off x="-20249" y="3"/>
                <a:ext cx="924448" cy="914398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</p:grpSp>
      <p:pic>
        <p:nvPicPr>
          <p:cNvPr id="29" name="Picture 2" descr="E:\work\CSDN\标准化\素材\edu1.png">
            <a:extLst>
              <a:ext uri="{FF2B5EF4-FFF2-40B4-BE49-F238E27FC236}">
                <a16:creationId xmlns:a16="http://schemas.microsoft.com/office/drawing/2014/main" id="{8B998C95-E54E-4987-AE1A-9270F197966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9921" y="257252"/>
            <a:ext cx="1131848" cy="517815"/>
          </a:xfrm>
          <a:prstGeom prst="rect">
            <a:avLst/>
          </a:prstGeom>
          <a:noFill/>
        </p:spPr>
      </p:pic>
      <p:sp>
        <p:nvSpPr>
          <p:cNvPr id="6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982961" y="44624"/>
            <a:ext cx="1944687" cy="515938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标题</a:t>
            </a:r>
          </a:p>
        </p:txBody>
      </p:sp>
    </p:spTree>
    <p:extLst>
      <p:ext uri="{BB962C8B-B14F-4D97-AF65-F5344CB8AC3E}">
        <p14:creationId xmlns:p14="http://schemas.microsoft.com/office/powerpoint/2010/main" val="170080663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新增或导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9693" y="116632"/>
            <a:ext cx="10972800" cy="57150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>
              <a:defRPr lang="zh-CN" altLang="en-US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/>
              </a:defRPr>
            </a:lvl1pPr>
          </a:lstStyle>
          <a:p>
            <a:pPr lvl="0">
              <a:lnSpc>
                <a:spcPct val="120000"/>
              </a:lnSpc>
              <a:spcBef>
                <a:spcPts val="1000"/>
              </a:spcBef>
              <a:buClr>
                <a:schemeClr val="accent2"/>
              </a:buClr>
              <a:buSzPct val="80000"/>
              <a:buFont typeface="Arial" pitchFamily="34" charset="0"/>
            </a:pPr>
            <a:r>
              <a:rPr lang="zh-CN" altLang="en-US" dirty="0"/>
              <a:t>单击此处编辑母版标题样式</a:t>
            </a:r>
          </a:p>
        </p:txBody>
      </p:sp>
      <p:sp>
        <p:nvSpPr>
          <p:cNvPr id="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BC079B01-F88D-4E2D-A2D1-5D9282B8C566}"/>
              </a:ext>
            </a:extLst>
          </p:cNvPr>
          <p:cNvCxnSpPr>
            <a:cxnSpLocks/>
          </p:cNvCxnSpPr>
          <p:nvPr userDrawn="1"/>
        </p:nvCxnSpPr>
        <p:spPr>
          <a:xfrm>
            <a:off x="447594" y="586855"/>
            <a:ext cx="3046720" cy="0"/>
          </a:xfrm>
          <a:prstGeom prst="line">
            <a:avLst/>
          </a:prstGeom>
          <a:noFill/>
          <a:ln w="12700" cap="flat">
            <a:solidFill>
              <a:schemeClr val="accent2">
                <a:lumMod val="75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5" name="组合 4">
            <a:extLst>
              <a:ext uri="{FF2B5EF4-FFF2-40B4-BE49-F238E27FC236}">
                <a16:creationId xmlns:a16="http://schemas.microsoft.com/office/drawing/2014/main" id="{B5A88A0D-0F3F-48B6-B5A4-6C4355AA5B6F}"/>
              </a:ext>
            </a:extLst>
          </p:cNvPr>
          <p:cNvGrpSpPr/>
          <p:nvPr userDrawn="1"/>
        </p:nvGrpSpPr>
        <p:grpSpPr>
          <a:xfrm>
            <a:off x="9961230" y="6488684"/>
            <a:ext cx="1971263" cy="369331"/>
            <a:chOff x="9765890" y="6223197"/>
            <a:chExt cx="2426110" cy="634803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159BD153-C367-44C2-971D-2E48DDA44B35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7" name="等腰三角形 6">
              <a:extLst>
                <a:ext uri="{FF2B5EF4-FFF2-40B4-BE49-F238E27FC236}">
                  <a16:creationId xmlns:a16="http://schemas.microsoft.com/office/drawing/2014/main" id="{2FF6C332-6140-477A-BEA8-A97331C70BD8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047D0623-7FC6-40F8-8060-D7A1AB2E1DA0}"/>
              </a:ext>
            </a:extLst>
          </p:cNvPr>
          <p:cNvGrpSpPr/>
          <p:nvPr userDrawn="1"/>
        </p:nvGrpSpPr>
        <p:grpSpPr>
          <a:xfrm>
            <a:off x="10089050" y="6488684"/>
            <a:ext cx="1971263" cy="369331"/>
            <a:chOff x="9765890" y="6223197"/>
            <a:chExt cx="2426110" cy="634803"/>
          </a:xfrm>
          <a:solidFill>
            <a:schemeClr val="accent2"/>
          </a:solidFill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977D5624-9493-4893-958E-971FC6EB1218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0" name="等腰三角形 9">
              <a:extLst>
                <a:ext uri="{FF2B5EF4-FFF2-40B4-BE49-F238E27FC236}">
                  <a16:creationId xmlns:a16="http://schemas.microsoft.com/office/drawing/2014/main" id="{2009DC03-CDC0-4C10-BB31-1324E6888583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745AC8DE-C2A8-4692-923C-5B982152529B}"/>
              </a:ext>
            </a:extLst>
          </p:cNvPr>
          <p:cNvGrpSpPr/>
          <p:nvPr userDrawn="1"/>
        </p:nvGrpSpPr>
        <p:grpSpPr>
          <a:xfrm>
            <a:off x="10236537" y="6488684"/>
            <a:ext cx="1971263" cy="369331"/>
            <a:chOff x="9765890" y="6223197"/>
            <a:chExt cx="2426110" cy="634803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B1F85AFF-4487-4362-8B1A-822E7BEEC53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3" name="等腰三角形 12">
              <a:extLst>
                <a:ext uri="{FF2B5EF4-FFF2-40B4-BE49-F238E27FC236}">
                  <a16:creationId xmlns:a16="http://schemas.microsoft.com/office/drawing/2014/main" id="{53B73B2F-5064-490E-BF15-7B14DBA97ECA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14" name="文本框 18">
            <a:extLst>
              <a:ext uri="{FF2B5EF4-FFF2-40B4-BE49-F238E27FC236}">
                <a16:creationId xmlns:a16="http://schemas.microsoft.com/office/drawing/2014/main" id="{B1B08BA3-E5C1-4FDD-9E23-C9D6E2263742}"/>
              </a:ext>
            </a:extLst>
          </p:cNvPr>
          <p:cNvSpPr txBox="1"/>
          <p:nvPr userDrawn="1"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C18E3441-1886-4232-97FB-99AC7DA0AB63}"/>
              </a:ext>
            </a:extLst>
          </p:cNvPr>
          <p:cNvGrpSpPr/>
          <p:nvPr userDrawn="1"/>
        </p:nvGrpSpPr>
        <p:grpSpPr>
          <a:xfrm flipV="1">
            <a:off x="-19588" y="0"/>
            <a:ext cx="860137" cy="597741"/>
            <a:chOff x="-360202" y="-6"/>
            <a:chExt cx="860137" cy="723269"/>
          </a:xfrm>
        </p:grpSpPr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D7E9C568-E255-43D1-8FEC-A0D7C5256307}"/>
                </a:ext>
              </a:extLst>
            </p:cNvPr>
            <p:cNvGrpSpPr/>
            <p:nvPr/>
          </p:nvGrpSpPr>
          <p:grpSpPr>
            <a:xfrm>
              <a:off x="-155344" y="-6"/>
              <a:ext cx="655279" cy="723266"/>
              <a:chOff x="-20249" y="0"/>
              <a:chExt cx="924448" cy="91440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926AA5E5-93A8-4C5E-A595-D8318D386D73}"/>
                  </a:ext>
                </a:extLst>
              </p:cNvPr>
              <p:cNvSpPr/>
              <p:nvPr/>
            </p:nvSpPr>
            <p:spPr>
              <a:xfrm>
                <a:off x="-10886" y="0"/>
                <a:ext cx="447419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4" name="等腰三角形 23">
                <a:extLst>
                  <a:ext uri="{FF2B5EF4-FFF2-40B4-BE49-F238E27FC236}">
                    <a16:creationId xmlns:a16="http://schemas.microsoft.com/office/drawing/2014/main" id="{CC48D733-B14A-4A7B-A813-C876E23F98D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FB2BC44B-E34E-4CB3-81EF-45962FBBB29B}"/>
                </a:ext>
              </a:extLst>
            </p:cNvPr>
            <p:cNvGrpSpPr/>
            <p:nvPr/>
          </p:nvGrpSpPr>
          <p:grpSpPr>
            <a:xfrm>
              <a:off x="-252895" y="-5"/>
              <a:ext cx="655280" cy="723267"/>
              <a:chOff x="-20249" y="-2"/>
              <a:chExt cx="924448" cy="914400"/>
            </a:xfrm>
            <a:solidFill>
              <a:schemeClr val="accent2"/>
            </a:solidFill>
          </p:grpSpPr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2839111F-7799-4715-866C-A0266719300B}"/>
                  </a:ext>
                </a:extLst>
              </p:cNvPr>
              <p:cNvSpPr/>
              <p:nvPr/>
            </p:nvSpPr>
            <p:spPr>
              <a:xfrm>
                <a:off x="-10886" y="-2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2" name="等腰三角形 21">
                <a:extLst>
                  <a:ext uri="{FF2B5EF4-FFF2-40B4-BE49-F238E27FC236}">
                    <a16:creationId xmlns:a16="http://schemas.microsoft.com/office/drawing/2014/main" id="{B784786C-DF68-458B-8814-E15074CA2C98}"/>
                  </a:ext>
                </a:extLst>
              </p:cNvPr>
              <p:cNvSpPr/>
              <p:nvPr/>
            </p:nvSpPr>
            <p:spPr>
              <a:xfrm>
                <a:off x="-20249" y="-2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4C97B34B-44BA-435A-A7AE-5C6DADD86BC4}"/>
                </a:ext>
              </a:extLst>
            </p:cNvPr>
            <p:cNvGrpSpPr/>
            <p:nvPr/>
          </p:nvGrpSpPr>
          <p:grpSpPr>
            <a:xfrm>
              <a:off x="-360202" y="-5"/>
              <a:ext cx="655279" cy="723268"/>
              <a:chOff x="-20249" y="-2"/>
              <a:chExt cx="924448" cy="914403"/>
            </a:xfrm>
          </p:grpSpPr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BFF25E7E-7D0B-4FF7-B7CF-12232DA7FB30}"/>
                  </a:ext>
                </a:extLst>
              </p:cNvPr>
              <p:cNvSpPr/>
              <p:nvPr/>
            </p:nvSpPr>
            <p:spPr>
              <a:xfrm>
                <a:off x="-10886" y="-2"/>
                <a:ext cx="447419" cy="914403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0" name="等腰三角形 19">
                <a:extLst>
                  <a:ext uri="{FF2B5EF4-FFF2-40B4-BE49-F238E27FC236}">
                    <a16:creationId xmlns:a16="http://schemas.microsoft.com/office/drawing/2014/main" id="{FCED0EC9-2E85-4B93-8C58-658A7B431E1D}"/>
                  </a:ext>
                </a:extLst>
              </p:cNvPr>
              <p:cNvSpPr/>
              <p:nvPr/>
            </p:nvSpPr>
            <p:spPr>
              <a:xfrm>
                <a:off x="-20249" y="3"/>
                <a:ext cx="924448" cy="914398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</p:grpSp>
      <p:pic>
        <p:nvPicPr>
          <p:cNvPr id="25" name="Picture 2" descr="E:\work\CSDN\标准化\素材\edu1.png">
            <a:extLst>
              <a:ext uri="{FF2B5EF4-FFF2-40B4-BE49-F238E27FC236}">
                <a16:creationId xmlns:a16="http://schemas.microsoft.com/office/drawing/2014/main" id="{8B998C95-E54E-4987-AE1A-9270F197966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9921" y="257252"/>
            <a:ext cx="1131848" cy="517815"/>
          </a:xfrm>
          <a:prstGeom prst="rect">
            <a:avLst/>
          </a:prstGeom>
          <a:noFill/>
        </p:spPr>
      </p:pic>
      <p:sp>
        <p:nvSpPr>
          <p:cNvPr id="28" name="内容占位符 27"/>
          <p:cNvSpPr>
            <a:spLocks noGrp="1"/>
          </p:cNvSpPr>
          <p:nvPr>
            <p:ph sz="quarter" idx="10"/>
          </p:nvPr>
        </p:nvSpPr>
        <p:spPr>
          <a:xfrm>
            <a:off x="1156924" y="1052736"/>
            <a:ext cx="9609772" cy="518455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9200255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work\CSDN\标准化\素材\IT学涯.png">
            <a:extLst>
              <a:ext uri="{FF2B5EF4-FFF2-40B4-BE49-F238E27FC236}">
                <a16:creationId xmlns:a16="http://schemas.microsoft.com/office/drawing/2014/main" id="{EECEF510-27F0-4450-A5DB-55CE53DFCC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94997" y="2127997"/>
            <a:ext cx="2602006" cy="26020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2" descr="E:\work\CSDN\标准化\素材\edu1.png">
            <a:extLst>
              <a:ext uri="{FF2B5EF4-FFF2-40B4-BE49-F238E27FC236}">
                <a16:creationId xmlns:a16="http://schemas.microsoft.com/office/drawing/2014/main" id="{8ED23113-93BC-4840-9E3D-33C10AF229D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92280" y="476672"/>
            <a:ext cx="2602006" cy="119040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37079435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295800" y="3821991"/>
            <a:ext cx="5157789" cy="39909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ClrTx/>
              <a:buSzTx/>
              <a:buNone/>
              <a:defRPr sz="20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indent="457200">
              <a:buClrTx/>
              <a:buSzTx/>
              <a:buNone/>
              <a:defRPr b="1"/>
            </a:lvl2pPr>
            <a:lvl3pPr marL="0" indent="914400">
              <a:buClrTx/>
              <a:buSzTx/>
              <a:buNone/>
              <a:defRPr b="1"/>
            </a:lvl3pPr>
            <a:lvl4pPr marL="0" indent="1371600">
              <a:buClrTx/>
              <a:buSzTx/>
              <a:buNone/>
              <a:defRPr b="1"/>
            </a:lvl4pPr>
            <a:lvl5pPr marL="0" indent="1828800">
              <a:buClrTx/>
              <a:buSzTx/>
              <a:buNone/>
              <a:defRPr b="1"/>
            </a:lvl5pPr>
          </a:lstStyle>
          <a:p>
            <a:r>
              <a:rPr lang="zh-CN" altLang="en-US" dirty="0"/>
              <a:t>此处输入讲师姓名</a:t>
            </a:r>
            <a:endParaRPr dirty="0"/>
          </a:p>
        </p:txBody>
      </p:sp>
      <p:sp>
        <p:nvSpPr>
          <p:cNvPr id="6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9A1BF14-344D-416D-8FE8-301B175CD2D5}"/>
              </a:ext>
            </a:extLst>
          </p:cNvPr>
          <p:cNvSpPr/>
          <p:nvPr userDrawn="1"/>
        </p:nvSpPr>
        <p:spPr>
          <a:xfrm>
            <a:off x="4277028" y="2035857"/>
            <a:ext cx="7914972" cy="170285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8" name="Picture 2" descr="E:\work\CSDN\标准化\素材\edu1.png">
            <a:extLst>
              <a:ext uri="{FF2B5EF4-FFF2-40B4-BE49-F238E27FC236}">
                <a16:creationId xmlns:a16="http://schemas.microsoft.com/office/drawing/2014/main" id="{DC375F84-8B86-46B4-8E23-B7D3269C370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0979" y="2216806"/>
            <a:ext cx="2931083" cy="1340958"/>
          </a:xfrm>
          <a:prstGeom prst="rect">
            <a:avLst/>
          </a:prstGeom>
          <a:noFill/>
        </p:spPr>
      </p:pic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F4575DB5-AA9A-4D2E-A85E-77F29C394E6E}"/>
              </a:ext>
            </a:extLst>
          </p:cNvPr>
          <p:cNvCxnSpPr>
            <a:cxnSpLocks/>
          </p:cNvCxnSpPr>
          <p:nvPr userDrawn="1"/>
        </p:nvCxnSpPr>
        <p:spPr>
          <a:xfrm>
            <a:off x="4648200" y="3254829"/>
            <a:ext cx="707571" cy="0"/>
          </a:xfrm>
          <a:prstGeom prst="line">
            <a:avLst/>
          </a:prstGeom>
          <a:noFill/>
          <a:ln w="12700" cap="flat">
            <a:solidFill>
              <a:schemeClr val="bg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" name="标题 1">
            <a:extLst>
              <a:ext uri="{FF2B5EF4-FFF2-40B4-BE49-F238E27FC236}">
                <a16:creationId xmlns:a16="http://schemas.microsoft.com/office/drawing/2014/main" id="{F40A0D1E-A76C-40D9-B87F-92E45F67CE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28459" y="2286889"/>
            <a:ext cx="7380512" cy="719386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此处输入章标题</a:t>
            </a:r>
          </a:p>
        </p:txBody>
      </p:sp>
      <p:sp>
        <p:nvSpPr>
          <p:cNvPr id="13" name="正文级别 1…">
            <a:extLst>
              <a:ext uri="{FF2B5EF4-FFF2-40B4-BE49-F238E27FC236}">
                <a16:creationId xmlns:a16="http://schemas.microsoft.com/office/drawing/2014/main" id="{11D466FC-06A7-4926-A00E-94D0D9035D31}"/>
              </a:ext>
            </a:extLst>
          </p:cNvPr>
          <p:cNvSpPr txBox="1">
            <a:spLocks noGrp="1"/>
          </p:cNvSpPr>
          <p:nvPr>
            <p:ph type="body" sz="quarter" idx="14" hasCustomPrompt="1"/>
          </p:nvPr>
        </p:nvSpPr>
        <p:spPr>
          <a:xfrm>
            <a:off x="5591944" y="3140968"/>
            <a:ext cx="5157789" cy="39909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ClrTx/>
              <a:buSzTx/>
              <a:buNone/>
              <a:defRPr sz="2400" b="0">
                <a:solidFill>
                  <a:schemeClr val="bg2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indent="457200">
              <a:buClrTx/>
              <a:buSzTx/>
              <a:buNone/>
              <a:defRPr b="1"/>
            </a:lvl2pPr>
            <a:lvl3pPr marL="0" indent="914400">
              <a:buClrTx/>
              <a:buSzTx/>
              <a:buNone/>
              <a:defRPr b="1"/>
            </a:lvl3pPr>
            <a:lvl4pPr marL="0" indent="1371600">
              <a:buClrTx/>
              <a:buSzTx/>
              <a:buNone/>
              <a:defRPr b="1"/>
            </a:lvl4pPr>
            <a:lvl5pPr marL="0" indent="1828800">
              <a:buClrTx/>
              <a:buSzTx/>
              <a:buNone/>
              <a:defRPr b="1"/>
            </a:lvl5pPr>
          </a:lstStyle>
          <a:p>
            <a:r>
              <a:rPr lang="zh-CN" altLang="en-US" dirty="0"/>
              <a:t>此处输入节标题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12664265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34121-5531-4664-A697-131C2BA2D9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8001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9472551" y="6461774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A7CDEC-FB45-4BCF-B6C6-521E99DD98E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204487" y="263919"/>
            <a:ext cx="1086431" cy="379866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1377030" y="263919"/>
            <a:ext cx="65064" cy="379866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1528206" y="385471"/>
            <a:ext cx="56238" cy="258314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064" r="8659" b="3313"/>
          <a:stretch/>
        </p:blipFill>
        <p:spPr>
          <a:xfrm>
            <a:off x="9713805" y="114867"/>
            <a:ext cx="2370618" cy="502023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1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6" name="矩形 15"/>
          <p:cNvSpPr/>
          <p:nvPr userDrawn="1"/>
        </p:nvSpPr>
        <p:spPr>
          <a:xfrm>
            <a:off x="0" y="6488669"/>
            <a:ext cx="12215751" cy="36933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CDA</a:t>
            </a:r>
            <a:r>
              <a:rPr kumimoji="1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数据分析师（严谨课程体系</a:t>
            </a:r>
            <a:r>
              <a:rPr kumimoji="1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+</a:t>
            </a:r>
            <a:r>
              <a:rPr kumimoji="1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专业师资团队</a:t>
            </a:r>
            <a:r>
              <a:rPr kumimoji="1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+</a:t>
            </a:r>
            <a:r>
              <a:rPr kumimoji="1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优质服务体验，学数据分析就学</a:t>
            </a:r>
            <a:r>
              <a:rPr kumimoji="1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CDA</a:t>
            </a:r>
            <a:r>
              <a:rPr kumimoji="1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！）</a:t>
            </a:r>
            <a:endParaRPr kumimoji="1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1824691" y="231602"/>
            <a:ext cx="3513418" cy="444500"/>
          </a:xfrm>
        </p:spPr>
        <p:txBody>
          <a:bodyPr/>
          <a:lstStyle>
            <a:lvl1pPr marL="0" indent="0">
              <a:buNone/>
              <a:defRPr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77252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/>
          <a:p>
            <a:r>
              <a:rPr dirty="0" err="1"/>
              <a:t>正文级别</a:t>
            </a:r>
            <a:r>
              <a:rPr dirty="0"/>
              <a:t> 1</a:t>
            </a:r>
          </a:p>
          <a:p>
            <a:pPr lvl="1"/>
            <a:r>
              <a:rPr dirty="0" err="1"/>
              <a:t>正文级别</a:t>
            </a:r>
            <a:r>
              <a:rPr dirty="0"/>
              <a:t> 2</a:t>
            </a:r>
          </a:p>
          <a:p>
            <a:pPr lvl="2"/>
            <a:r>
              <a:rPr dirty="0" err="1"/>
              <a:t>正文级别</a:t>
            </a:r>
            <a:r>
              <a:rPr dirty="0"/>
              <a:t> 3</a:t>
            </a:r>
          </a:p>
          <a:p>
            <a:pPr lvl="3"/>
            <a:r>
              <a:rPr dirty="0" err="1"/>
              <a:t>正文级别</a:t>
            </a:r>
            <a:r>
              <a:rPr dirty="0"/>
              <a:t> 4</a:t>
            </a:r>
          </a:p>
          <a:p>
            <a:pPr lvl="4"/>
            <a:r>
              <a:rPr dirty="0" err="1"/>
              <a:t>正文级别</a:t>
            </a:r>
            <a:r>
              <a:rPr dirty="0"/>
              <a:t> 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2" r:id="rId2"/>
    <p:sldLayoutId id="2147483660" r:id="rId3"/>
    <p:sldLayoutId id="2147483661" r:id="rId4"/>
    <p:sldLayoutId id="2147483663" r:id="rId5"/>
    <p:sldLayoutId id="2147483664" r:id="rId6"/>
  </p:sldLayoutIdLst>
  <p:transition spd="med"/>
  <p:hf sldNum="0" hdr="0" ftr="0" dt="0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chemeClr val="accent1"/>
          </a:solidFill>
          <a:uFillTx/>
          <a:latin typeface="小米兰亭" panose="03000502000000000000" charset="-122"/>
          <a:ea typeface="小米兰亭" panose="03000502000000000000" charset="-122"/>
          <a:cs typeface="小米兰亭" panose="03000502000000000000" charset="-122"/>
          <a:sym typeface="Arial" panose="020B0604020202020204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lvl1pPr marL="449580" marR="0" indent="-44958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80000"/>
        <a:buFont typeface="Arial" pitchFamily="34" charset="0"/>
        <a:buChar char="•"/>
        <a:defRPr sz="2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1pPr>
      <a:lvl2pPr marL="868045" marR="0" indent="-33147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2pPr>
      <a:lvl3pPr marL="12192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3pPr>
      <a:lvl4pPr marL="16764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4pPr>
      <a:lvl5pPr marL="21336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5pPr>
      <a:lvl6pPr marL="25908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6pPr>
      <a:lvl7pPr marL="30480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7pPr>
      <a:lvl8pPr marL="35052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8pPr>
      <a:lvl9pPr marL="39624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59B39AE-5B5F-491B-911A-CF0522DAA6C8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4209101" y="3821991"/>
            <a:ext cx="5631315" cy="399097"/>
          </a:xfrm>
        </p:spPr>
        <p:txBody>
          <a:bodyPr/>
          <a:lstStyle/>
          <a:p>
            <a:r>
              <a:rPr lang="zh-CN" altLang="en-US" dirty="0">
                <a:cs typeface="Times New Roman" panose="02020603050405020304"/>
              </a:rPr>
              <a:t>讲师：李立宗</a:t>
            </a:r>
            <a:endParaRPr lang="zh-CN" alt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C8C2D075-0580-46B4-9BE7-69F4B5182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7808" y="2277566"/>
            <a:ext cx="9001000" cy="719386"/>
          </a:xfrm>
        </p:spPr>
        <p:txBody>
          <a:bodyPr/>
          <a:lstStyle/>
          <a:p>
            <a:pPr hangingPunct="0">
              <a:lnSpc>
                <a:spcPct val="100000"/>
              </a:lnSpc>
            </a:pPr>
            <a:r>
              <a:rPr lang="zh-CN" altLang="en-US" b="1" dirty="0">
                <a:sym typeface="Times New Roman" panose="02020603050405020304"/>
              </a:rPr>
              <a:t>绘图基础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34023C97-DF05-4EAB-8C99-8A9657CFC33F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521324" y="2996952"/>
            <a:ext cx="5183188" cy="59395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绘制线条</a:t>
            </a:r>
          </a:p>
        </p:txBody>
      </p:sp>
    </p:spTree>
    <p:extLst>
      <p:ext uri="{BB962C8B-B14F-4D97-AF65-F5344CB8AC3E}">
        <p14:creationId xmlns:p14="http://schemas.microsoft.com/office/powerpoint/2010/main" val="2740419195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小米兰亭" panose="03000502000000000000" charset="-122"/>
              </a:rPr>
              <a:t>本节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目标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059672F-D684-44AF-894E-D309921C36DD}"/>
              </a:ext>
            </a:extLst>
          </p:cNvPr>
          <p:cNvSpPr txBox="1"/>
          <p:nvPr/>
        </p:nvSpPr>
        <p:spPr>
          <a:xfrm>
            <a:off x="941084" y="1526026"/>
            <a:ext cx="5947004" cy="203132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514350" marR="0" indent="-5143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掌握函数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cv2.line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的语法</a:t>
            </a:r>
            <a:endParaRPr lang="en-US" altLang="zh-CN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marR="0" indent="-5143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掌握函数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cv2.polyLines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的语法</a:t>
            </a:r>
            <a:endParaRPr lang="en-US" altLang="zh-CN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marR="0" indent="-5143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掌握绘制线条的方法</a:t>
            </a:r>
            <a:endParaRPr lang="en-US" altLang="zh-CN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5" name="Picture 3" descr="C:\Users\YZ\Desktop\重点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00986" y="2873341"/>
            <a:ext cx="595014" cy="60284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50201545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74716" y="44624"/>
            <a:ext cx="3528863" cy="5159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绘制线条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5CFA7C8-5916-4A58-A2C7-C18DEAB6AE22}"/>
              </a:ext>
            </a:extLst>
          </p:cNvPr>
          <p:cNvSpPr txBox="1"/>
          <p:nvPr/>
        </p:nvSpPr>
        <p:spPr>
          <a:xfrm>
            <a:off x="1610833" y="2348880"/>
            <a:ext cx="8712968" cy="113505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rgbClr val="7979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直线：</a:t>
            </a:r>
            <a:r>
              <a:rPr lang="en-US" altLang="zh-CN" sz="2400" dirty="0">
                <a:solidFill>
                  <a:srgbClr val="7979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cv2.line()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rgbClr val="7979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多重折线：</a:t>
            </a:r>
            <a:r>
              <a:rPr lang="en-US" altLang="zh-CN" sz="2400" dirty="0">
                <a:solidFill>
                  <a:srgbClr val="7979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cv2.polyLines()</a:t>
            </a:r>
            <a:endParaRPr lang="zh-CN" altLang="en-US" sz="2400" dirty="0">
              <a:solidFill>
                <a:srgbClr val="79797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3FC8A70-A1B3-4C03-BAB3-BEC2075EDAA9}"/>
              </a:ext>
            </a:extLst>
          </p:cNvPr>
          <p:cNvSpPr txBox="1"/>
          <p:nvPr/>
        </p:nvSpPr>
        <p:spPr>
          <a:xfrm>
            <a:off x="983432" y="1223888"/>
            <a:ext cx="2592288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182F73C2-1A01-4382-A482-577ABF1549B5}"/>
              </a:ext>
            </a:extLst>
          </p:cNvPr>
          <p:cNvCxnSpPr/>
          <p:nvPr/>
        </p:nvCxnSpPr>
        <p:spPr>
          <a:xfrm>
            <a:off x="1055440" y="1844824"/>
            <a:ext cx="2952328" cy="0"/>
          </a:xfrm>
          <a:prstGeom prst="line">
            <a:avLst/>
          </a:prstGeom>
          <a:noFill/>
          <a:ln w="12700" cap="flat">
            <a:solidFill>
              <a:srgbClr val="4285F4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782012078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74716" y="44624"/>
            <a:ext cx="3528863" cy="5159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绘制线条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743DBCC-3823-488C-BEF1-B5A94D5576A2}"/>
              </a:ext>
            </a:extLst>
          </p:cNvPr>
          <p:cNvSpPr txBox="1"/>
          <p:nvPr/>
        </p:nvSpPr>
        <p:spPr>
          <a:xfrm>
            <a:off x="551384" y="1700808"/>
            <a:ext cx="10297144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/>
            <a:r>
              <a:rPr lang="en-US" altLang="zh-CN" sz="2400" dirty="0" err="1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img</a:t>
            </a:r>
            <a:r>
              <a:rPr lang="en-US" altLang="zh-CN" sz="2400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=cv2.line(</a:t>
            </a:r>
            <a:r>
              <a:rPr lang="en-US" altLang="zh-CN" sz="2400" dirty="0" err="1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img</a:t>
            </a:r>
            <a:r>
              <a:rPr lang="en-US" altLang="zh-CN" sz="2400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, pt1, pt2, color[, thickness[, </a:t>
            </a:r>
            <a:r>
              <a:rPr lang="en-US" altLang="zh-CN" sz="2400" dirty="0" err="1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lineType</a:t>
            </a:r>
            <a:r>
              <a:rPr lang="en-US" altLang="zh-CN" sz="2400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[, shift]]])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F9D307D-0F88-474B-AFAD-5268AC3B11DA}"/>
              </a:ext>
            </a:extLst>
          </p:cNvPr>
          <p:cNvSpPr txBox="1"/>
          <p:nvPr/>
        </p:nvSpPr>
        <p:spPr>
          <a:xfrm>
            <a:off x="1847528" y="3068960"/>
            <a:ext cx="8136904" cy="128990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img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color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thickness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、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lineType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、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shift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：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如前述说明；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pt1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：线段的第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个点（起点）；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pt2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：线段的第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个点（终点）；</a:t>
            </a:r>
          </a:p>
        </p:txBody>
      </p:sp>
    </p:spTree>
    <p:extLst>
      <p:ext uri="{BB962C8B-B14F-4D97-AF65-F5344CB8AC3E}">
        <p14:creationId xmlns:p14="http://schemas.microsoft.com/office/powerpoint/2010/main" val="4268125311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74716" y="44624"/>
            <a:ext cx="3528863" cy="5159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绘制线条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DF8DDD2-A5F8-4170-B0E2-CA2D7021AA7A}"/>
              </a:ext>
            </a:extLst>
          </p:cNvPr>
          <p:cNvSpPr/>
          <p:nvPr/>
        </p:nvSpPr>
        <p:spPr>
          <a:xfrm>
            <a:off x="1663861" y="1916832"/>
            <a:ext cx="5440251" cy="4478662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import </a:t>
            </a:r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numpy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as np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import cv2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n = 300</a:t>
            </a:r>
          </a:p>
          <a:p>
            <a:pPr>
              <a:lnSpc>
                <a:spcPct val="150000"/>
              </a:lnSpc>
            </a:pPr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img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= </a:t>
            </a:r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np.zeros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((n+1,n+1,3), np.uint8)</a:t>
            </a:r>
          </a:p>
          <a:p>
            <a:pPr>
              <a:lnSpc>
                <a:spcPct val="150000"/>
              </a:lnSpc>
            </a:pPr>
            <a:r>
              <a:rPr lang="en-US" altLang="zh-CN" sz="1600" dirty="0" err="1">
                <a:solidFill>
                  <a:srgbClr val="EA433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img</a:t>
            </a:r>
            <a:r>
              <a:rPr lang="en-US" altLang="zh-CN" sz="1600" dirty="0">
                <a:solidFill>
                  <a:srgbClr val="EA433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= cv2.line(</a:t>
            </a:r>
            <a:r>
              <a:rPr lang="en-US" altLang="zh-CN" sz="1600" dirty="0" err="1">
                <a:solidFill>
                  <a:srgbClr val="EA433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img</a:t>
            </a:r>
            <a:r>
              <a:rPr lang="en-US" altLang="zh-CN" sz="1600" dirty="0">
                <a:solidFill>
                  <a:srgbClr val="EA433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,(0,0),(</a:t>
            </a:r>
            <a:r>
              <a:rPr lang="en-US" altLang="zh-CN" sz="1600" dirty="0" err="1">
                <a:solidFill>
                  <a:srgbClr val="EA433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n,n</a:t>
            </a:r>
            <a:r>
              <a:rPr lang="en-US" altLang="zh-CN" sz="1600" dirty="0">
                <a:solidFill>
                  <a:srgbClr val="EA433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),(255,0,0),3)</a:t>
            </a:r>
          </a:p>
          <a:p>
            <a:pPr>
              <a:lnSpc>
                <a:spcPct val="150000"/>
              </a:lnSpc>
            </a:pPr>
            <a:r>
              <a:rPr lang="en-US" altLang="zh-CN" sz="1600" dirty="0" err="1">
                <a:solidFill>
                  <a:srgbClr val="EA433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img</a:t>
            </a:r>
            <a:r>
              <a:rPr lang="en-US" altLang="zh-CN" sz="1600" dirty="0">
                <a:solidFill>
                  <a:srgbClr val="EA433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= cv2.line(</a:t>
            </a:r>
            <a:r>
              <a:rPr lang="en-US" altLang="zh-CN" sz="1600" dirty="0" err="1">
                <a:solidFill>
                  <a:srgbClr val="EA433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img</a:t>
            </a:r>
            <a:r>
              <a:rPr lang="en-US" altLang="zh-CN" sz="1600" dirty="0">
                <a:solidFill>
                  <a:srgbClr val="EA433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,(0,100),(n,100),(0,255,0),1)</a:t>
            </a:r>
          </a:p>
          <a:p>
            <a:pPr>
              <a:lnSpc>
                <a:spcPct val="150000"/>
              </a:lnSpc>
            </a:pPr>
            <a:r>
              <a:rPr lang="en-US" altLang="zh-CN" sz="1600" dirty="0" err="1">
                <a:solidFill>
                  <a:srgbClr val="EA433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img</a:t>
            </a:r>
            <a:r>
              <a:rPr lang="en-US" altLang="zh-CN" sz="1600" dirty="0">
                <a:solidFill>
                  <a:srgbClr val="EA433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= cv2.line(</a:t>
            </a:r>
            <a:r>
              <a:rPr lang="en-US" altLang="zh-CN" sz="1600" dirty="0" err="1">
                <a:solidFill>
                  <a:srgbClr val="EA433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img</a:t>
            </a:r>
            <a:r>
              <a:rPr lang="en-US" altLang="zh-CN" sz="1600" dirty="0">
                <a:solidFill>
                  <a:srgbClr val="EA433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,(100,0),(100,n),(0,0,255),6)</a:t>
            </a:r>
          </a:p>
          <a:p>
            <a:pPr>
              <a:lnSpc>
                <a:spcPct val="150000"/>
              </a:lnSpc>
            </a:pPr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winname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= 'Demo'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cv2.namedWindow(</a:t>
            </a:r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winname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cv2.imshow(</a:t>
            </a:r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winname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, </a:t>
            </a:r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img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cv2.waitKey(0)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cv2.destroyAllWindows()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7551DF6-B8BA-41A6-855F-D402AB4EF7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0740" y="1513217"/>
            <a:ext cx="926744" cy="921992"/>
          </a:xfrm>
          <a:prstGeom prst="rect">
            <a:avLst/>
          </a:prstGeom>
        </p:spPr>
      </p:pic>
      <p:sp>
        <p:nvSpPr>
          <p:cNvPr id="9" name="PA_文本框 6">
            <a:extLst>
              <a:ext uri="{FF2B5EF4-FFF2-40B4-BE49-F238E27FC236}">
                <a16:creationId xmlns:a16="http://schemas.microsoft.com/office/drawing/2014/main" id="{9F76460A-AD14-4508-BD7F-5B817EBB0B4B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510677" y="850663"/>
            <a:ext cx="11038931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：使用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cv2.line()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函数在一个黑色背景图像内绘制线条。</a:t>
            </a:r>
            <a:endParaRPr lang="en-US" altLang="zh-CN" sz="28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759584B-407E-4DA9-BAB7-33B2A01CCE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7484" y="3097763"/>
            <a:ext cx="2904762" cy="31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802606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74716" y="44624"/>
            <a:ext cx="3528863" cy="5159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绘制线条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743DBCC-3823-488C-BEF1-B5A94D5576A2}"/>
              </a:ext>
            </a:extLst>
          </p:cNvPr>
          <p:cNvSpPr txBox="1"/>
          <p:nvPr/>
        </p:nvSpPr>
        <p:spPr>
          <a:xfrm>
            <a:off x="203684" y="1700808"/>
            <a:ext cx="11424592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/>
            <a:r>
              <a:rPr lang="en-US" altLang="zh-CN" sz="2400" dirty="0" err="1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img</a:t>
            </a:r>
            <a:r>
              <a:rPr lang="en-US" altLang="zh-CN" sz="2400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= cv2.polylines( </a:t>
            </a:r>
            <a:r>
              <a:rPr lang="en-US" altLang="zh-CN" sz="2400" dirty="0" err="1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img</a:t>
            </a:r>
            <a:r>
              <a:rPr lang="en-US" altLang="zh-CN" sz="2400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, pts, </a:t>
            </a:r>
            <a:r>
              <a:rPr lang="en-US" altLang="zh-CN" sz="2400" dirty="0" err="1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isClosed</a:t>
            </a:r>
            <a:r>
              <a:rPr lang="en-US" altLang="zh-CN" sz="2400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, color[, thickness[, </a:t>
            </a:r>
            <a:r>
              <a:rPr lang="en-US" altLang="zh-CN" sz="2400" dirty="0" err="1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lineType</a:t>
            </a:r>
            <a:r>
              <a:rPr lang="en-US" altLang="zh-CN" sz="2400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[, shift]]])</a:t>
            </a:r>
            <a:endParaRPr lang="zh-CN" altLang="en-US" sz="2400" dirty="0">
              <a:solidFill>
                <a:srgbClr val="4285F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F9D307D-0F88-474B-AFAD-5268AC3B11DA}"/>
              </a:ext>
            </a:extLst>
          </p:cNvPr>
          <p:cNvSpPr txBox="1"/>
          <p:nvPr/>
        </p:nvSpPr>
        <p:spPr>
          <a:xfrm>
            <a:off x="1847528" y="3068960"/>
            <a:ext cx="8136904" cy="212090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img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color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thickness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、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lineType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shift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：如前述说明；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pts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：多边形的各个顶点。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isClosed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：闭合标记，用来指示多边形是否是封闭的。该值是逻辑值真（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True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）时，多边形将最后一个点与第一个点连接，让多边形闭合；否则，仅仅将各个点连接起来，构成曲线。</a:t>
            </a:r>
          </a:p>
        </p:txBody>
      </p:sp>
    </p:spTree>
    <p:extLst>
      <p:ext uri="{BB962C8B-B14F-4D97-AF65-F5344CB8AC3E}">
        <p14:creationId xmlns:p14="http://schemas.microsoft.com/office/powerpoint/2010/main" val="365250694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74716" y="44624"/>
            <a:ext cx="3528863" cy="5159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绘制线条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DF8DDD2-A5F8-4170-B0E2-CA2D7021AA7A}"/>
              </a:ext>
            </a:extLst>
          </p:cNvPr>
          <p:cNvSpPr/>
          <p:nvPr/>
        </p:nvSpPr>
        <p:spPr>
          <a:xfrm>
            <a:off x="896629" y="2780928"/>
            <a:ext cx="6304347" cy="3370666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import </a:t>
            </a:r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numpy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as np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import cv2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d = 400</a:t>
            </a:r>
          </a:p>
          <a:p>
            <a:pPr>
              <a:lnSpc>
                <a:spcPct val="150000"/>
              </a:lnSpc>
            </a:pPr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img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= </a:t>
            </a:r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np.ones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((d,d,3),</a:t>
            </a:r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dtype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="uint8")*255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EA433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pts=</a:t>
            </a:r>
            <a:r>
              <a:rPr lang="en-US" altLang="zh-CN" sz="1600" dirty="0" err="1">
                <a:solidFill>
                  <a:srgbClr val="EA433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np.array</a:t>
            </a:r>
            <a:r>
              <a:rPr lang="en-US" altLang="zh-CN" sz="1600" dirty="0">
                <a:solidFill>
                  <a:srgbClr val="EA433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([[200,50],[300,200],[200,350],[100,200]], np.int32)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EA433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cv2.polylines(</a:t>
            </a:r>
            <a:r>
              <a:rPr lang="en-US" altLang="zh-CN" sz="1600" dirty="0" err="1">
                <a:solidFill>
                  <a:srgbClr val="EA433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img</a:t>
            </a:r>
            <a:r>
              <a:rPr lang="en-US" altLang="zh-CN" sz="1600" dirty="0">
                <a:solidFill>
                  <a:srgbClr val="EA433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,[pts],0,(0,255,0),8)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cv2.imshow("demo",img)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cv2.waitKey(0)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cv2.destroyAllWindows()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7551DF6-B8BA-41A6-855F-D402AB4EF7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7604" y="2258280"/>
            <a:ext cx="926744" cy="921992"/>
          </a:xfrm>
          <a:prstGeom prst="rect">
            <a:avLst/>
          </a:prstGeom>
        </p:spPr>
      </p:pic>
      <p:sp>
        <p:nvSpPr>
          <p:cNvPr id="9" name="PA_文本框 6">
            <a:extLst>
              <a:ext uri="{FF2B5EF4-FFF2-40B4-BE49-F238E27FC236}">
                <a16:creationId xmlns:a16="http://schemas.microsoft.com/office/drawing/2014/main" id="{9F76460A-AD14-4508-BD7F-5B817EBB0B4B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576534" y="1251853"/>
            <a:ext cx="11038931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：使用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cv2.polylines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绘制线条。</a:t>
            </a:r>
            <a:endParaRPr lang="en-US" altLang="zh-CN" sz="28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23467A0-F652-43DF-B48A-4AC7ADF3DF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6240" y="3182585"/>
            <a:ext cx="2767824" cy="2969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323281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>
          <a:xfrm>
            <a:off x="943628" y="118403"/>
            <a:ext cx="2822576" cy="5977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>
              <a:lnSpc>
                <a:spcPct val="90000"/>
              </a:lnSpc>
              <a:defRPr sz="3200">
                <a:solidFill>
                  <a:srgbClr val="FFFFFF"/>
                </a:solidFill>
                <a:latin typeface="小米兰亭" panose="03000502000000000000" charset="-122"/>
                <a:ea typeface="小米兰亭" panose="03000502000000000000" charset="-122"/>
                <a:cs typeface="小米兰亭" panose="03000502000000000000" charset="-122"/>
                <a:sym typeface="小米兰亭" panose="03000502000000000000" charset="-122"/>
              </a:defRPr>
            </a:lvl1pPr>
          </a:lstStyle>
          <a:p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anose="02020603050405020304"/>
                <a:sym typeface="Times New Roman" panose="02020603050405020304"/>
              </a:rPr>
              <a:t>总结</a:t>
            </a:r>
            <a:endParaRPr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4" name="TextBox 1"/>
          <p:cNvSpPr txBox="1"/>
          <p:nvPr/>
        </p:nvSpPr>
        <p:spPr>
          <a:xfrm>
            <a:off x="1713976" y="2075731"/>
            <a:ext cx="8270456" cy="289309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514350" marR="0" indent="-5143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函数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cv2.line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的语法</a:t>
            </a:r>
            <a:endParaRPr lang="en-US" altLang="zh-CN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marR="0" indent="-5143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函数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cv2.polyLines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的语法</a:t>
            </a:r>
            <a:endParaRPr lang="en-US" altLang="zh-CN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marR="0" indent="-5143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绘制线条的方法</a:t>
            </a:r>
            <a:endParaRPr lang="en-US" altLang="zh-CN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kumimoji="0" lang="zh-CN" altLang="en-US" sz="2800" b="0" i="0" u="none" strike="noStrike" cap="none" spc="0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3860510905"/>
      </p:ext>
    </p:extLst>
  </p:cSld>
  <p:clrMapOvr>
    <a:masterClrMapping/>
  </p:clrMapOvr>
  <p:transition spd="med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heme/theme1.xml><?xml version="1.0" encoding="utf-8"?>
<a:theme xmlns:a="http://schemas.openxmlformats.org/drawingml/2006/main" name="Office 主题">
  <a:themeElements>
    <a:clrScheme name="Office 主题">
      <a:dk1>
        <a:srgbClr val="5F5F5F"/>
      </a:dk1>
      <a:lt1>
        <a:srgbClr val="F2F2F2"/>
      </a:lt1>
      <a:dk2>
        <a:srgbClr val="A7A7A7"/>
      </a:dk2>
      <a:lt2>
        <a:srgbClr val="535353"/>
      </a:lt2>
      <a:accent1>
        <a:srgbClr val="4A6982"/>
      </a:accent1>
      <a:accent2>
        <a:srgbClr val="E86262"/>
      </a:accent2>
      <a:accent3>
        <a:srgbClr val="878B79"/>
      </a:accent3>
      <a:accent4>
        <a:srgbClr val="E29860"/>
      </a:accent4>
      <a:accent5>
        <a:srgbClr val="A06C6D"/>
      </a:accent5>
      <a:accent6>
        <a:srgbClr val="DE8E8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R="0" algn="l" defTabSz="914400" rtl="0" fontAlgn="auto" latinLnBrk="0" hangingPunct="0">
          <a:lnSpc>
            <a:spcPct val="150000"/>
          </a:lnSpc>
          <a:spcBef>
            <a:spcPts val="0"/>
          </a:spcBef>
          <a:spcAft>
            <a:spcPts val="0"/>
          </a:spcAft>
          <a:buClrTx/>
          <a:buSzTx/>
          <a:defRPr kumimoji="0" sz="2800" b="0" i="0" u="none" strike="noStrike" cap="none" spc="0" normalizeH="0" baseline="0" dirty="0" err="1" smtClean="0">
            <a:ln>
              <a:noFill/>
            </a:ln>
            <a:solidFill>
              <a:schemeClr val="bg1">
                <a:lumMod val="50000"/>
              </a:schemeClr>
            </a:solidFill>
            <a:effectLst/>
            <a:uFillTx/>
            <a:latin typeface="微软雅黑" panose="020B0503020204020204" pitchFamily="34" charset="-122"/>
            <a:ea typeface="微软雅黑" panose="020B0503020204020204" pitchFamily="34" charset="-122"/>
            <a:sym typeface="Times New Roman" panose="02020603050405020304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A6982"/>
      </a:accent1>
      <a:accent2>
        <a:srgbClr val="E86262"/>
      </a:accent2>
      <a:accent3>
        <a:srgbClr val="878B79"/>
      </a:accent3>
      <a:accent4>
        <a:srgbClr val="E29860"/>
      </a:accent4>
      <a:accent5>
        <a:srgbClr val="A06C6D"/>
      </a:accent5>
      <a:accent6>
        <a:srgbClr val="DE8E8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5530</TotalTime>
  <Words>436</Words>
  <Application>Microsoft Office PowerPoint</Application>
  <PresentationFormat>宽屏</PresentationFormat>
  <Paragraphs>50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等线</vt:lpstr>
      <vt:lpstr>Microsoft YaHei</vt:lpstr>
      <vt:lpstr>Microsoft YaHei</vt:lpstr>
      <vt:lpstr>小米兰亭</vt:lpstr>
      <vt:lpstr>Arial</vt:lpstr>
      <vt:lpstr>Calibri</vt:lpstr>
      <vt:lpstr>Times New Roman</vt:lpstr>
      <vt:lpstr>Wingdings</vt:lpstr>
      <vt:lpstr>Office 主题</vt:lpstr>
      <vt:lpstr>绘图基础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CSDN学院_课程PPT模板</dc:title>
  <dc:creator>CSDN学院</dc:creator>
  <dc:description>v1.1</dc:description>
  <cp:lastModifiedBy>Administrator</cp:lastModifiedBy>
  <cp:revision>728</cp:revision>
  <dcterms:created xsi:type="dcterms:W3CDTF">2017-06-22T11:40:54Z</dcterms:created>
  <dcterms:modified xsi:type="dcterms:W3CDTF">2020-07-19T01:56:33Z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