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47" r:id="rId2"/>
    <p:sldId id="449" r:id="rId3"/>
    <p:sldId id="516" r:id="rId4"/>
    <p:sldId id="517" r:id="rId5"/>
    <p:sldId id="525" r:id="rId6"/>
    <p:sldId id="524" r:id="rId7"/>
    <p:sldId id="526" r:id="rId8"/>
    <p:sldId id="518" r:id="rId9"/>
    <p:sldId id="527" r:id="rId10"/>
    <p:sldId id="521" r:id="rId11"/>
    <p:sldId id="528" r:id="rId12"/>
    <p:sldId id="522" r:id="rId13"/>
    <p:sldId id="529" r:id="rId14"/>
    <p:sldId id="523" r:id="rId15"/>
    <p:sldId id="530" r:id="rId16"/>
    <p:sldId id="469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FFFFFF"/>
    <a:srgbClr val="4285F4"/>
    <a:srgbClr val="797979"/>
    <a:srgbClr val="34A853"/>
    <a:srgbClr val="ACF199"/>
    <a:srgbClr val="B9A8EA"/>
    <a:srgbClr val="FFFF00"/>
    <a:srgbClr val="EAEAEA"/>
    <a:srgbClr val="FF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60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326299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326299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326299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310129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绘图基础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绘制形状</a:t>
            </a:r>
          </a:p>
        </p:txBody>
      </p:sp>
    </p:spTree>
    <p:extLst>
      <p:ext uri="{BB962C8B-B14F-4D97-AF65-F5344CB8AC3E}">
        <p14:creationId xmlns:p14="http://schemas.microsoft.com/office/powerpoint/2010/main" val="274041919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绘制形状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645B9-46A2-461E-B3A1-7FC74CDF4CC3}"/>
              </a:ext>
            </a:extLst>
          </p:cNvPr>
          <p:cNvSpPr txBox="1"/>
          <p:nvPr/>
        </p:nvSpPr>
        <p:spPr>
          <a:xfrm>
            <a:off x="983432" y="1700808"/>
            <a:ext cx="7631502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=cv2.fillConvexPoly(</a:t>
            </a:r>
            <a:r>
              <a:rPr lang="en-US" altLang="zh-CN" sz="20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points, color[, </a:t>
            </a:r>
            <a:r>
              <a:rPr lang="en-US" altLang="zh-CN" sz="20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lineType</a:t>
            </a: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[, shift]])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037BBC-93C4-463A-97E3-5E2E850F11A2}"/>
              </a:ext>
            </a:extLst>
          </p:cNvPr>
          <p:cNvSpPr txBox="1"/>
          <p:nvPr/>
        </p:nvSpPr>
        <p:spPr>
          <a:xfrm>
            <a:off x="1847528" y="3068960"/>
            <a:ext cx="8136904" cy="8744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color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lineType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shift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：如前述说明；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points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：顶点。</a:t>
            </a:r>
          </a:p>
        </p:txBody>
      </p:sp>
    </p:spTree>
    <p:extLst>
      <p:ext uri="{BB962C8B-B14F-4D97-AF65-F5344CB8AC3E}">
        <p14:creationId xmlns:p14="http://schemas.microsoft.com/office/powerpoint/2010/main" val="42585568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绘制形状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CA3C4F-AED8-489C-828F-0D1DB451A0E7}"/>
              </a:ext>
            </a:extLst>
          </p:cNvPr>
          <p:cNvSpPr/>
          <p:nvPr/>
        </p:nvSpPr>
        <p:spPr>
          <a:xfrm>
            <a:off x="551384" y="2706988"/>
            <a:ext cx="6912768" cy="337066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import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 = 500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np.ones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((n,n,3), np.uint8)*255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pts=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np.array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([[200,50],[300,200],[200,350],[100,200],[100,100]], np.int32)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cv2.fillConvexPoly(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pts, (0, 0, 255))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cv2.imshow("demo",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cv2.waitKey(0)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1611BF-D24A-4855-A69D-0D27B885C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780" y="2200582"/>
            <a:ext cx="926744" cy="921992"/>
          </a:xfrm>
          <a:prstGeom prst="rect">
            <a:avLst/>
          </a:prstGeom>
        </p:spPr>
      </p:pic>
      <p:sp>
        <p:nvSpPr>
          <p:cNvPr id="9" name="PA_文本框 6">
            <a:extLst>
              <a:ext uri="{FF2B5EF4-FFF2-40B4-BE49-F238E27FC236}">
                <a16:creationId xmlns:a16="http://schemas.microsoft.com/office/drawing/2014/main" id="{60E11A1A-973B-4D17-8547-FDE686EBE07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40845" y="1052736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：使用函数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cv2.fillConvexPoly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绘制一个多边形。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9A1CBE-934C-4838-9CC5-51D56050A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256" y="3122574"/>
            <a:ext cx="2776350" cy="294160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04539A4-2B76-4AD6-BC77-43D219FAF925}"/>
              </a:ext>
            </a:extLst>
          </p:cNvPr>
          <p:cNvSpPr txBox="1"/>
          <p:nvPr/>
        </p:nvSpPr>
        <p:spPr>
          <a:xfrm>
            <a:off x="9446213" y="3379856"/>
            <a:ext cx="1041121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1200" b="1">
                <a:solidFill>
                  <a:srgbClr val="4285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[200,50]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6AFF0D-25A5-47C3-A728-486E934E5A7B}"/>
              </a:ext>
            </a:extLst>
          </p:cNvPr>
          <p:cNvSpPr txBox="1"/>
          <p:nvPr/>
        </p:nvSpPr>
        <p:spPr>
          <a:xfrm>
            <a:off x="9847514" y="4293452"/>
            <a:ext cx="1279640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1200" b="1">
                <a:solidFill>
                  <a:srgbClr val="4285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[300,200]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8E92EA-5554-4B02-9497-FE317D79958A}"/>
              </a:ext>
            </a:extLst>
          </p:cNvPr>
          <p:cNvSpPr txBox="1"/>
          <p:nvPr/>
        </p:nvSpPr>
        <p:spPr>
          <a:xfrm>
            <a:off x="9048328" y="5233304"/>
            <a:ext cx="127964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1200" b="1">
                <a:solidFill>
                  <a:srgbClr val="4285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[200,350]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685E5E-D2B4-49A6-8420-049ECE5B88BA}"/>
              </a:ext>
            </a:extLst>
          </p:cNvPr>
          <p:cNvSpPr txBox="1"/>
          <p:nvPr/>
        </p:nvSpPr>
        <p:spPr>
          <a:xfrm>
            <a:off x="8129918" y="4540925"/>
            <a:ext cx="1279640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1200" b="1">
                <a:solidFill>
                  <a:srgbClr val="4285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[100,200]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8ADD35-22F6-452F-BD41-C04E9045703F}"/>
              </a:ext>
            </a:extLst>
          </p:cNvPr>
          <p:cNvSpPr txBox="1"/>
          <p:nvPr/>
        </p:nvSpPr>
        <p:spPr>
          <a:xfrm>
            <a:off x="8184232" y="3511467"/>
            <a:ext cx="1279640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4285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[100,100]</a:t>
            </a:r>
            <a:endParaRPr lang="zh-CN" altLang="en-US" sz="1200" b="1" dirty="0">
              <a:solidFill>
                <a:srgbClr val="4285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6310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绘制形状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645B9-46A2-461E-B3A1-7FC74CDF4CC3}"/>
              </a:ext>
            </a:extLst>
          </p:cNvPr>
          <p:cNvSpPr txBox="1"/>
          <p:nvPr/>
        </p:nvSpPr>
        <p:spPr>
          <a:xfrm>
            <a:off x="335360" y="1614706"/>
            <a:ext cx="9736348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=cv2.fillPoly(</a:t>
            </a:r>
            <a:r>
              <a:rPr lang="en-US" altLang="zh-CN" sz="20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pts, color[, </a:t>
            </a:r>
            <a:r>
              <a:rPr lang="en-US" altLang="zh-CN" sz="20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lineType</a:t>
            </a: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[, shift[, offset]]])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037BBC-93C4-463A-97E3-5E2E850F11A2}"/>
              </a:ext>
            </a:extLst>
          </p:cNvPr>
          <p:cNvSpPr txBox="1"/>
          <p:nvPr/>
        </p:nvSpPr>
        <p:spPr>
          <a:xfrm>
            <a:off x="1847528" y="3068960"/>
            <a:ext cx="8136904" cy="1289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color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lineType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shift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：如前述说明；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：顶点集。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offset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：偏移值。</a:t>
            </a:r>
          </a:p>
        </p:txBody>
      </p:sp>
    </p:spTree>
    <p:extLst>
      <p:ext uri="{BB962C8B-B14F-4D97-AF65-F5344CB8AC3E}">
        <p14:creationId xmlns:p14="http://schemas.microsoft.com/office/powerpoint/2010/main" val="360556863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绘制形状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CA3C4F-AED8-489C-828F-0D1DB451A0E7}"/>
              </a:ext>
            </a:extLst>
          </p:cNvPr>
          <p:cNvSpPr/>
          <p:nvPr/>
        </p:nvSpPr>
        <p:spPr>
          <a:xfrm>
            <a:off x="623392" y="2348880"/>
            <a:ext cx="6912768" cy="373999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import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 = 500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np.ones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((n,n,3), np.uint8)*255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pts1=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np.array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([[200,50],[300,200],[200,350],[100,200],[100,100]], np.int32)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pts2=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np.array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([[400,400],[450,450],[350,450]], np.int32)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cv2.fillPoly(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[pts1,pts2], (0, 0, 255))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cv2.imshow("demo",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cv2.waitKey(0)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1611BF-D24A-4855-A69D-0D27B885C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788" y="1887884"/>
            <a:ext cx="926744" cy="921992"/>
          </a:xfrm>
          <a:prstGeom prst="rect">
            <a:avLst/>
          </a:prstGeom>
        </p:spPr>
      </p:pic>
      <p:sp>
        <p:nvSpPr>
          <p:cNvPr id="9" name="PA_文本框 6">
            <a:extLst>
              <a:ext uri="{FF2B5EF4-FFF2-40B4-BE49-F238E27FC236}">
                <a16:creationId xmlns:a16="http://schemas.microsoft.com/office/drawing/2014/main" id="{60E11A1A-973B-4D17-8547-FDE686EBE07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40845" y="1052736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：使用函数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cv2.fillPoly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绘制多个多边形。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FB8A4F-1520-4BBB-9C42-2DED2F66C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320" y="2664054"/>
            <a:ext cx="3232288" cy="34246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E758EDB-A6A6-4AFE-9E5D-2C7283641201}"/>
              </a:ext>
            </a:extLst>
          </p:cNvPr>
          <p:cNvSpPr txBox="1"/>
          <p:nvPr/>
        </p:nvSpPr>
        <p:spPr>
          <a:xfrm>
            <a:off x="9504560" y="3019192"/>
            <a:ext cx="1041121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1200" b="1">
                <a:solidFill>
                  <a:srgbClr val="4285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[200,50]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D90A6F-DC24-41A6-979A-6DDB44172BA6}"/>
              </a:ext>
            </a:extLst>
          </p:cNvPr>
          <p:cNvSpPr txBox="1"/>
          <p:nvPr/>
        </p:nvSpPr>
        <p:spPr>
          <a:xfrm>
            <a:off x="10107881" y="3903358"/>
            <a:ext cx="1279640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1200" b="1">
                <a:solidFill>
                  <a:srgbClr val="4285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[300,200]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C0D9E3-E00E-4434-8BE7-61B8FB227539}"/>
              </a:ext>
            </a:extLst>
          </p:cNvPr>
          <p:cNvSpPr txBox="1"/>
          <p:nvPr/>
        </p:nvSpPr>
        <p:spPr>
          <a:xfrm>
            <a:off x="10270903" y="5182146"/>
            <a:ext cx="1279640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1200" b="1">
                <a:solidFill>
                  <a:srgbClr val="4285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[400,400]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8D18C2C-0DA7-4A5F-B2E9-11D71056CB90}"/>
              </a:ext>
            </a:extLst>
          </p:cNvPr>
          <p:cNvSpPr txBox="1"/>
          <p:nvPr/>
        </p:nvSpPr>
        <p:spPr>
          <a:xfrm>
            <a:off x="8040216" y="4195013"/>
            <a:ext cx="1279640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1200" b="1">
                <a:solidFill>
                  <a:srgbClr val="4285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[100,200]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D67EC9-1657-4FE0-851D-AD3219FB7E65}"/>
              </a:ext>
            </a:extLst>
          </p:cNvPr>
          <p:cNvSpPr txBox="1"/>
          <p:nvPr/>
        </p:nvSpPr>
        <p:spPr>
          <a:xfrm>
            <a:off x="8242579" y="3150803"/>
            <a:ext cx="1279640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4285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[100,100]</a:t>
            </a:r>
            <a:endParaRPr lang="zh-CN" altLang="en-US" sz="1200" b="1" dirty="0">
              <a:solidFill>
                <a:srgbClr val="4285F4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4E369D-8C12-4FF3-AD42-E342867C0A80}"/>
              </a:ext>
            </a:extLst>
          </p:cNvPr>
          <p:cNvSpPr txBox="1"/>
          <p:nvPr/>
        </p:nvSpPr>
        <p:spPr>
          <a:xfrm>
            <a:off x="8864740" y="5129121"/>
            <a:ext cx="1279640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1200" b="1">
                <a:solidFill>
                  <a:srgbClr val="4285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[200,350]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198010-AD73-45D6-AD1A-37A4EEF10B3E}"/>
              </a:ext>
            </a:extLst>
          </p:cNvPr>
          <p:cNvSpPr txBox="1"/>
          <p:nvPr/>
        </p:nvSpPr>
        <p:spPr>
          <a:xfrm>
            <a:off x="10545681" y="5739047"/>
            <a:ext cx="1279640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1200" b="1">
                <a:solidFill>
                  <a:srgbClr val="4285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[450,450]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2F1797E-8757-4696-A1E4-12DB9DE8501F}"/>
              </a:ext>
            </a:extLst>
          </p:cNvPr>
          <p:cNvSpPr txBox="1"/>
          <p:nvPr/>
        </p:nvSpPr>
        <p:spPr>
          <a:xfrm>
            <a:off x="9487566" y="5659987"/>
            <a:ext cx="1279640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1200" b="1">
                <a:solidFill>
                  <a:srgbClr val="4285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[350,450]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00890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绘制形状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645B9-46A2-461E-B3A1-7FC74CDF4CC3}"/>
              </a:ext>
            </a:extLst>
          </p:cNvPr>
          <p:cNvSpPr txBox="1"/>
          <p:nvPr/>
        </p:nvSpPr>
        <p:spPr>
          <a:xfrm>
            <a:off x="767408" y="1614706"/>
            <a:ext cx="9509737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pts=cv2.ellipse2Poly(center, axes, angle, </a:t>
            </a:r>
            <a:r>
              <a:rPr lang="en-US" altLang="zh-CN" sz="20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arcStart</a:t>
            </a: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arcEnd</a:t>
            </a: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delta)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037BBC-93C4-463A-97E3-5E2E850F11A2}"/>
              </a:ext>
            </a:extLst>
          </p:cNvPr>
          <p:cNvSpPr txBox="1"/>
          <p:nvPr/>
        </p:nvSpPr>
        <p:spPr>
          <a:xfrm>
            <a:off x="1847528" y="3068960"/>
            <a:ext cx="8136904" cy="2536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：椭圆圆心坐标。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axes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：轴的长度。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angle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：偏转的角度。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start_angle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：圆弧起始角的角度。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end_angle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：圆弧终结角的角度。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delta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：精度。</a:t>
            </a:r>
          </a:p>
        </p:txBody>
      </p:sp>
    </p:spTree>
    <p:extLst>
      <p:ext uri="{BB962C8B-B14F-4D97-AF65-F5344CB8AC3E}">
        <p14:creationId xmlns:p14="http://schemas.microsoft.com/office/powerpoint/2010/main" val="237864071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绘制形状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CA3C4F-AED8-489C-828F-0D1DB451A0E7}"/>
              </a:ext>
            </a:extLst>
          </p:cNvPr>
          <p:cNvSpPr/>
          <p:nvPr/>
        </p:nvSpPr>
        <p:spPr>
          <a:xfrm>
            <a:off x="695400" y="2946430"/>
            <a:ext cx="6120680" cy="313932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as np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 = 500</a:t>
            </a:r>
          </a:p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np.zeros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((n+1,n+1,3), np.uint8)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ep1=cv2.ellipse2Poly((250,150),(150,100),0,0,360,1)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ep2=cv2.ellipse2Poly((250,360),(150,100),0,0,360,40)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cv2.fillPoly(</a:t>
            </a:r>
            <a:r>
              <a:rPr lang="en-US" altLang="zh-CN" dirty="0" err="1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,[ep1],(255,0,0))</a:t>
            </a:r>
          </a:p>
          <a:p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cv2.fillConvexPoly(img,ep2,(0,255,0))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cv2.imshow("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",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cv2.waitKey(0)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1611BF-D24A-4855-A69D-0D27B885C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708" y="2485434"/>
            <a:ext cx="926744" cy="921992"/>
          </a:xfrm>
          <a:prstGeom prst="rect">
            <a:avLst/>
          </a:prstGeom>
        </p:spPr>
      </p:pic>
      <p:sp>
        <p:nvSpPr>
          <p:cNvPr id="9" name="PA_文本框 6">
            <a:extLst>
              <a:ext uri="{FF2B5EF4-FFF2-40B4-BE49-F238E27FC236}">
                <a16:creationId xmlns:a16="http://schemas.microsoft.com/office/drawing/2014/main" id="{60E11A1A-973B-4D17-8547-FDE686EBE07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3459" y="1260219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：使用函数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ellipse2Poly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绘制矩形。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028786-31D9-446A-B928-C65724595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224" y="2695569"/>
            <a:ext cx="3200078" cy="339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937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绘制矩形、圆、椭圆的方法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绘制填充矩形的方法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5109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8251260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掌握绘制矩形、圆、椭圆的方法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掌握绘制填充矩形的方法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8088" y="1615680"/>
            <a:ext cx="595014" cy="602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2015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绘制形状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CFA7C8-5916-4A58-A2C7-C18DEAB6AE22}"/>
              </a:ext>
            </a:extLst>
          </p:cNvPr>
          <p:cNvSpPr txBox="1"/>
          <p:nvPr/>
        </p:nvSpPr>
        <p:spPr>
          <a:xfrm>
            <a:off x="1487488" y="2132856"/>
            <a:ext cx="8712968" cy="3351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简单矩形：</a:t>
            </a:r>
            <a:r>
              <a:rPr lang="en-US" altLang="zh-CN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cv2.rectangle()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简单圆：</a:t>
            </a:r>
            <a:r>
              <a:rPr lang="en-US" altLang="zh-CN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cv2.circle()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椭圆：</a:t>
            </a:r>
            <a:r>
              <a:rPr lang="en-US" altLang="zh-CN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cv2.ellipse()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近似椭圆的多边形：</a:t>
            </a:r>
            <a:r>
              <a:rPr lang="en-US" altLang="zh-CN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cv2.ellipse2Poloy()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填充的简单多边形：</a:t>
            </a:r>
            <a:r>
              <a:rPr lang="en-US" altLang="zh-CN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cv2.fillConvexPoly()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填充的任意多边形：</a:t>
            </a:r>
            <a:r>
              <a:rPr lang="en-US" altLang="zh-CN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cv2.fillPoly()</a:t>
            </a:r>
            <a:endParaRPr lang="zh-CN" altLang="en-US" sz="2400" dirty="0">
              <a:solidFill>
                <a:srgbClr val="7979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3FC8A70-A1B3-4C03-BAB3-BEC2075EDAA9}"/>
              </a:ext>
            </a:extLst>
          </p:cNvPr>
          <p:cNvSpPr txBox="1"/>
          <p:nvPr/>
        </p:nvSpPr>
        <p:spPr>
          <a:xfrm>
            <a:off x="983432" y="1223888"/>
            <a:ext cx="259228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82F73C2-1A01-4382-A482-577ABF1549B5}"/>
              </a:ext>
            </a:extLst>
          </p:cNvPr>
          <p:cNvCxnSpPr/>
          <p:nvPr/>
        </p:nvCxnSpPr>
        <p:spPr>
          <a:xfrm>
            <a:off x="1055440" y="1844824"/>
            <a:ext cx="2952328" cy="0"/>
          </a:xfrm>
          <a:prstGeom prst="line">
            <a:avLst/>
          </a:prstGeom>
          <a:noFill/>
          <a:ln w="12700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820120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绘制形状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645B9-46A2-461E-B3A1-7FC74CDF4CC3}"/>
              </a:ext>
            </a:extLst>
          </p:cNvPr>
          <p:cNvSpPr txBox="1"/>
          <p:nvPr/>
        </p:nvSpPr>
        <p:spPr>
          <a:xfrm>
            <a:off x="-67227" y="1787624"/>
            <a:ext cx="1167838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=cv2.rectangle(</a:t>
            </a:r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pt1, pt2, color[, thickness[, </a:t>
            </a:r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lineType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[, shift]]])</a:t>
            </a:r>
            <a:endParaRPr lang="zh-CN" altLang="en-US" sz="24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037BBC-93C4-463A-97E3-5E2E850F11A2}"/>
              </a:ext>
            </a:extLst>
          </p:cNvPr>
          <p:cNvSpPr txBox="1"/>
          <p:nvPr/>
        </p:nvSpPr>
        <p:spPr>
          <a:xfrm>
            <a:off x="1847528" y="3068960"/>
            <a:ext cx="8136904" cy="1289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color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thickness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lineType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shift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：如前述说明；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pt1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：矩形顶点。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pt2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：矩形中与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pt1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对角的顶点。</a:t>
            </a:r>
          </a:p>
        </p:txBody>
      </p:sp>
    </p:spTree>
    <p:extLst>
      <p:ext uri="{BB962C8B-B14F-4D97-AF65-F5344CB8AC3E}">
        <p14:creationId xmlns:p14="http://schemas.microsoft.com/office/powerpoint/2010/main" val="33728115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绘制形状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CA3C4F-AED8-489C-828F-0D1DB451A0E7}"/>
              </a:ext>
            </a:extLst>
          </p:cNvPr>
          <p:cNvSpPr/>
          <p:nvPr/>
        </p:nvSpPr>
        <p:spPr>
          <a:xfrm>
            <a:off x="983432" y="2636912"/>
            <a:ext cx="5440251" cy="300133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import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 = 300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np.ones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((n,n,3), np.uint8)*255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cv2.rectangle(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,(50,50),(n-100,n-50),(0,0,255),-1)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cv2.imshow("demo",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cv2.waitKey(0)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1611BF-D24A-4855-A69D-0D27B885C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311" y="2200785"/>
            <a:ext cx="926744" cy="921992"/>
          </a:xfrm>
          <a:prstGeom prst="rect">
            <a:avLst/>
          </a:prstGeom>
        </p:spPr>
      </p:pic>
      <p:sp>
        <p:nvSpPr>
          <p:cNvPr id="9" name="PA_文本框 6">
            <a:extLst>
              <a:ext uri="{FF2B5EF4-FFF2-40B4-BE49-F238E27FC236}">
                <a16:creationId xmlns:a16="http://schemas.microsoft.com/office/drawing/2014/main" id="{60E11A1A-973B-4D17-8547-FDE686EBE07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40845" y="1052736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：使用函数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cv2.rectangle()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绘制一个矩形。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F1F1AB-C80A-4733-BB28-E889F5CA7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176" y="2457294"/>
            <a:ext cx="2895238" cy="31809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662AEE7-5FFD-4C86-B18A-64E26B7540B3}"/>
              </a:ext>
            </a:extLst>
          </p:cNvPr>
          <p:cNvSpPr txBox="1"/>
          <p:nvPr/>
        </p:nvSpPr>
        <p:spPr>
          <a:xfrm>
            <a:off x="7622987" y="2879345"/>
            <a:ext cx="1041121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1200" b="1">
                <a:solidFill>
                  <a:srgbClr val="4285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[50,50]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B1CEC1-F49F-4732-9666-1FBCEAD27735}"/>
              </a:ext>
            </a:extLst>
          </p:cNvPr>
          <p:cNvSpPr txBox="1"/>
          <p:nvPr/>
        </p:nvSpPr>
        <p:spPr>
          <a:xfrm>
            <a:off x="9127795" y="5229200"/>
            <a:ext cx="1041121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1200" b="1">
                <a:solidFill>
                  <a:srgbClr val="4285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[n-100,n-50]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8661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绘制形状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645B9-46A2-461E-B3A1-7FC74CDF4CC3}"/>
              </a:ext>
            </a:extLst>
          </p:cNvPr>
          <p:cNvSpPr txBox="1"/>
          <p:nvPr/>
        </p:nvSpPr>
        <p:spPr>
          <a:xfrm>
            <a:off x="1785" y="1787624"/>
            <a:ext cx="1154035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=cv2.circle(</a:t>
            </a:r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center, radius, color[, thickness[, </a:t>
            </a:r>
            <a:r>
              <a:rPr lang="en-US" altLang="zh-CN" sz="24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lineType</a:t>
            </a:r>
            <a:r>
              <a:rPr lang="en-US" altLang="zh-CN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[, shift]]])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037BBC-93C4-463A-97E3-5E2E850F11A2}"/>
              </a:ext>
            </a:extLst>
          </p:cNvPr>
          <p:cNvSpPr txBox="1"/>
          <p:nvPr/>
        </p:nvSpPr>
        <p:spPr>
          <a:xfrm>
            <a:off x="1847528" y="3068960"/>
            <a:ext cx="8136904" cy="1289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color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thickness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lineType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shift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：如前述说明；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：圆心；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radius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：半径。</a:t>
            </a:r>
          </a:p>
        </p:txBody>
      </p:sp>
    </p:spTree>
    <p:extLst>
      <p:ext uri="{BB962C8B-B14F-4D97-AF65-F5344CB8AC3E}">
        <p14:creationId xmlns:p14="http://schemas.microsoft.com/office/powerpoint/2010/main" val="13184836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绘制形状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CA3C4F-AED8-489C-828F-0D1DB451A0E7}"/>
              </a:ext>
            </a:extLst>
          </p:cNvPr>
          <p:cNvSpPr/>
          <p:nvPr/>
        </p:nvSpPr>
        <p:spPr>
          <a:xfrm>
            <a:off x="654128" y="2893763"/>
            <a:ext cx="6480720" cy="255454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import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as np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 = 400</a:t>
            </a:r>
          </a:p>
          <a:p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np.ones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((d,d,3),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dtype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="uint8")*255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red = (0,0,255)#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设置红色变量</a:t>
            </a:r>
          </a:p>
          <a:p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 r in range(50,100,10):</a:t>
            </a:r>
          </a:p>
          <a:p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cv2.circle(</a:t>
            </a:r>
            <a:r>
              <a:rPr lang="en-US" altLang="zh-CN" sz="1600" dirty="0" err="1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,(200,200),r,red,2)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cv2.imshow("Demo",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cv2.waitKey(0)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1611BF-D24A-4855-A69D-0D27B885C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476" y="2432767"/>
            <a:ext cx="926744" cy="921992"/>
          </a:xfrm>
          <a:prstGeom prst="rect">
            <a:avLst/>
          </a:prstGeom>
        </p:spPr>
      </p:pic>
      <p:sp>
        <p:nvSpPr>
          <p:cNvPr id="9" name="PA_文本框 6">
            <a:extLst>
              <a:ext uri="{FF2B5EF4-FFF2-40B4-BE49-F238E27FC236}">
                <a16:creationId xmlns:a16="http://schemas.microsoft.com/office/drawing/2014/main" id="{60E11A1A-973B-4D17-8547-FDE686EBE07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40845" y="1052736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：使用函数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cv2.circle()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绘制一组同心圆。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EBFCDF-9A88-4559-98CE-20734ABC9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8248" y="2852936"/>
            <a:ext cx="2415968" cy="259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613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绘制形状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645B9-46A2-461E-B3A1-7FC74CDF4CC3}"/>
              </a:ext>
            </a:extLst>
          </p:cNvPr>
          <p:cNvSpPr txBox="1"/>
          <p:nvPr/>
        </p:nvSpPr>
        <p:spPr>
          <a:xfrm>
            <a:off x="187798" y="1619957"/>
            <a:ext cx="11816404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=cv2.ellipse(</a:t>
            </a:r>
            <a:r>
              <a:rPr lang="en-US" altLang="zh-CN" sz="20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center, axes, angle, </a:t>
            </a:r>
            <a:r>
              <a:rPr lang="en-US" altLang="zh-CN" sz="20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startAngle</a:t>
            </a: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endAngle</a:t>
            </a: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color[, thickness[, </a:t>
            </a:r>
            <a:r>
              <a:rPr lang="en-US" altLang="zh-CN" sz="2000" dirty="0" err="1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lineType</a:t>
            </a: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]])</a:t>
            </a:r>
            <a:endParaRPr lang="zh-CN" altLang="en-US" sz="20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037BBC-93C4-463A-97E3-5E2E850F11A2}"/>
              </a:ext>
            </a:extLst>
          </p:cNvPr>
          <p:cNvSpPr txBox="1"/>
          <p:nvPr/>
        </p:nvSpPr>
        <p:spPr>
          <a:xfrm>
            <a:off x="1847528" y="3068960"/>
            <a:ext cx="8136904" cy="25362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color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thickness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lineType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：如前述说明；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：椭圆圆心坐标。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axes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：轴的长度。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angle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：偏转的角度。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start_angle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：圆弧起始角的角度。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end_angle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：圆弧终结角的角度。</a:t>
            </a:r>
          </a:p>
        </p:txBody>
      </p:sp>
    </p:spTree>
    <p:extLst>
      <p:ext uri="{BB962C8B-B14F-4D97-AF65-F5344CB8AC3E}">
        <p14:creationId xmlns:p14="http://schemas.microsoft.com/office/powerpoint/2010/main" val="224726593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绘制形状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CA3C4F-AED8-489C-828F-0D1DB451A0E7}"/>
              </a:ext>
            </a:extLst>
          </p:cNvPr>
          <p:cNvSpPr/>
          <p:nvPr/>
        </p:nvSpPr>
        <p:spPr>
          <a:xfrm>
            <a:off x="874716" y="2847295"/>
            <a:ext cx="6264696" cy="328404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import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 = 400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np.ones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((d,d,3),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dtype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="uint8")*255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 </a:t>
            </a:r>
            <a:r>
              <a:rPr lang="en-US" altLang="zh-CN" sz="1400" dirty="0" err="1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altLang="zh-CN" sz="14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in range(0,30):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angle = </a:t>
            </a:r>
            <a:r>
              <a:rPr lang="en-US" altLang="zh-CN" sz="1400" dirty="0" err="1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np.random.randint</a:t>
            </a:r>
            <a:r>
              <a:rPr lang="en-US" altLang="zh-CN" sz="14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(0,361)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cv2.ellipse(</a:t>
            </a:r>
            <a:r>
              <a:rPr lang="en-US" altLang="zh-CN" sz="1400" dirty="0" err="1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400" dirty="0">
                <a:solidFill>
                  <a:srgbClr val="EA433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(200,200), (100,200), angle, 0, 360, (0,0,255),2)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cv2.imshow("demo",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img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cv2.waitKey(0)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1611BF-D24A-4855-A69D-0D27B885C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074" y="2386299"/>
            <a:ext cx="926744" cy="921992"/>
          </a:xfrm>
          <a:prstGeom prst="rect">
            <a:avLst/>
          </a:prstGeom>
        </p:spPr>
      </p:pic>
      <p:sp>
        <p:nvSpPr>
          <p:cNvPr id="9" name="PA_文本框 6">
            <a:extLst>
              <a:ext uri="{FF2B5EF4-FFF2-40B4-BE49-F238E27FC236}">
                <a16:creationId xmlns:a16="http://schemas.microsoft.com/office/drawing/2014/main" id="{60E11A1A-973B-4D17-8547-FDE686EBE07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40845" y="1052736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：使用函数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cv2.ellipse()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绘制一组空心椭圆。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28F012-DE4C-4ABA-8BFA-B2B0996EB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224" y="3068960"/>
            <a:ext cx="2850692" cy="306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51874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6035</TotalTime>
  <Words>1025</Words>
  <Application>Microsoft Office PowerPoint</Application>
  <PresentationFormat>宽屏</PresentationFormat>
  <Paragraphs>137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微软雅黑</vt:lpstr>
      <vt:lpstr>微软雅黑</vt:lpstr>
      <vt:lpstr>小米兰亭</vt:lpstr>
      <vt:lpstr>Arial</vt:lpstr>
      <vt:lpstr>Calibri</vt:lpstr>
      <vt:lpstr>Times New Roman</vt:lpstr>
      <vt:lpstr>Wingdings</vt:lpstr>
      <vt:lpstr>Office 主题</vt:lpstr>
      <vt:lpstr>绘图基础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768</cp:revision>
  <dcterms:created xsi:type="dcterms:W3CDTF">2017-06-22T11:40:54Z</dcterms:created>
  <dcterms:modified xsi:type="dcterms:W3CDTF">2020-07-19T05:50:30Z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