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47" r:id="rId2"/>
    <p:sldId id="449" r:id="rId3"/>
    <p:sldId id="517" r:id="rId4"/>
    <p:sldId id="526" r:id="rId5"/>
    <p:sldId id="527" r:id="rId6"/>
    <p:sldId id="528" r:id="rId7"/>
    <p:sldId id="529" r:id="rId8"/>
    <p:sldId id="532" r:id="rId9"/>
    <p:sldId id="530" r:id="rId10"/>
    <p:sldId id="531" r:id="rId11"/>
    <p:sldId id="525" r:id="rId12"/>
    <p:sldId id="533" r:id="rId13"/>
    <p:sldId id="469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FFFFFF"/>
    <a:srgbClr val="4285F4"/>
    <a:srgbClr val="797979"/>
    <a:srgbClr val="34A853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26299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26299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26299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31012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绘图基础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绘制文字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绘制文字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282689" y="1647700"/>
            <a:ext cx="1162662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=cv2.putText(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text, org,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color[, thickness[,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]]])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847528" y="2852936"/>
            <a:ext cx="8136904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thickness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：要绘制的字体；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：绘制字体的位置，以文字的左下角为起点；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：字体类型；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：字体大小；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：控制文字方向。默认值为逻辑值假（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False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）；设置为逻辑值真（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）时，文字是垂直镜像的效果。</a:t>
            </a:r>
          </a:p>
        </p:txBody>
      </p:sp>
    </p:spTree>
    <p:extLst>
      <p:ext uri="{BB962C8B-B14F-4D97-AF65-F5344CB8AC3E}">
        <p14:creationId xmlns:p14="http://schemas.microsoft.com/office/powerpoint/2010/main" val="34191585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绘制文字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CA3C4F-AED8-489C-828F-0D1DB451A0E7}"/>
              </a:ext>
            </a:extLst>
          </p:cNvPr>
          <p:cNvSpPr/>
          <p:nvPr/>
        </p:nvSpPr>
        <p:spPr>
          <a:xfrm>
            <a:off x="874716" y="2426840"/>
            <a:ext cx="5832648" cy="373999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 = 400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np.ones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((d,d,3),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dtype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="uint8")*255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font=cv2.FONT_HERSHEY_SIMPLEX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cv2.putText(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,'OpenCV',(0,200), font, 3,(0,255,0),15)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cv2.putText(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,'OpenCV',(0,200), font, 3,(0,0,255),5)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cv2.imshow("demo",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cv2.waitKey(0)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611BF-D24A-4855-A69D-0D27B885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92" y="1965844"/>
            <a:ext cx="926744" cy="921992"/>
          </a:xfrm>
          <a:prstGeom prst="rect">
            <a:avLst/>
          </a:prstGeom>
        </p:spPr>
      </p:pic>
      <p:sp>
        <p:nvSpPr>
          <p:cNvPr id="9" name="PA_文本框 6">
            <a:extLst>
              <a:ext uri="{FF2B5EF4-FFF2-40B4-BE49-F238E27FC236}">
                <a16:creationId xmlns:a16="http://schemas.microsoft.com/office/drawing/2014/main" id="{60E11A1A-973B-4D17-8547-FDE686EBE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40845" y="1052736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cv2.putText()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在一个白色背景图像内绘制文字。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B8C79F-C93B-4236-883A-4FDECB86F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3484024"/>
            <a:ext cx="2497366" cy="26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661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绘制文字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CA3C4F-AED8-489C-828F-0D1DB451A0E7}"/>
              </a:ext>
            </a:extLst>
          </p:cNvPr>
          <p:cNvSpPr/>
          <p:nvPr/>
        </p:nvSpPr>
        <p:spPr>
          <a:xfrm>
            <a:off x="874716" y="2426840"/>
            <a:ext cx="7381524" cy="373999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 = 400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np.ones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((d,d,3),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dtype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="uint8")*255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font=cv2.FONT_HERSHEY_SIMPLEX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cv2.putText(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,'OpenCV',(0,150),font, 3,(0,0,255),15)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cv2.putText(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,'OpenCV',(0,250),font, 3,(0,255,0),15,bottomLeftOrigin=True)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cv2.imshow("demo",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cv2.waitKey(0)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611BF-D24A-4855-A69D-0D27B885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868" y="1965844"/>
            <a:ext cx="926744" cy="921992"/>
          </a:xfrm>
          <a:prstGeom prst="rect">
            <a:avLst/>
          </a:prstGeom>
        </p:spPr>
      </p:pic>
      <p:sp>
        <p:nvSpPr>
          <p:cNvPr id="9" name="PA_文本框 6">
            <a:extLst>
              <a:ext uri="{FF2B5EF4-FFF2-40B4-BE49-F238E27FC236}">
                <a16:creationId xmlns:a16="http://schemas.microsoft.com/office/drawing/2014/main" id="{60E11A1A-973B-4D17-8547-FDE686EBE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40845" y="1052736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cv2.putText()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绘制一段镜像的文字。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C1FC8E-44FB-4F9D-BD7C-00ACDE215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424" y="3429000"/>
            <a:ext cx="2497366" cy="26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914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putText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putText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putText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putText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8493" y="2283075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绘制文字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282689" y="1647700"/>
            <a:ext cx="1162662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=cv2.putText(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text, org,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color[, thickness[,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]]])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847528" y="2852936"/>
            <a:ext cx="8136904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thickness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：要绘制的字体；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：绘制字体的位置，以文字的左下角为起点；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：字体类型；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：字体大小；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：控制文字方向。默认值为逻辑值假（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）；设置为逻辑值真（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）时，文字是垂直镜像的效果。</a:t>
            </a:r>
          </a:p>
        </p:txBody>
      </p:sp>
    </p:spTree>
    <p:extLst>
      <p:ext uri="{BB962C8B-B14F-4D97-AF65-F5344CB8AC3E}">
        <p14:creationId xmlns:p14="http://schemas.microsoft.com/office/powerpoint/2010/main" val="33728115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绘制文字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282689" y="1647700"/>
            <a:ext cx="1162662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=cv2.putText(</a:t>
            </a: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text, org,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thickness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</a:t>
            </a: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]]])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847528" y="2852936"/>
            <a:ext cx="8136904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thickness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：要绘制的字体；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：绘制字体的位置，以文字的左下角为起点；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：字体类型；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：字体大小；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：控制文字方向。默认值为逻辑值假（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）；设置为逻辑值真（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）时，文字是垂直镜像的效果。</a:t>
            </a:r>
          </a:p>
        </p:txBody>
      </p:sp>
    </p:spTree>
    <p:extLst>
      <p:ext uri="{BB962C8B-B14F-4D97-AF65-F5344CB8AC3E}">
        <p14:creationId xmlns:p14="http://schemas.microsoft.com/office/powerpoint/2010/main" val="25438211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绘制文字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282689" y="1647700"/>
            <a:ext cx="1162662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=cv2.putText(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org,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color[, thickness[,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]]])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847528" y="2852936"/>
            <a:ext cx="8136904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thickness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：要绘制的字体；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：绘制字体的位置，以文字的左下角为起点；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：字体类型；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：字体大小；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：控制文字方向。默认值为逻辑值假（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）；设置为逻辑值真（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）时，文字是垂直镜像的效果。</a:t>
            </a:r>
          </a:p>
        </p:txBody>
      </p:sp>
    </p:spTree>
    <p:extLst>
      <p:ext uri="{BB962C8B-B14F-4D97-AF65-F5344CB8AC3E}">
        <p14:creationId xmlns:p14="http://schemas.microsoft.com/office/powerpoint/2010/main" val="18717831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绘制文字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282689" y="1647700"/>
            <a:ext cx="1162662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=cv2.putText(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text, </a:t>
            </a: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color[, thickness[,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]]])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847528" y="2852936"/>
            <a:ext cx="8136904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thickness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：要绘制的字体；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org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：绘制字体的位置，以文字的左下角为起点；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：字体类型；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：字体大小；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：控制文字方向。默认值为逻辑值假（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）；设置为逻辑值真（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）时，文字是垂直镜像的效果。</a:t>
            </a:r>
          </a:p>
        </p:txBody>
      </p:sp>
    </p:spTree>
    <p:extLst>
      <p:ext uri="{BB962C8B-B14F-4D97-AF65-F5344CB8AC3E}">
        <p14:creationId xmlns:p14="http://schemas.microsoft.com/office/powerpoint/2010/main" val="32892469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绘制文字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282689" y="1647700"/>
            <a:ext cx="1162662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=cv2.putText(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text, org, </a:t>
            </a: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color[, thickness[,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]]])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847528" y="2852936"/>
            <a:ext cx="8136904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thickness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：要绘制的字体；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：绘制字体的位置，以文字的左下角为起点；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：字体类型；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：字体大小；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：控制文字方向。默认值为逻辑值假（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）；设置为逻辑值真（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）时，文字是垂直镜像的效果。</a:t>
            </a:r>
          </a:p>
        </p:txBody>
      </p:sp>
    </p:spTree>
    <p:extLst>
      <p:ext uri="{BB962C8B-B14F-4D97-AF65-F5344CB8AC3E}">
        <p14:creationId xmlns:p14="http://schemas.microsoft.com/office/powerpoint/2010/main" val="6377420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绘制文字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282689" y="1647700"/>
            <a:ext cx="1162662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=cv2.putText(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text, org, </a:t>
            </a: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color[, thickness[,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]]])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551384" y="2266781"/>
            <a:ext cx="8136904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：字体类型；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19F4320-5D16-44C7-A255-4023319BC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32678"/>
              </p:ext>
            </p:extLst>
          </p:nvPr>
        </p:nvGraphicFramePr>
        <p:xfrm>
          <a:off x="1199456" y="3087245"/>
          <a:ext cx="9582147" cy="31569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52602">
                  <a:extLst>
                    <a:ext uri="{9D8B030D-6E8A-4147-A177-3AD203B41FA5}">
                      <a16:colId xmlns:a16="http://schemas.microsoft.com/office/drawing/2014/main" val="195004336"/>
                    </a:ext>
                  </a:extLst>
                </a:gridCol>
                <a:gridCol w="5529545">
                  <a:extLst>
                    <a:ext uri="{9D8B030D-6E8A-4147-A177-3AD203B41FA5}">
                      <a16:colId xmlns:a16="http://schemas.microsoft.com/office/drawing/2014/main" val="4106568442"/>
                    </a:ext>
                  </a:extLst>
                </a:gridCol>
              </a:tblGrid>
              <a:tr h="284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EA4335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名称</a:t>
                      </a:r>
                      <a:endParaRPr lang="zh-CN" sz="1700" b="1" kern="100" dirty="0">
                        <a:solidFill>
                          <a:srgbClr val="EA4335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solidFill>
                            <a:srgbClr val="EA4335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含义</a:t>
                      </a:r>
                      <a:endParaRPr lang="zh-CN" sz="1700" b="1" kern="100" dirty="0">
                        <a:solidFill>
                          <a:srgbClr val="EA4335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extLst>
                  <a:ext uri="{0D108BD9-81ED-4DB2-BD59-A6C34878D82A}">
                    <a16:rowId xmlns:a16="http://schemas.microsoft.com/office/drawing/2014/main" val="2223404773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cv2.FONT_HERSHEY_SIMPLEX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正常大小的</a:t>
                      </a:r>
                      <a:r>
                        <a:rPr lang="en-US" sz="14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sans-serif</a:t>
                      </a:r>
                      <a:r>
                        <a:rPr lang="zh-CN" sz="14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字体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extLst>
                  <a:ext uri="{0D108BD9-81ED-4DB2-BD59-A6C34878D82A}">
                    <a16:rowId xmlns:a16="http://schemas.microsoft.com/office/drawing/2014/main" val="2637629252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cv2.FONT_HERSHEY_PLAIN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小号的</a:t>
                      </a: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sans-serif</a:t>
                      </a: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字体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extLst>
                  <a:ext uri="{0D108BD9-81ED-4DB2-BD59-A6C34878D82A}">
                    <a16:rowId xmlns:a16="http://schemas.microsoft.com/office/drawing/2014/main" val="2251206879"/>
                  </a:ext>
                </a:extLst>
              </a:tr>
              <a:tr h="43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cv2.FONT_HERSHEY_DUPLEX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正常大小的</a:t>
                      </a: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sans-serif</a:t>
                      </a: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字体</a:t>
                      </a: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FONT_HERSHEY_SIMPLEX</a:t>
                      </a: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更复杂</a:t>
                      </a: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extLst>
                  <a:ext uri="{0D108BD9-81ED-4DB2-BD59-A6C34878D82A}">
                    <a16:rowId xmlns:a16="http://schemas.microsoft.com/office/drawing/2014/main" val="2571207423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cv2.FONT_HERSHEY_COMPLEX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正常大小的</a:t>
                      </a: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serif</a:t>
                      </a: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字体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extLst>
                  <a:ext uri="{0D108BD9-81ED-4DB2-BD59-A6C34878D82A}">
                    <a16:rowId xmlns:a16="http://schemas.microsoft.com/office/drawing/2014/main" val="4099190132"/>
                  </a:ext>
                </a:extLst>
              </a:tr>
              <a:tr h="43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cv2.FONT_HERSHEY_TRIPLEX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正常大小的</a:t>
                      </a: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serif</a:t>
                      </a: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字体</a:t>
                      </a: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FONT_HERSHEY_COMPLEX</a:t>
                      </a: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更复杂</a:t>
                      </a: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extLst>
                  <a:ext uri="{0D108BD9-81ED-4DB2-BD59-A6C34878D82A}">
                    <a16:rowId xmlns:a16="http://schemas.microsoft.com/office/drawing/2014/main" val="70063058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cv2.FONT_HERSHEY_COMPLEX_SMALL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FONT_HERSHEY_COMPLEX</a:t>
                      </a: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字体的简化版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extLst>
                  <a:ext uri="{0D108BD9-81ED-4DB2-BD59-A6C34878D82A}">
                    <a16:rowId xmlns:a16="http://schemas.microsoft.com/office/drawing/2014/main" val="1104074029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cv2.FONT_HERSHEY_SCRIPT_SIMPLEX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手写风格的字体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extLst>
                  <a:ext uri="{0D108BD9-81ED-4DB2-BD59-A6C34878D82A}">
                    <a16:rowId xmlns:a16="http://schemas.microsoft.com/office/drawing/2014/main" val="54485570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cv2.FONT_HERSHEY_SCRIPT_COMPLEX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FONT_HERSHEY_SCRIPT_SIMPLEX</a:t>
                      </a:r>
                      <a:r>
                        <a:rPr lang="zh-CN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字体的进阶版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extLst>
                  <a:ext uri="{0D108BD9-81ED-4DB2-BD59-A6C34878D82A}">
                    <a16:rowId xmlns:a16="http://schemas.microsoft.com/office/drawing/2014/main" val="482602823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cv2.FONT_ITALIC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斜体标记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7983" marR="107983" marT="0" marB="0" anchor="ctr"/>
                </a:tc>
                <a:extLst>
                  <a:ext uri="{0D108BD9-81ED-4DB2-BD59-A6C34878D82A}">
                    <a16:rowId xmlns:a16="http://schemas.microsoft.com/office/drawing/2014/main" val="109413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420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绘制文字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282689" y="1647700"/>
            <a:ext cx="1162662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=cv2.putText(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text, org,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color[, thickness[,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en-US" altLang="zh-CN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]]])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847528" y="2852936"/>
            <a:ext cx="8136904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thickness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：要绘制的字体；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：绘制字体的位置，以文字的左下角为起点；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fontFace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：字体类型；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fontScale</a:t>
            </a:r>
            <a:r>
              <a:rPr lang="zh-CN" altLang="en-US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：字体大小；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bottomLeftOrigin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：控制文字方向。默认值为逻辑值假（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）；设置为逻辑值真（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）时，文字是垂直镜像的效果。</a:t>
            </a:r>
          </a:p>
        </p:txBody>
      </p:sp>
    </p:spTree>
    <p:extLst>
      <p:ext uri="{BB962C8B-B14F-4D97-AF65-F5344CB8AC3E}">
        <p14:creationId xmlns:p14="http://schemas.microsoft.com/office/powerpoint/2010/main" val="215180697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5903</TotalTime>
  <Words>1129</Words>
  <Application>Microsoft Office PowerPoint</Application>
  <PresentationFormat>宽屏</PresentationFormat>
  <Paragraphs>112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绘图基础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774</cp:revision>
  <dcterms:created xsi:type="dcterms:W3CDTF">2017-06-22T11:40:54Z</dcterms:created>
  <dcterms:modified xsi:type="dcterms:W3CDTF">2020-07-19T07:03:01Z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