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7" r:id="rId2"/>
    <p:sldId id="449" r:id="rId3"/>
    <p:sldId id="517" r:id="rId4"/>
    <p:sldId id="543" r:id="rId5"/>
    <p:sldId id="550" r:id="rId6"/>
    <p:sldId id="534" r:id="rId7"/>
    <p:sldId id="535" r:id="rId8"/>
    <p:sldId id="551" r:id="rId9"/>
    <p:sldId id="536" r:id="rId10"/>
    <p:sldId id="537" r:id="rId11"/>
    <p:sldId id="548" r:id="rId12"/>
    <p:sldId id="538" r:id="rId13"/>
    <p:sldId id="539" r:id="rId14"/>
    <p:sldId id="542" r:id="rId15"/>
    <p:sldId id="540" r:id="rId16"/>
    <p:sldId id="544" r:id="rId17"/>
    <p:sldId id="549" r:id="rId18"/>
    <p:sldId id="545" r:id="rId19"/>
    <p:sldId id="546" r:id="rId20"/>
    <p:sldId id="533" r:id="rId21"/>
    <p:sldId id="469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34A853"/>
    <a:srgbClr val="FFFFFF"/>
    <a:srgbClr val="797979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29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29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29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12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绘图基础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绘制随机矩形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,x,y,flags,param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73238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,x,y,flags,param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767408" y="2132856"/>
            <a:ext cx="1029714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FC026-F9D3-4700-90B1-74AA54BD00AE}"/>
              </a:ext>
            </a:extLst>
          </p:cNvPr>
          <p:cNvGraphicFramePr>
            <a:graphicFrameLocks noGrp="1"/>
          </p:cNvGraphicFramePr>
          <p:nvPr/>
        </p:nvGraphicFramePr>
        <p:xfrm>
          <a:off x="2770483" y="2852936"/>
          <a:ext cx="6435009" cy="37474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3379">
                  <a:extLst>
                    <a:ext uri="{9D8B030D-6E8A-4147-A177-3AD203B41FA5}">
                      <a16:colId xmlns:a16="http://schemas.microsoft.com/office/drawing/2014/main" val="1445527513"/>
                    </a:ext>
                  </a:extLst>
                </a:gridCol>
                <a:gridCol w="3251630">
                  <a:extLst>
                    <a:ext uri="{9D8B030D-6E8A-4147-A177-3AD203B41FA5}">
                      <a16:colId xmlns:a16="http://schemas.microsoft.com/office/drawing/2014/main" val="4065317561"/>
                    </a:ext>
                  </a:extLst>
                </a:gridCol>
              </a:tblGrid>
              <a:tr h="2882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</a:rPr>
                        <a:t>参数</a:t>
                      </a:r>
                      <a:endParaRPr lang="zh-CN" sz="1700" b="1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</a:rPr>
                        <a:t>含义</a:t>
                      </a:r>
                      <a:endParaRPr lang="zh-CN" sz="1700" b="1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3043094619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cv2.EVENT_LBUTTONDBLCLK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双击左键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1303008345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cv2.EVENT_LBUTTONDOWN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按下左键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2242721510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cv2.EVENT_LBUTTONUP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抬起左键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1655987700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cv2.EVENT_MBUTTONDBLCLK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双击中间键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3353938786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cv2.EVENT_MBUTTONDOWN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按下中间键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2196425750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cv2.EVENT_MBUTTONUP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抬起中间键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2028888301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cv2.EVENT_MOUSEHWHEEL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滚轮滑动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1136817133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cv2.EVENT_MOUSEMOVE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鼠标滑动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2561774537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cv2.EVENT_MOUSEWHEEL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滚轮滑动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389660715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cv2.EVENT_RBUTTONDBLCLK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双击右键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2194409791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cv2.EVENT_RBUTTONDOWN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按下右键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814354950"/>
                  </a:ext>
                </a:extLst>
              </a:tr>
              <a:tr h="288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cv2.EVENT_RBUTTONUP</a:t>
                      </a:r>
                      <a:endParaRPr lang="zh-CN" sz="1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抬起右键</a:t>
                      </a:r>
                      <a:endParaRPr lang="zh-CN" sz="1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236" marR="109236" marT="0" marB="0" anchor="b"/>
                </a:tc>
                <a:extLst>
                  <a:ext uri="{0D108BD9-81ED-4DB2-BD59-A6C34878D82A}">
                    <a16:rowId xmlns:a16="http://schemas.microsoft.com/office/drawing/2014/main" val="152730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148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,flags,param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5891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event,x,y,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31764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event,x,y,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767408" y="2060848"/>
            <a:ext cx="1029714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528452-4802-43B0-8DD7-40ED3A5A4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68382"/>
              </p:ext>
            </p:extLst>
          </p:nvPr>
        </p:nvGraphicFramePr>
        <p:xfrm>
          <a:off x="2153361" y="3284984"/>
          <a:ext cx="7525237" cy="23765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22711">
                  <a:extLst>
                    <a:ext uri="{9D8B030D-6E8A-4147-A177-3AD203B41FA5}">
                      <a16:colId xmlns:a16="http://schemas.microsoft.com/office/drawing/2014/main" val="3381478906"/>
                    </a:ext>
                  </a:extLst>
                </a:gridCol>
                <a:gridCol w="3802526">
                  <a:extLst>
                    <a:ext uri="{9D8B030D-6E8A-4147-A177-3AD203B41FA5}">
                      <a16:colId xmlns:a16="http://schemas.microsoft.com/office/drawing/2014/main" val="4032853887"/>
                    </a:ext>
                  </a:extLst>
                </a:gridCol>
              </a:tblGrid>
              <a:tr h="339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0" dirty="0">
                          <a:solidFill>
                            <a:srgbClr val="4285F4"/>
                          </a:solidFill>
                          <a:effectLst/>
                        </a:rPr>
                        <a:t>参数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0" dirty="0">
                          <a:solidFill>
                            <a:srgbClr val="4285F4"/>
                          </a:solidFill>
                          <a:effectLst/>
                        </a:rPr>
                        <a:t>含义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198526146"/>
                  </a:ext>
                </a:extLst>
              </a:tr>
              <a:tr h="339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cv2.EVENT_FLAG_ALTKEY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按</a:t>
                      </a:r>
                      <a:r>
                        <a:rPr lang="en-US" sz="2100" kern="0">
                          <a:effectLst/>
                        </a:rPr>
                        <a:t>ALT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1019928336"/>
                  </a:ext>
                </a:extLst>
              </a:tr>
              <a:tr h="339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cv2.EVENT_FLAG_CTRLKEY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按</a:t>
                      </a:r>
                      <a:r>
                        <a:rPr lang="en-US" sz="2100" kern="0">
                          <a:effectLst/>
                        </a:rPr>
                        <a:t>CTRL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3661670180"/>
                  </a:ext>
                </a:extLst>
              </a:tr>
              <a:tr h="339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cv2.EVENT_FLAG_LBUTTON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左键拖曳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2291707507"/>
                  </a:ext>
                </a:extLst>
              </a:tr>
              <a:tr h="339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cv2.EVENT_FLAG_MBUTTON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中间键拖曳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4004832002"/>
                  </a:ext>
                </a:extLst>
              </a:tr>
              <a:tr h="339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cv2.EVENT_FLAG_RBUTTON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0">
                          <a:effectLst/>
                        </a:rPr>
                        <a:t>右键拖曳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2194072528"/>
                  </a:ext>
                </a:extLst>
              </a:tr>
              <a:tr h="339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0">
                          <a:effectLst/>
                        </a:rPr>
                        <a:t>cv2.EVENT_FLAG_SHIFTKEY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0" dirty="0">
                          <a:effectLst/>
                        </a:rPr>
                        <a:t>按</a:t>
                      </a:r>
                      <a:r>
                        <a:rPr lang="en-US" sz="2100" kern="0" dirty="0">
                          <a:effectLst/>
                        </a:rPr>
                        <a:t>SHIFT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657" marR="128657" marT="0" marB="0" anchor="b"/>
                </a:tc>
                <a:extLst>
                  <a:ext uri="{0D108BD9-81ED-4DB2-BD59-A6C34878D82A}">
                    <a16:rowId xmlns:a16="http://schemas.microsoft.com/office/drawing/2014/main" val="95895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4447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event,x,y,flags,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09455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228491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3B3D76B-4375-437E-B230-9094AF2D0D25}"/>
              </a:ext>
            </a:extLst>
          </p:cNvPr>
          <p:cNvSpPr/>
          <p:nvPr/>
        </p:nvSpPr>
        <p:spPr>
          <a:xfrm>
            <a:off x="1871730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构造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215838-A8B5-4253-AAAA-E5852A898D49}"/>
              </a:ext>
            </a:extLst>
          </p:cNvPr>
          <p:cNvSpPr/>
          <p:nvPr/>
        </p:nvSpPr>
        <p:spPr>
          <a:xfrm>
            <a:off x="7320136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窗体绑定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9CC77-3CD0-4257-A81B-EE9B68BEAF87}"/>
              </a:ext>
            </a:extLst>
          </p:cNvPr>
          <p:cNvSpPr txBox="1"/>
          <p:nvPr/>
        </p:nvSpPr>
        <p:spPr>
          <a:xfrm>
            <a:off x="7054144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cv2.setMouseCallback()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7FE1AD-4011-4DEE-8DF7-49C1FFF7AA38}"/>
              </a:ext>
            </a:extLst>
          </p:cNvPr>
          <p:cNvSpPr txBox="1"/>
          <p:nvPr/>
        </p:nvSpPr>
        <p:spPr>
          <a:xfrm>
            <a:off x="1605738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OnMouseAction</a:t>
            </a:r>
            <a:r>
              <a:rPr lang="en-US" altLang="zh-CN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FE2C5E-7DE8-45E7-90F7-B85FA741892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536026" y="3891111"/>
            <a:ext cx="278411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581220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228491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3B3D76B-4375-437E-B230-9094AF2D0D25}"/>
              </a:ext>
            </a:extLst>
          </p:cNvPr>
          <p:cNvSpPr/>
          <p:nvPr/>
        </p:nvSpPr>
        <p:spPr>
          <a:xfrm>
            <a:off x="1871730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构造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215838-A8B5-4253-AAAA-E5852A898D49}"/>
              </a:ext>
            </a:extLst>
          </p:cNvPr>
          <p:cNvSpPr/>
          <p:nvPr/>
        </p:nvSpPr>
        <p:spPr>
          <a:xfrm>
            <a:off x="7320136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窗体绑定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9CC77-3CD0-4257-A81B-EE9B68BEAF87}"/>
              </a:ext>
            </a:extLst>
          </p:cNvPr>
          <p:cNvSpPr txBox="1"/>
          <p:nvPr/>
        </p:nvSpPr>
        <p:spPr>
          <a:xfrm>
            <a:off x="7054144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cv2.setMouseCallback()</a:t>
            </a:r>
            <a:endParaRPr lang="zh-CN" altLang="en-US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7FE1AD-4011-4DEE-8DF7-49C1FFF7AA38}"/>
              </a:ext>
            </a:extLst>
          </p:cNvPr>
          <p:cNvSpPr txBox="1"/>
          <p:nvPr/>
        </p:nvSpPr>
        <p:spPr>
          <a:xfrm>
            <a:off x="1605738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OnMouseAction</a:t>
            </a:r>
            <a:r>
              <a:rPr lang="en-US" altLang="zh-CN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FE2C5E-7DE8-45E7-90F7-B85FA741892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536026" y="3891111"/>
            <a:ext cx="278411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382414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352886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窗体绑定响应函数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415480" y="2780928"/>
            <a:ext cx="9289032" cy="1846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定义好响应函数后，要将该函数与一个特定的窗体建立联系（绑定），让该窗体上的鼠标触发事件时，能够找到该响应函数，并执行它。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将函数与窗体绑定，通过函数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cv2.setMouseCallback()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275843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cv2.setMouseCallback(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winname,onMouse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874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：绑定的窗口名；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：绑定的响应函数名。</a:t>
            </a:r>
          </a:p>
        </p:txBody>
      </p:sp>
    </p:spTree>
    <p:extLst>
      <p:ext uri="{BB962C8B-B14F-4D97-AF65-F5344CB8AC3E}">
        <p14:creationId xmlns:p14="http://schemas.microsoft.com/office/powerpoint/2010/main" val="13193445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掌握鼠标交互的实现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掌握随机矩形的绘制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986" y="1615680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551384" y="1661841"/>
            <a:ext cx="7381524" cy="461664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= 400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((d,d,3),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dtype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="uint8")*255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def draw(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event,x,y,flags,param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if event==cv2.EVENT_LBUTTONDBLCLK: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p1x=x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p1y=y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p2x=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np.random.randint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(1,d-50)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p2y=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np.random.randint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(1,d-50)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b=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np.random.randint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(0,256)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g=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np.random.randint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(0,256)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r=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np.random.randint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(0,256)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cv2.rectangle(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,(p1x,p1y),(p2x,p2y),(</a:t>
            </a:r>
            <a:r>
              <a:rPr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b,g,r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),2)</a:t>
            </a:r>
          </a:p>
          <a:p>
            <a:r>
              <a:rPr lang="en-US" altLang="zh-CN" sz="1400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cv2.namedWindow("Demo")</a:t>
            </a:r>
          </a:p>
          <a:p>
            <a:r>
              <a:rPr lang="en-US" altLang="zh-CN" sz="1400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cv2.setMouseCallback('</a:t>
            </a:r>
            <a:r>
              <a:rPr lang="en-US" altLang="zh-CN" sz="1400" dirty="0" err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Demo',draw</a:t>
            </a:r>
            <a:r>
              <a:rPr lang="en-US" altLang="zh-CN" sz="1400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>
                <a:solidFill>
                  <a:srgbClr val="34A85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while(1):</a:t>
            </a:r>
          </a:p>
          <a:p>
            <a:r>
              <a:rPr lang="en-US" altLang="zh-CN" sz="1400" dirty="0">
                <a:solidFill>
                  <a:srgbClr val="34A85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cv2.imshow('Demo',</a:t>
            </a:r>
            <a:r>
              <a:rPr lang="en-US" altLang="zh-CN" sz="1400" dirty="0" err="1">
                <a:solidFill>
                  <a:srgbClr val="34A85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rgbClr val="34A85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400" dirty="0">
                <a:solidFill>
                  <a:srgbClr val="34A85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if cv2.waitKey(20)==27:</a:t>
            </a:r>
          </a:p>
          <a:p>
            <a:r>
              <a:rPr lang="en-US" altLang="zh-CN" sz="1400" dirty="0">
                <a:solidFill>
                  <a:srgbClr val="34A85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break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36" y="1200845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5360" y="681582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案例：绘制随机矩形。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DCC43-AF8B-4A37-9EA8-6DCA6B151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3224395"/>
            <a:ext cx="2842982" cy="30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14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鼠标交互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绘制随机矩形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228491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诉求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415480" y="2780928"/>
            <a:ext cx="8136904" cy="1230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当用户触发鼠标事件时，我们希望对该事件作出响应。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例如，用户单击了鼠标，我们希望画一个圆。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728115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228491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3B3D76B-4375-437E-B230-9094AF2D0D25}"/>
              </a:ext>
            </a:extLst>
          </p:cNvPr>
          <p:cNvSpPr/>
          <p:nvPr/>
        </p:nvSpPr>
        <p:spPr>
          <a:xfrm>
            <a:off x="1871730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构造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215838-A8B5-4253-AAAA-E5852A898D49}"/>
              </a:ext>
            </a:extLst>
          </p:cNvPr>
          <p:cNvSpPr/>
          <p:nvPr/>
        </p:nvSpPr>
        <p:spPr>
          <a:xfrm>
            <a:off x="7320136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窗体绑定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9CC77-3CD0-4257-A81B-EE9B68BEAF87}"/>
              </a:ext>
            </a:extLst>
          </p:cNvPr>
          <p:cNvSpPr txBox="1"/>
          <p:nvPr/>
        </p:nvSpPr>
        <p:spPr>
          <a:xfrm>
            <a:off x="7054144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cv2.setMouseCallback()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7FE1AD-4011-4DEE-8DF7-49C1FFF7AA38}"/>
              </a:ext>
            </a:extLst>
          </p:cNvPr>
          <p:cNvSpPr txBox="1"/>
          <p:nvPr/>
        </p:nvSpPr>
        <p:spPr>
          <a:xfrm>
            <a:off x="1605738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OnMouseAction</a:t>
            </a:r>
            <a:r>
              <a:rPr lang="en-US" altLang="zh-CN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FE2C5E-7DE8-45E7-90F7-B85FA741892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536026" y="3891111"/>
            <a:ext cx="278411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21020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228491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3B3D76B-4375-437E-B230-9094AF2D0D25}"/>
              </a:ext>
            </a:extLst>
          </p:cNvPr>
          <p:cNvSpPr/>
          <p:nvPr/>
        </p:nvSpPr>
        <p:spPr>
          <a:xfrm>
            <a:off x="1871730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构造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215838-A8B5-4253-AAAA-E5852A898D49}"/>
              </a:ext>
            </a:extLst>
          </p:cNvPr>
          <p:cNvSpPr/>
          <p:nvPr/>
        </p:nvSpPr>
        <p:spPr>
          <a:xfrm>
            <a:off x="7320136" y="3284984"/>
            <a:ext cx="2664296" cy="121225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窗体绑定</a:t>
            </a:r>
            <a:endParaRPr kumimoji="0" lang="en-US" altLang="zh-CN" sz="20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响应函数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9CC77-3CD0-4257-A81B-EE9B68BEAF87}"/>
              </a:ext>
            </a:extLst>
          </p:cNvPr>
          <p:cNvSpPr txBox="1"/>
          <p:nvPr/>
        </p:nvSpPr>
        <p:spPr>
          <a:xfrm>
            <a:off x="7054144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cv2.setMouseCallback()</a:t>
            </a:r>
            <a:endParaRPr lang="zh-CN" altLang="en-US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7FE1AD-4011-4DEE-8DF7-49C1FFF7AA38}"/>
              </a:ext>
            </a:extLst>
          </p:cNvPr>
          <p:cNvSpPr txBox="1"/>
          <p:nvPr/>
        </p:nvSpPr>
        <p:spPr>
          <a:xfrm>
            <a:off x="1605738" y="4869160"/>
            <a:ext cx="31962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OnMouseAction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FE2C5E-7DE8-45E7-90F7-B85FA741892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536026" y="3891111"/>
            <a:ext cx="278411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099697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699008" y="1475916"/>
            <a:ext cx="352886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响应函数的实现</a:t>
            </a:r>
            <a:endParaRPr lang="en-US" altLang="zh-CN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415480" y="2780928"/>
            <a:ext cx="8136904" cy="1230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通常情况下，建立一个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响应函数，将要实现的操作写在该响应函数内。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802FAB-A014-4920-8CFB-7976D92ABE0F}"/>
              </a:ext>
            </a:extLst>
          </p:cNvPr>
          <p:cNvCxnSpPr/>
          <p:nvPr/>
        </p:nvCxnSpPr>
        <p:spPr>
          <a:xfrm>
            <a:off x="1415480" y="2060848"/>
            <a:ext cx="45365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71580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event,x,y,flags,param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4615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event,x,y,flags,param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754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绘制随机矩形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55DE0-51B0-4B79-ADCD-26314F532B8A}"/>
              </a:ext>
            </a:extLst>
          </p:cNvPr>
          <p:cNvSpPr txBox="1"/>
          <p:nvPr/>
        </p:nvSpPr>
        <p:spPr>
          <a:xfrm>
            <a:off x="261019" y="1416867"/>
            <a:ext cx="703744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sz="24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event,x,y,flags,param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8AF9-9A89-4AF5-AD6F-6D49BF3C7A76}"/>
              </a:ext>
            </a:extLst>
          </p:cNvPr>
          <p:cNvSpPr txBox="1"/>
          <p:nvPr/>
        </p:nvSpPr>
        <p:spPr>
          <a:xfrm>
            <a:off x="1199456" y="2748916"/>
            <a:ext cx="10297144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：响应函数名称，该名称可以自定义。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：表示触发了何种事件；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：代表触发鼠标事件时，鼠标位于窗口的坐标位置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：代表鼠标的拖拽事件，以及键盘鼠标联合事件；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，标识了所响应的事件函数，相当于自定义了一个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OnMouseAction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462701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1291</Words>
  <Application>Microsoft Office PowerPoint</Application>
  <PresentationFormat>宽屏</PresentationFormat>
  <Paragraphs>174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绘图基础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797</cp:revision>
  <dcterms:created xsi:type="dcterms:W3CDTF">2017-06-22T11:40:54Z</dcterms:created>
  <dcterms:modified xsi:type="dcterms:W3CDTF">2020-07-19T08:41:56Z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