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4" r:id="rId3"/>
    <p:sldId id="265" r:id="rId4"/>
    <p:sldId id="268" r:id="rId5"/>
    <p:sldId id="266" r:id="rId6"/>
    <p:sldId id="269" r:id="rId7"/>
    <p:sldId id="267" r:id="rId8"/>
    <p:sldId id="270" r:id="rId9"/>
    <p:sldId id="271" r:id="rId10"/>
    <p:sldId id="272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979"/>
    <a:srgbClr val="0084FF"/>
    <a:srgbClr val="D7000F"/>
    <a:srgbClr val="EAEAEA"/>
    <a:srgbClr val="E6E6E6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9" autoAdjust="0"/>
    <p:restoredTop sz="94382" autoAdjust="0"/>
  </p:normalViewPr>
  <p:slideViewPr>
    <p:cSldViewPr snapToObjects="1">
      <p:cViewPr varScale="1">
        <p:scale>
          <a:sx n="105" d="100"/>
          <a:sy n="105" d="100"/>
        </p:scale>
        <p:origin x="82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5E5F0F-6A38-46EA-93D0-4F0DD72EB44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2020/7/20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467800-5701-41B7-BCDE-2B513D81965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2794000" y="1968500"/>
            <a:ext cx="8191500" cy="34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等腰三角形 5"/>
          <p:cNvSpPr/>
          <p:nvPr userDrawn="1"/>
        </p:nvSpPr>
        <p:spPr>
          <a:xfrm rot="5400000">
            <a:off x="205797" y="358197"/>
            <a:ext cx="457200" cy="299606"/>
          </a:xfrm>
          <a:prstGeom prst="triangle">
            <a:avLst/>
          </a:prstGeom>
          <a:solidFill>
            <a:srgbClr val="DFDFD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0231126" y="419768"/>
            <a:ext cx="243782" cy="243782"/>
          </a:xfrm>
          <a:prstGeom prst="ellipse">
            <a:avLst/>
          </a:prstGeom>
          <a:solidFill>
            <a:srgbClr val="00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 userDrawn="1"/>
        </p:nvSpPr>
        <p:spPr>
          <a:xfrm>
            <a:off x="10901051" y="405776"/>
            <a:ext cx="243782" cy="243782"/>
          </a:xfrm>
          <a:prstGeom prst="ellipse">
            <a:avLst/>
          </a:prstGeom>
          <a:solidFill>
            <a:srgbClr val="FF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11570976" y="405776"/>
            <a:ext cx="243782" cy="243782"/>
          </a:xfrm>
          <a:prstGeom prst="ellipse">
            <a:avLst/>
          </a:prstGeom>
          <a:solidFill>
            <a:srgbClr val="FF5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4934"/>
            <a:ext cx="2362200" cy="5238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本节标题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1543050" y="1343025"/>
            <a:ext cx="9439275" cy="489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19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总结与梳理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课程总结</a:t>
            </a: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总结与梳理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课程总结</a:t>
            </a:r>
          </a:p>
        </p:txBody>
      </p:sp>
    </p:spTree>
    <p:extLst>
      <p:ext uri="{BB962C8B-B14F-4D97-AF65-F5344CB8AC3E}">
        <p14:creationId xmlns:p14="http://schemas.microsoft.com/office/powerpoint/2010/main" val="20267248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4944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课程总结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807F9A0-B8E8-4FD5-BBEC-B0C5A0D534AF}"/>
              </a:ext>
            </a:extLst>
          </p:cNvPr>
          <p:cNvSpPr/>
          <p:nvPr/>
        </p:nvSpPr>
        <p:spPr>
          <a:xfrm>
            <a:off x="1875384" y="2564904"/>
            <a:ext cx="1512168" cy="1512168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99C278D-8FCF-4F7B-8636-12BB92890F36}"/>
              </a:ext>
            </a:extLst>
          </p:cNvPr>
          <p:cNvSpPr/>
          <p:nvPr/>
        </p:nvSpPr>
        <p:spPr>
          <a:xfrm>
            <a:off x="4943872" y="2564904"/>
            <a:ext cx="1512168" cy="1512168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DACFFB0-0B5E-460D-863E-926BED85FD8C}"/>
              </a:ext>
            </a:extLst>
          </p:cNvPr>
          <p:cNvSpPr/>
          <p:nvPr/>
        </p:nvSpPr>
        <p:spPr>
          <a:xfrm>
            <a:off x="8012360" y="2564904"/>
            <a:ext cx="1512168" cy="1512168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C532E7-1ECA-42B8-BA4A-465179F735FD}"/>
              </a:ext>
            </a:extLst>
          </p:cNvPr>
          <p:cNvSpPr txBox="1"/>
          <p:nvPr/>
        </p:nvSpPr>
        <p:spPr>
          <a:xfrm>
            <a:off x="1839380" y="2905490"/>
            <a:ext cx="1584176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endParaRPr lang="en-US" altLang="zh-CN" sz="2400" dirty="0">
              <a:solidFill>
                <a:srgbClr val="0084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C7B3BD-7217-4C7B-964B-A7A271365FF7}"/>
              </a:ext>
            </a:extLst>
          </p:cNvPr>
          <p:cNvSpPr txBox="1"/>
          <p:nvPr/>
        </p:nvSpPr>
        <p:spPr>
          <a:xfrm>
            <a:off x="4907868" y="2905490"/>
            <a:ext cx="1584176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2400" dirty="0">
              <a:solidFill>
                <a:srgbClr val="0084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79380C-E75D-495C-9908-43D444CAEA96}"/>
              </a:ext>
            </a:extLst>
          </p:cNvPr>
          <p:cNvSpPr txBox="1"/>
          <p:nvPr/>
        </p:nvSpPr>
        <p:spPr>
          <a:xfrm>
            <a:off x="7976356" y="2905490"/>
            <a:ext cx="1584176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endParaRPr lang="en-US" altLang="zh-CN" sz="2400" dirty="0">
              <a:solidFill>
                <a:srgbClr val="0084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80C3DA8-E04C-4557-8E2A-CB08F6A8CD4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423556" y="3320989"/>
            <a:ext cx="1484312" cy="0"/>
          </a:xfrm>
          <a:prstGeom prst="straightConnector1">
            <a:avLst/>
          </a:prstGeom>
          <a:noFill/>
          <a:ln w="28575" cap="flat">
            <a:solidFill>
              <a:srgbClr val="0084FF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CC111BF-45C6-4EB8-BFD8-6997881F380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6492044" y="3320989"/>
            <a:ext cx="1484312" cy="0"/>
          </a:xfrm>
          <a:prstGeom prst="straightConnector1">
            <a:avLst/>
          </a:prstGeom>
          <a:noFill/>
          <a:ln w="28575" cap="flat">
            <a:solidFill>
              <a:srgbClr val="0084FF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8308194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4944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课程总结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807F9A0-B8E8-4FD5-BBEC-B0C5A0D534AF}"/>
              </a:ext>
            </a:extLst>
          </p:cNvPr>
          <p:cNvSpPr/>
          <p:nvPr/>
        </p:nvSpPr>
        <p:spPr>
          <a:xfrm>
            <a:off x="1875384" y="2564904"/>
            <a:ext cx="1512168" cy="1512168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D7000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99C278D-8FCF-4F7B-8636-12BB92890F36}"/>
              </a:ext>
            </a:extLst>
          </p:cNvPr>
          <p:cNvSpPr/>
          <p:nvPr/>
        </p:nvSpPr>
        <p:spPr>
          <a:xfrm>
            <a:off x="4943872" y="2564904"/>
            <a:ext cx="1512168" cy="1512168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DACFFB0-0B5E-460D-863E-926BED85FD8C}"/>
              </a:ext>
            </a:extLst>
          </p:cNvPr>
          <p:cNvSpPr/>
          <p:nvPr/>
        </p:nvSpPr>
        <p:spPr>
          <a:xfrm>
            <a:off x="8012360" y="2564904"/>
            <a:ext cx="1512168" cy="1512168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C532E7-1ECA-42B8-BA4A-465179F735FD}"/>
              </a:ext>
            </a:extLst>
          </p:cNvPr>
          <p:cNvSpPr txBox="1"/>
          <p:nvPr/>
        </p:nvSpPr>
        <p:spPr>
          <a:xfrm>
            <a:off x="1839380" y="2905490"/>
            <a:ext cx="1584176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D700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endParaRPr lang="en-US" altLang="zh-CN" sz="2400" dirty="0">
              <a:solidFill>
                <a:srgbClr val="D7000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rgbClr val="D700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C7B3BD-7217-4C7B-964B-A7A271365FF7}"/>
              </a:ext>
            </a:extLst>
          </p:cNvPr>
          <p:cNvSpPr txBox="1"/>
          <p:nvPr/>
        </p:nvSpPr>
        <p:spPr>
          <a:xfrm>
            <a:off x="4907868" y="2905490"/>
            <a:ext cx="1584176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2400" dirty="0">
              <a:solidFill>
                <a:srgbClr val="0084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79380C-E75D-495C-9908-43D444CAEA96}"/>
              </a:ext>
            </a:extLst>
          </p:cNvPr>
          <p:cNvSpPr txBox="1"/>
          <p:nvPr/>
        </p:nvSpPr>
        <p:spPr>
          <a:xfrm>
            <a:off x="7976356" y="2905490"/>
            <a:ext cx="1584176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endParaRPr lang="en-US" altLang="zh-CN" sz="2400" dirty="0">
              <a:solidFill>
                <a:srgbClr val="0084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80C3DA8-E04C-4557-8E2A-CB08F6A8CD4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423556" y="3320989"/>
            <a:ext cx="1484312" cy="0"/>
          </a:xfrm>
          <a:prstGeom prst="straightConnector1">
            <a:avLst/>
          </a:prstGeom>
          <a:noFill/>
          <a:ln w="28575" cap="flat">
            <a:solidFill>
              <a:srgbClr val="0084FF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CC111BF-45C6-4EB8-BFD8-6997881F380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6492044" y="3320989"/>
            <a:ext cx="1484312" cy="0"/>
          </a:xfrm>
          <a:prstGeom prst="straightConnector1">
            <a:avLst/>
          </a:prstGeom>
          <a:noFill/>
          <a:ln w="28575" cap="flat">
            <a:solidFill>
              <a:srgbClr val="0084FF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569334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4944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课程总结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B0D725D-5F49-4363-A518-DFAB0E19F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" y="6148046"/>
            <a:ext cx="3527834" cy="70501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2FD9A81-8769-4024-9D3A-6DB588D7809E}"/>
              </a:ext>
            </a:extLst>
          </p:cNvPr>
          <p:cNvSpPr/>
          <p:nvPr/>
        </p:nvSpPr>
        <p:spPr>
          <a:xfrm>
            <a:off x="2027548" y="2348880"/>
            <a:ext cx="648072" cy="1800200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84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理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84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84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解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84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84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图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84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84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E75F050-C822-4E77-A87F-EC8B5DD303B5}"/>
              </a:ext>
            </a:extLst>
          </p:cNvPr>
          <p:cNvSpPr/>
          <p:nvPr/>
        </p:nvSpPr>
        <p:spPr>
          <a:xfrm>
            <a:off x="4655840" y="1700808"/>
            <a:ext cx="2304256" cy="432048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84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图像的表示方法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60EC503-6BBD-47F6-A41E-51F970297580}"/>
              </a:ext>
            </a:extLst>
          </p:cNvPr>
          <p:cNvSpPr/>
          <p:nvPr/>
        </p:nvSpPr>
        <p:spPr>
          <a:xfrm>
            <a:off x="4655840" y="3959919"/>
            <a:ext cx="2304256" cy="432048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84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图像的处理逻辑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0706FC3-AC33-4A0D-9780-2187E2A784D8}"/>
              </a:ext>
            </a:extLst>
          </p:cNvPr>
          <p:cNvSpPr/>
          <p:nvPr/>
        </p:nvSpPr>
        <p:spPr>
          <a:xfrm>
            <a:off x="7968208" y="3195252"/>
            <a:ext cx="2304256" cy="432048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84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手写数字识别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90BE333-EAE2-4B24-A757-B3DBD5DBE009}"/>
              </a:ext>
            </a:extLst>
          </p:cNvPr>
          <p:cNvSpPr/>
          <p:nvPr/>
        </p:nvSpPr>
        <p:spPr>
          <a:xfrm>
            <a:off x="7968208" y="3959919"/>
            <a:ext cx="2304256" cy="432048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84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以图搜图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81F4DD-1D17-4348-9695-8500A54321D2}"/>
              </a:ext>
            </a:extLst>
          </p:cNvPr>
          <p:cNvSpPr/>
          <p:nvPr/>
        </p:nvSpPr>
        <p:spPr>
          <a:xfrm>
            <a:off x="7968208" y="4724586"/>
            <a:ext cx="2304256" cy="432048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84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信息隐藏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1C8C7FE-ED86-4418-895B-6A57BD50AC88}"/>
              </a:ext>
            </a:extLst>
          </p:cNvPr>
          <p:cNvCxnSpPr>
            <a:stCxn id="4" idx="3"/>
            <a:endCxn id="14" idx="1"/>
          </p:cNvCxnSpPr>
          <p:nvPr/>
        </p:nvCxnSpPr>
        <p:spPr>
          <a:xfrm flipV="1">
            <a:off x="2675620" y="1916832"/>
            <a:ext cx="1980220" cy="1332148"/>
          </a:xfrm>
          <a:prstGeom prst="straightConnector1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C738FCD-453C-4D3E-BB19-C8F491170A99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675620" y="3248980"/>
            <a:ext cx="1980220" cy="926963"/>
          </a:xfrm>
          <a:prstGeom prst="straightConnector1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C3886F0-044F-4DCD-984B-6F17BB478C55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6960096" y="3411276"/>
            <a:ext cx="1008112" cy="764667"/>
          </a:xfrm>
          <a:prstGeom prst="straightConnector1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3355154-381B-43B1-BA78-A7F944507304}"/>
              </a:ext>
            </a:extLst>
          </p:cNvPr>
          <p:cNvCxnSpPr>
            <a:cxnSpLocks/>
          </p:cNvCxnSpPr>
          <p:nvPr/>
        </p:nvCxnSpPr>
        <p:spPr>
          <a:xfrm>
            <a:off x="6960096" y="4175943"/>
            <a:ext cx="1008112" cy="0"/>
          </a:xfrm>
          <a:prstGeom prst="straightConnector1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6C50A5C-9382-4DD4-92A1-4B5404E12AF7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6960096" y="4175943"/>
            <a:ext cx="1008112" cy="764667"/>
          </a:xfrm>
          <a:prstGeom prst="straightConnector1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3581658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4944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课程总结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807F9A0-B8E8-4FD5-BBEC-B0C5A0D534AF}"/>
              </a:ext>
            </a:extLst>
          </p:cNvPr>
          <p:cNvSpPr/>
          <p:nvPr/>
        </p:nvSpPr>
        <p:spPr>
          <a:xfrm>
            <a:off x="1875384" y="2564904"/>
            <a:ext cx="1512168" cy="1512168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99C278D-8FCF-4F7B-8636-12BB92890F36}"/>
              </a:ext>
            </a:extLst>
          </p:cNvPr>
          <p:cNvSpPr/>
          <p:nvPr/>
        </p:nvSpPr>
        <p:spPr>
          <a:xfrm>
            <a:off x="4943872" y="2564904"/>
            <a:ext cx="1512168" cy="1512168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D7000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DACFFB0-0B5E-460D-863E-926BED85FD8C}"/>
              </a:ext>
            </a:extLst>
          </p:cNvPr>
          <p:cNvSpPr/>
          <p:nvPr/>
        </p:nvSpPr>
        <p:spPr>
          <a:xfrm>
            <a:off x="8012360" y="2564904"/>
            <a:ext cx="1512168" cy="1512168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C532E7-1ECA-42B8-BA4A-465179F735FD}"/>
              </a:ext>
            </a:extLst>
          </p:cNvPr>
          <p:cNvSpPr txBox="1"/>
          <p:nvPr/>
        </p:nvSpPr>
        <p:spPr>
          <a:xfrm>
            <a:off x="1839380" y="2905490"/>
            <a:ext cx="1584176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endParaRPr lang="en-US" altLang="zh-CN" sz="2400" dirty="0">
              <a:solidFill>
                <a:srgbClr val="0084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C7B3BD-7217-4C7B-964B-A7A271365FF7}"/>
              </a:ext>
            </a:extLst>
          </p:cNvPr>
          <p:cNvSpPr txBox="1"/>
          <p:nvPr/>
        </p:nvSpPr>
        <p:spPr>
          <a:xfrm>
            <a:off x="4907868" y="2905490"/>
            <a:ext cx="1584176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D700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2400" dirty="0">
              <a:solidFill>
                <a:srgbClr val="D7000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rgbClr val="D700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79380C-E75D-495C-9908-43D444CAEA96}"/>
              </a:ext>
            </a:extLst>
          </p:cNvPr>
          <p:cNvSpPr txBox="1"/>
          <p:nvPr/>
        </p:nvSpPr>
        <p:spPr>
          <a:xfrm>
            <a:off x="7976356" y="2905490"/>
            <a:ext cx="1584176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endParaRPr lang="en-US" altLang="zh-CN" sz="2400" dirty="0">
              <a:solidFill>
                <a:srgbClr val="0084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80C3DA8-E04C-4557-8E2A-CB08F6A8CD4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423556" y="3320989"/>
            <a:ext cx="1484312" cy="0"/>
          </a:xfrm>
          <a:prstGeom prst="straightConnector1">
            <a:avLst/>
          </a:prstGeom>
          <a:noFill/>
          <a:ln w="28575" cap="flat">
            <a:solidFill>
              <a:srgbClr val="0084FF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CC111BF-45C6-4EB8-BFD8-6997881F380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6492044" y="3320989"/>
            <a:ext cx="1484312" cy="0"/>
          </a:xfrm>
          <a:prstGeom prst="straightConnector1">
            <a:avLst/>
          </a:prstGeom>
          <a:noFill/>
          <a:ln w="28575" cap="flat">
            <a:solidFill>
              <a:srgbClr val="0084FF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3440419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4944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课程总结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B1EEBD0-8ED4-408F-ABE9-59BA46133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6093296"/>
            <a:ext cx="3234568" cy="64640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9F2EF76-AE17-40E8-A152-C8340ADF3905}"/>
              </a:ext>
            </a:extLst>
          </p:cNvPr>
          <p:cNvSpPr/>
          <p:nvPr/>
        </p:nvSpPr>
        <p:spPr>
          <a:xfrm>
            <a:off x="2027548" y="2348880"/>
            <a:ext cx="648072" cy="1800200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</a:t>
            </a:r>
            <a:endParaRPr lang="en-US" altLang="zh-CN" dirty="0">
              <a:solidFill>
                <a:srgbClr val="0084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84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84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图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84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84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0CF841F-221A-48C0-9759-0E46C701A202}"/>
              </a:ext>
            </a:extLst>
          </p:cNvPr>
          <p:cNvSpPr/>
          <p:nvPr/>
        </p:nvSpPr>
        <p:spPr>
          <a:xfrm>
            <a:off x="4685184" y="908720"/>
            <a:ext cx="1482824" cy="432048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84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文件操作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AD2C603-F439-4D38-BE01-D5AE50C6B550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2675620" y="1124744"/>
            <a:ext cx="2009564" cy="2124236"/>
          </a:xfrm>
          <a:prstGeom prst="straightConnector1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4B09462-E453-4E68-8742-240BAF473196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 flipV="1">
            <a:off x="2675620" y="2078850"/>
            <a:ext cx="2009564" cy="1170130"/>
          </a:xfrm>
          <a:prstGeom prst="straightConnector1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E9C3AF7C-A7E8-40C0-80C1-E7EEC02C139B}"/>
              </a:ext>
            </a:extLst>
          </p:cNvPr>
          <p:cNvSpPr/>
          <p:nvPr/>
        </p:nvSpPr>
        <p:spPr>
          <a:xfrm>
            <a:off x="4685184" y="1862826"/>
            <a:ext cx="1482824" cy="432048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84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基本操作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953749C-5AFB-405B-8A23-935A5EC90E17}"/>
              </a:ext>
            </a:extLst>
          </p:cNvPr>
          <p:cNvSpPr/>
          <p:nvPr/>
        </p:nvSpPr>
        <p:spPr>
          <a:xfrm>
            <a:off x="4685184" y="2816932"/>
            <a:ext cx="1482824" cy="432048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84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几何运算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15CEA36-8A45-47E6-8927-A79B9F1A4A5C}"/>
              </a:ext>
            </a:extLst>
          </p:cNvPr>
          <p:cNvSpPr/>
          <p:nvPr/>
        </p:nvSpPr>
        <p:spPr>
          <a:xfrm>
            <a:off x="4685184" y="3771038"/>
            <a:ext cx="1482824" cy="432048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阈值处理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84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C733DF5-808E-432F-BC27-CC8D50276B69}"/>
              </a:ext>
            </a:extLst>
          </p:cNvPr>
          <p:cNvSpPr/>
          <p:nvPr/>
        </p:nvSpPr>
        <p:spPr>
          <a:xfrm>
            <a:off x="4685184" y="4725144"/>
            <a:ext cx="1482824" cy="432048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84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平滑处理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8BA0E50-61F3-4E89-8AB2-1B877D309110}"/>
              </a:ext>
            </a:extLst>
          </p:cNvPr>
          <p:cNvSpPr/>
          <p:nvPr/>
        </p:nvSpPr>
        <p:spPr>
          <a:xfrm>
            <a:off x="4685184" y="5679250"/>
            <a:ext cx="1482824" cy="432048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形态学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84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运算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B879E35-50E4-4313-A479-152B0FFDA4DE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>
          <a:xfrm flipV="1">
            <a:off x="2675620" y="3032956"/>
            <a:ext cx="2009564" cy="216024"/>
          </a:xfrm>
          <a:prstGeom prst="straightConnector1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FAF3219-C433-4464-952C-C9C1FABB4672}"/>
              </a:ext>
            </a:extLst>
          </p:cNvPr>
          <p:cNvCxnSpPr>
            <a:cxnSpLocks/>
            <a:stCxn id="14" idx="3"/>
            <a:endCxn id="33" idx="1"/>
          </p:cNvCxnSpPr>
          <p:nvPr/>
        </p:nvCxnSpPr>
        <p:spPr>
          <a:xfrm>
            <a:off x="2675620" y="3248980"/>
            <a:ext cx="2009564" cy="738082"/>
          </a:xfrm>
          <a:prstGeom prst="straightConnector1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2982FA3-C233-47A5-B0A7-22D08FAED80F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>
            <a:off x="2675620" y="3248980"/>
            <a:ext cx="2009564" cy="1692188"/>
          </a:xfrm>
          <a:prstGeom prst="straightConnector1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E900829-66CF-46A8-827F-AB30515DF270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>
            <a:off x="2675620" y="3248980"/>
            <a:ext cx="2009564" cy="2646294"/>
          </a:xfrm>
          <a:prstGeom prst="straightConnector1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F9304334-1BA9-497E-B067-F24657B74EC8}"/>
              </a:ext>
            </a:extLst>
          </p:cNvPr>
          <p:cNvSpPr txBox="1"/>
          <p:nvPr/>
        </p:nvSpPr>
        <p:spPr>
          <a:xfrm>
            <a:off x="6456040" y="870829"/>
            <a:ext cx="2400655" cy="5078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rgbClr val="0084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（读取、显示、写入）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01274BA-88FB-427C-8D26-12FF1A721B63}"/>
              </a:ext>
            </a:extLst>
          </p:cNvPr>
          <p:cNvSpPr txBox="1"/>
          <p:nvPr/>
        </p:nvSpPr>
        <p:spPr>
          <a:xfrm>
            <a:off x="6456040" y="1824935"/>
            <a:ext cx="2400655" cy="5078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rgbClr val="0084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（像素、通道、区域）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EDC37EB-9EB4-4E99-9D0D-C592EAC38726}"/>
              </a:ext>
            </a:extLst>
          </p:cNvPr>
          <p:cNvSpPr txBox="1"/>
          <p:nvPr/>
        </p:nvSpPr>
        <p:spPr>
          <a:xfrm>
            <a:off x="6460579" y="2779041"/>
            <a:ext cx="3093152" cy="5078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rgbClr val="0084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（尺寸、旋转、移动、透视）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E66EA7D-B326-49D0-945E-B35E329818E5}"/>
              </a:ext>
            </a:extLst>
          </p:cNvPr>
          <p:cNvSpPr txBox="1"/>
          <p:nvPr/>
        </p:nvSpPr>
        <p:spPr>
          <a:xfrm>
            <a:off x="6465118" y="3733147"/>
            <a:ext cx="1708158" cy="5078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rgbClr val="0084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（原理、实现）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156CF51-ADED-4D64-B1A5-6E193B55C182}"/>
              </a:ext>
            </a:extLst>
          </p:cNvPr>
          <p:cNvSpPr txBox="1"/>
          <p:nvPr/>
        </p:nvSpPr>
        <p:spPr>
          <a:xfrm>
            <a:off x="6469657" y="4687253"/>
            <a:ext cx="4789130" cy="5078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rgbClr val="0084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（原理、均值、方框、高斯、中值、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rgbClr val="0084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2D</a:t>
            </a: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rgbClr val="0084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滤波）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467E19D-19BB-4F6A-977D-AA78D5236EE6}"/>
              </a:ext>
            </a:extLst>
          </p:cNvPr>
          <p:cNvSpPr txBox="1"/>
          <p:nvPr/>
        </p:nvSpPr>
        <p:spPr>
          <a:xfrm>
            <a:off x="6474196" y="5641359"/>
            <a:ext cx="4016482" cy="5078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rgbClr val="0084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（开运算、闭运算、开闭运算的组合）</a:t>
            </a:r>
          </a:p>
        </p:txBody>
      </p:sp>
    </p:spTree>
    <p:extLst>
      <p:ext uri="{BB962C8B-B14F-4D97-AF65-F5344CB8AC3E}">
        <p14:creationId xmlns:p14="http://schemas.microsoft.com/office/powerpoint/2010/main" val="393008900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4944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课程总结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807F9A0-B8E8-4FD5-BBEC-B0C5A0D534AF}"/>
              </a:ext>
            </a:extLst>
          </p:cNvPr>
          <p:cNvSpPr/>
          <p:nvPr/>
        </p:nvSpPr>
        <p:spPr>
          <a:xfrm>
            <a:off x="1875384" y="2564904"/>
            <a:ext cx="1512168" cy="1512168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99C278D-8FCF-4F7B-8636-12BB92890F36}"/>
              </a:ext>
            </a:extLst>
          </p:cNvPr>
          <p:cNvSpPr/>
          <p:nvPr/>
        </p:nvSpPr>
        <p:spPr>
          <a:xfrm>
            <a:off x="4943872" y="2564904"/>
            <a:ext cx="1512168" cy="1512168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DACFFB0-0B5E-460D-863E-926BED85FD8C}"/>
              </a:ext>
            </a:extLst>
          </p:cNvPr>
          <p:cNvSpPr/>
          <p:nvPr/>
        </p:nvSpPr>
        <p:spPr>
          <a:xfrm>
            <a:off x="8012360" y="2564904"/>
            <a:ext cx="1512168" cy="1512168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D7000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C532E7-1ECA-42B8-BA4A-465179F735FD}"/>
              </a:ext>
            </a:extLst>
          </p:cNvPr>
          <p:cNvSpPr txBox="1"/>
          <p:nvPr/>
        </p:nvSpPr>
        <p:spPr>
          <a:xfrm>
            <a:off x="1839380" y="2905490"/>
            <a:ext cx="1584176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endParaRPr lang="en-US" altLang="zh-CN" sz="2400" dirty="0">
              <a:solidFill>
                <a:srgbClr val="0084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C7B3BD-7217-4C7B-964B-A7A271365FF7}"/>
              </a:ext>
            </a:extLst>
          </p:cNvPr>
          <p:cNvSpPr txBox="1"/>
          <p:nvPr/>
        </p:nvSpPr>
        <p:spPr>
          <a:xfrm>
            <a:off x="4907868" y="2905490"/>
            <a:ext cx="1584176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2400" dirty="0">
              <a:solidFill>
                <a:srgbClr val="0084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79380C-E75D-495C-9908-43D444CAEA96}"/>
              </a:ext>
            </a:extLst>
          </p:cNvPr>
          <p:cNvSpPr txBox="1"/>
          <p:nvPr/>
        </p:nvSpPr>
        <p:spPr>
          <a:xfrm>
            <a:off x="7976356" y="2905490"/>
            <a:ext cx="1584176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D700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endParaRPr lang="en-US" altLang="zh-CN" sz="2400" dirty="0">
              <a:solidFill>
                <a:srgbClr val="D7000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rgbClr val="D700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80C3DA8-E04C-4557-8E2A-CB08F6A8CD4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423556" y="3320989"/>
            <a:ext cx="1484312" cy="0"/>
          </a:xfrm>
          <a:prstGeom prst="straightConnector1">
            <a:avLst/>
          </a:prstGeom>
          <a:noFill/>
          <a:ln w="28575" cap="flat">
            <a:solidFill>
              <a:srgbClr val="0084FF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CC111BF-45C6-4EB8-BFD8-6997881F380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6492044" y="3320989"/>
            <a:ext cx="1484312" cy="0"/>
          </a:xfrm>
          <a:prstGeom prst="straightConnector1">
            <a:avLst/>
          </a:prstGeom>
          <a:noFill/>
          <a:ln w="28575" cap="flat">
            <a:solidFill>
              <a:srgbClr val="0084FF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8158515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4944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课程总结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8F0DB94-B658-4763-AED0-23AA39BF4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6198218"/>
            <a:ext cx="3047998" cy="60911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3A1E3E0-93EE-4F5E-94D8-1CD19E9864BA}"/>
              </a:ext>
            </a:extLst>
          </p:cNvPr>
          <p:cNvSpPr/>
          <p:nvPr/>
        </p:nvSpPr>
        <p:spPr>
          <a:xfrm>
            <a:off x="1019436" y="2603542"/>
            <a:ext cx="648072" cy="1800200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84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图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84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84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像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84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</a:t>
            </a:r>
            <a:endParaRPr lang="en-US" altLang="zh-CN" dirty="0">
              <a:solidFill>
                <a:srgbClr val="0084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84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1540BF-746D-4D98-B2B2-87BEC32624F5}"/>
              </a:ext>
            </a:extLst>
          </p:cNvPr>
          <p:cNvSpPr/>
          <p:nvPr/>
        </p:nvSpPr>
        <p:spPr>
          <a:xfrm>
            <a:off x="3677072" y="1633321"/>
            <a:ext cx="1482824" cy="432048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84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图像边缘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D9384F4-8A5E-4C3D-B6EF-41AF87AAD15B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1667508" y="1849345"/>
            <a:ext cx="2009564" cy="1654297"/>
          </a:xfrm>
          <a:prstGeom prst="straightConnector1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9AC55B2-4913-42FD-8D71-F5E97D351086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 flipV="1">
            <a:off x="1667508" y="2803451"/>
            <a:ext cx="2009564" cy="700191"/>
          </a:xfrm>
          <a:prstGeom prst="straightConnector1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51BCCB07-CA96-4C4B-B044-27770FAD1CD6}"/>
              </a:ext>
            </a:extLst>
          </p:cNvPr>
          <p:cNvSpPr/>
          <p:nvPr/>
        </p:nvSpPr>
        <p:spPr>
          <a:xfrm>
            <a:off x="3677072" y="2587427"/>
            <a:ext cx="1482824" cy="432048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图像金字塔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84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E45F435-2895-47E1-AA25-D0DDE695C350}"/>
              </a:ext>
            </a:extLst>
          </p:cNvPr>
          <p:cNvSpPr/>
          <p:nvPr/>
        </p:nvSpPr>
        <p:spPr>
          <a:xfrm>
            <a:off x="3677072" y="3541533"/>
            <a:ext cx="1482824" cy="432048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84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图像轮廓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91F00C6-E461-4B2F-9A6C-28C59FFD83CD}"/>
              </a:ext>
            </a:extLst>
          </p:cNvPr>
          <p:cNvSpPr/>
          <p:nvPr/>
        </p:nvSpPr>
        <p:spPr>
          <a:xfrm>
            <a:off x="3677072" y="4495639"/>
            <a:ext cx="1482824" cy="432048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图像直方图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84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4729CF4-1B93-4C92-A852-63BA26CD2333}"/>
              </a:ext>
            </a:extLst>
          </p:cNvPr>
          <p:cNvSpPr/>
          <p:nvPr/>
        </p:nvSpPr>
        <p:spPr>
          <a:xfrm>
            <a:off x="3677072" y="5449745"/>
            <a:ext cx="1482824" cy="432048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84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傅里叶变换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A2EFAD3-40C1-4DDD-A12D-12229B71C2F1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1667508" y="3503642"/>
            <a:ext cx="2009564" cy="253915"/>
          </a:xfrm>
          <a:prstGeom prst="straightConnector1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6FB0983-99EB-431E-9C1A-5169DCE651E1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1667508" y="3503642"/>
            <a:ext cx="2009564" cy="1208021"/>
          </a:xfrm>
          <a:prstGeom prst="straightConnector1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4F98C64-C313-42C3-927A-7FE27523A534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>
            <a:off x="1667508" y="3503642"/>
            <a:ext cx="2009564" cy="2162127"/>
          </a:xfrm>
          <a:prstGeom prst="straightConnector1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A14D388-D6E2-46F8-86D4-9ED5F2C5FF23}"/>
              </a:ext>
            </a:extLst>
          </p:cNvPr>
          <p:cNvSpPr txBox="1"/>
          <p:nvPr/>
        </p:nvSpPr>
        <p:spPr>
          <a:xfrm>
            <a:off x="5303912" y="1595430"/>
            <a:ext cx="6007412" cy="5078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rgbClr val="0084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（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rgbClr val="0084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Sobel</a:t>
            </a: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rgbClr val="0084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算子、</a:t>
            </a:r>
            <a:r>
              <a:rPr kumimoji="0" lang="en-US" altLang="zh-CN" b="0" i="0" u="none" strike="noStrike" cap="none" spc="0" normalizeH="0" baseline="0" dirty="0" err="1">
                <a:ln>
                  <a:noFill/>
                </a:ln>
                <a:solidFill>
                  <a:srgbClr val="0084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scharr</a:t>
            </a: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rgbClr val="0084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算子、</a:t>
            </a:r>
            <a:r>
              <a:rPr kumimoji="0" lang="en-US" altLang="zh-CN" b="0" i="0" u="none" strike="noStrike" cap="none" spc="0" normalizeH="0" baseline="0" dirty="0" err="1">
                <a:ln>
                  <a:noFill/>
                </a:ln>
                <a:solidFill>
                  <a:srgbClr val="0084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laplacian</a:t>
            </a: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rgbClr val="0084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算子、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rgbClr val="0084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canny</a:t>
            </a: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rgbClr val="0084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算子）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DE07E0C-29FB-4DDA-AA22-2437EB580CBD}"/>
              </a:ext>
            </a:extLst>
          </p:cNvPr>
          <p:cNvSpPr txBox="1"/>
          <p:nvPr/>
        </p:nvSpPr>
        <p:spPr>
          <a:xfrm>
            <a:off x="5303912" y="2549536"/>
            <a:ext cx="4016482" cy="5078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rgbClr val="0084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（图像金字塔、向上采样、向下采样）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565654A-8D02-4D6C-BDCA-6C59290A3E6A}"/>
              </a:ext>
            </a:extLst>
          </p:cNvPr>
          <p:cNvSpPr txBox="1"/>
          <p:nvPr/>
        </p:nvSpPr>
        <p:spPr>
          <a:xfrm>
            <a:off x="5308451" y="3503642"/>
            <a:ext cx="2169823" cy="5078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rgbClr val="0084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（绘制轮廓、应用）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7DEAADC-AD58-448D-B272-06D067BB0CB6}"/>
              </a:ext>
            </a:extLst>
          </p:cNvPr>
          <p:cNvSpPr txBox="1"/>
          <p:nvPr/>
        </p:nvSpPr>
        <p:spPr>
          <a:xfrm>
            <a:off x="5312990" y="4457748"/>
            <a:ext cx="2862320" cy="5078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rgbClr val="0084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（是什么、直方图均衡化）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F0C8476-2E7B-4EF3-848F-53EEA624AD23}"/>
              </a:ext>
            </a:extLst>
          </p:cNvPr>
          <p:cNvSpPr txBox="1"/>
          <p:nvPr/>
        </p:nvSpPr>
        <p:spPr>
          <a:xfrm>
            <a:off x="5317529" y="5411854"/>
            <a:ext cx="3323985" cy="5078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rgbClr val="0084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（原理、高通滤波、低通滤波）</a:t>
            </a:r>
          </a:p>
        </p:txBody>
      </p:sp>
    </p:spTree>
    <p:extLst>
      <p:ext uri="{BB962C8B-B14F-4D97-AF65-F5344CB8AC3E}">
        <p14:creationId xmlns:p14="http://schemas.microsoft.com/office/powerpoint/2010/main" val="397245061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4944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课程总结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74881C-94FE-44D5-BB43-70BCB12E7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0" y="6166796"/>
            <a:ext cx="3434010" cy="68626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C363EE1-47EE-4A7E-923A-21982F29530D}"/>
              </a:ext>
            </a:extLst>
          </p:cNvPr>
          <p:cNvSpPr txBox="1"/>
          <p:nvPr/>
        </p:nvSpPr>
        <p:spPr>
          <a:xfrm>
            <a:off x="551384" y="1326174"/>
            <a:ext cx="892899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补充知识点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FBD2D99-F649-40F5-8D9B-B5300BF8A863}"/>
              </a:ext>
            </a:extLst>
          </p:cNvPr>
          <p:cNvCxnSpPr/>
          <p:nvPr/>
        </p:nvCxnSpPr>
        <p:spPr>
          <a:xfrm>
            <a:off x="695400" y="1966000"/>
            <a:ext cx="8496944" cy="0"/>
          </a:xfrm>
          <a:prstGeom prst="line">
            <a:avLst/>
          </a:prstGeom>
          <a:noFill/>
          <a:ln w="12700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19C76A80-EDAD-4D21-882D-2F9BCB5A7630}"/>
              </a:ext>
            </a:extLst>
          </p:cNvPr>
          <p:cNvSpPr/>
          <p:nvPr/>
        </p:nvSpPr>
        <p:spPr>
          <a:xfrm>
            <a:off x="2493748" y="3278178"/>
            <a:ext cx="2376264" cy="838309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C94451D-11B6-41CC-886B-6DAADD55D5BD}"/>
              </a:ext>
            </a:extLst>
          </p:cNvPr>
          <p:cNvSpPr txBox="1"/>
          <p:nvPr/>
        </p:nvSpPr>
        <p:spPr>
          <a:xfrm>
            <a:off x="2765185" y="3497277"/>
            <a:ext cx="1833389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000" kern="1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视频操作基础</a:t>
            </a:r>
            <a:endParaRPr lang="en-US" altLang="zh-CN" sz="2000" kern="100" dirty="0">
              <a:solidFill>
                <a:srgbClr val="0084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5F1BED9-DDAE-4754-AE4E-C2914292F31A}"/>
              </a:ext>
            </a:extLst>
          </p:cNvPr>
          <p:cNvSpPr/>
          <p:nvPr/>
        </p:nvSpPr>
        <p:spPr>
          <a:xfrm>
            <a:off x="6454188" y="3278178"/>
            <a:ext cx="2376264" cy="838309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64AEDFB-8FC0-4758-BD8E-EBB7C8D9C924}"/>
              </a:ext>
            </a:extLst>
          </p:cNvPr>
          <p:cNvSpPr txBox="1"/>
          <p:nvPr/>
        </p:nvSpPr>
        <p:spPr>
          <a:xfrm>
            <a:off x="6725625" y="3497277"/>
            <a:ext cx="1833389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sz="2000" kern="1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绘图基础</a:t>
            </a:r>
            <a:endParaRPr lang="en-US" altLang="zh-CN" sz="2000" kern="100" dirty="0">
              <a:solidFill>
                <a:srgbClr val="0084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9F93B8B-13E7-4E90-80F7-14A61EFEBDBB}"/>
              </a:ext>
            </a:extLst>
          </p:cNvPr>
          <p:cNvSpPr txBox="1"/>
          <p:nvPr/>
        </p:nvSpPr>
        <p:spPr>
          <a:xfrm>
            <a:off x="2135303" y="4289334"/>
            <a:ext cx="3093152" cy="5078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rgbClr val="797979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（</a:t>
            </a:r>
            <a:r>
              <a:rPr lang="zh-CN" altLang="en-US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捕获、读取、处理、保存</a:t>
            </a: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rgbClr val="797979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6292695-C184-4715-99D3-85BB728CD3C6}"/>
              </a:ext>
            </a:extLst>
          </p:cNvPr>
          <p:cNvSpPr txBox="1"/>
          <p:nvPr/>
        </p:nvSpPr>
        <p:spPr>
          <a:xfrm>
            <a:off x="6095744" y="4289334"/>
            <a:ext cx="3093152" cy="5078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rgbClr val="797979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（</a:t>
            </a:r>
            <a:r>
              <a:rPr lang="zh-CN" altLang="en-US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线条、形状、文字、交互</a:t>
            </a: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rgbClr val="797979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7409023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2351</TotalTime>
  <Words>237</Words>
  <Application>Microsoft Office PowerPoint</Application>
  <PresentationFormat>宽屏</PresentationFormat>
  <Paragraphs>82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微软雅黑</vt:lpstr>
      <vt:lpstr>小米兰亭</vt:lpstr>
      <vt:lpstr>Arial</vt:lpstr>
      <vt:lpstr>Calibri</vt:lpstr>
      <vt:lpstr>Times New Roman</vt:lpstr>
      <vt:lpstr>Office 主题</vt:lpstr>
      <vt:lpstr>总结与梳理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总结与梳理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146</cp:revision>
  <dcterms:created xsi:type="dcterms:W3CDTF">2017-06-22T11:40:54Z</dcterms:created>
  <dcterms:modified xsi:type="dcterms:W3CDTF">2020-07-20T07:38:44Z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