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71" r:id="rId4"/>
    <p:sldId id="270" r:id="rId5"/>
    <p:sldId id="272" r:id="rId6"/>
    <p:sldId id="273" r:id="rId7"/>
    <p:sldId id="280" r:id="rId8"/>
    <p:sldId id="279" r:id="rId9"/>
    <p:sldId id="274" r:id="rId10"/>
    <p:sldId id="281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E1E1"/>
    <a:srgbClr val="0070C0"/>
    <a:srgbClr val="797979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382" autoAdjust="0"/>
  </p:normalViewPr>
  <p:slideViewPr>
    <p:cSldViewPr snapToObjects="1">
      <p:cViewPr>
        <p:scale>
          <a:sx n="75" d="100"/>
          <a:sy n="75" d="100"/>
        </p:scale>
        <p:origin x="1878" y="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0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0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5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4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4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0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6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5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5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E5F0F-6A38-46EA-93D0-4F0DD72EB44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467800-5701-41B7-BCDE-2B513D8196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94000" y="1968500"/>
            <a:ext cx="81915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205797" y="358197"/>
            <a:ext cx="457200" cy="299606"/>
          </a:xfrm>
          <a:prstGeom prst="triangle">
            <a:avLst/>
          </a:prstGeom>
          <a:solidFill>
            <a:srgbClr val="DFDFD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231126" y="419768"/>
            <a:ext cx="243782" cy="243782"/>
          </a:xfrm>
          <a:prstGeom prst="ellipse">
            <a:avLst/>
          </a:prstGeom>
          <a:solidFill>
            <a:srgbClr val="00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901051" y="405776"/>
            <a:ext cx="243782" cy="243782"/>
          </a:xfrm>
          <a:prstGeom prst="ellips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570976" y="405776"/>
            <a:ext cx="243782" cy="243782"/>
          </a:xfrm>
          <a:prstGeom prst="ellipse">
            <a:avLst/>
          </a:prstGeom>
          <a:solidFill>
            <a:srgbClr val="FF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4934"/>
            <a:ext cx="2362200" cy="5238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本节标题</a:t>
            </a: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543050" y="1343025"/>
            <a:ext cx="9439275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</a:t>
            </a:r>
            <a:r>
              <a:rPr lang="zh-CN" altLang="en-US" b="1">
                <a:sym typeface="Times New Roman" panose="02020603050405020304"/>
              </a:rPr>
              <a:t>基础</a:t>
            </a:r>
            <a:r>
              <a:rPr lang="zh-CN" altLang="en-US" b="1" smtClean="0">
                <a:sym typeface="Times New Roman" panose="02020603050405020304"/>
              </a:rPr>
              <a:t>导读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彩色</a:t>
            </a:r>
            <a:r>
              <a:rPr lang="zh-CN" alt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图像是怎么表示的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600871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335360" y="1043294"/>
            <a:ext cx="594700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中看一下吧！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99" y="2264688"/>
            <a:ext cx="4470402" cy="2891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451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312839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45324" y="3788668"/>
            <a:ext cx="5759423" cy="288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219170">
              <a:lnSpc>
                <a:spcPct val="100000"/>
              </a:lnSpc>
            </a:pPr>
            <a:endParaRPr lang="en-US" altLang="zh-CN" sz="32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057205" y="2739793"/>
          <a:ext cx="1649656" cy="1348896"/>
        </p:xfrm>
        <a:graphic>
          <a:graphicData uri="http://schemas.openxmlformats.org/drawingml/2006/table">
            <a:tbl>
              <a:tblPr/>
              <a:tblGrid>
                <a:gridCol w="20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2A156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8709640" y="3345383"/>
          <a:ext cx="1564464" cy="1396608"/>
        </p:xfrm>
        <a:graphic>
          <a:graphicData uri="http://schemas.openxmlformats.org/drawingml/2006/table">
            <a:tbl>
              <a:tblPr/>
              <a:tblGrid>
                <a:gridCol w="19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kern="120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37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8211995" y="3954737"/>
          <a:ext cx="1744488" cy="1574508"/>
        </p:xfrm>
        <a:graphic>
          <a:graphicData uri="http://schemas.openxmlformats.org/drawingml/2006/table">
            <a:tbl>
              <a:tblPr/>
              <a:tblGrid>
                <a:gridCol w="2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676249" y="3322763"/>
            <a:ext cx="594187" cy="5716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G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602" y="3957497"/>
            <a:ext cx="671956" cy="6548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99186" y="2737720"/>
            <a:ext cx="599474" cy="5355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5" y="3014384"/>
            <a:ext cx="2103556" cy="2103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右箭头 30"/>
          <p:cNvSpPr/>
          <p:nvPr/>
        </p:nvSpPr>
        <p:spPr>
          <a:xfrm>
            <a:off x="3928547" y="2430580"/>
            <a:ext cx="768918" cy="2994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7767297" y="2449736"/>
            <a:ext cx="768918" cy="2994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95003" y="2859723"/>
            <a:ext cx="2077622" cy="20396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9180" y="3016361"/>
            <a:ext cx="2077622" cy="20396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47438" y="3159222"/>
            <a:ext cx="2077622" cy="2039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31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245324" y="3788668"/>
            <a:ext cx="5759423" cy="288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219170">
              <a:lnSpc>
                <a:spcPct val="100000"/>
              </a:lnSpc>
            </a:pPr>
            <a:endParaRPr lang="en-US" altLang="zh-CN" sz="32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057205" y="2739793"/>
          <a:ext cx="1649656" cy="1348896"/>
        </p:xfrm>
        <a:graphic>
          <a:graphicData uri="http://schemas.openxmlformats.org/drawingml/2006/table">
            <a:tbl>
              <a:tblPr/>
              <a:tblGrid>
                <a:gridCol w="20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15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154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85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233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5728" marR="5728" marT="57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8709640" y="3345383"/>
          <a:ext cx="1564464" cy="1396608"/>
        </p:xfrm>
        <a:graphic>
          <a:graphicData uri="http://schemas.openxmlformats.org/drawingml/2006/table">
            <a:tbl>
              <a:tblPr/>
              <a:tblGrid>
                <a:gridCol w="19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82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37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229</a:t>
                      </a:r>
                    </a:p>
                  </a:txBody>
                  <a:tcPr marL="5432" marR="5432" marT="54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295003" y="2859723"/>
            <a:ext cx="2077622" cy="20396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84371" y="3153803"/>
            <a:ext cx="2077622" cy="20396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2273" y="3392529"/>
            <a:ext cx="2077622" cy="2039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8211995" y="3954737"/>
          <a:ext cx="1744488" cy="1574508"/>
        </p:xfrm>
        <a:graphic>
          <a:graphicData uri="http://schemas.openxmlformats.org/drawingml/2006/table">
            <a:tbl>
              <a:tblPr/>
              <a:tblGrid>
                <a:gridCol w="2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253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2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144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</a:t>
                      </a:r>
                    </a:p>
                  </a:txBody>
                  <a:tcPr marL="10712" marR="10712" marT="107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676249" y="3322763"/>
            <a:ext cx="594187" cy="5716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G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602" y="3957497"/>
            <a:ext cx="671956" cy="6548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99186" y="2737720"/>
            <a:ext cx="599474" cy="5355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5" y="3014384"/>
            <a:ext cx="2103556" cy="2103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2082800" y="3159222"/>
            <a:ext cx="123261" cy="1140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8096" y="3533474"/>
            <a:ext cx="123261" cy="1140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1632" y="3239627"/>
            <a:ext cx="123261" cy="1140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58050" y="2949667"/>
            <a:ext cx="123261" cy="1140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33122" y="1647735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CC4B4A"/>
                </a:solidFill>
              </a:rPr>
              <a:t>（</a:t>
            </a:r>
            <a:r>
              <a:rPr lang="en-US" altLang="zh-CN" sz="3200" b="1" smtClean="0">
                <a:solidFill>
                  <a:srgbClr val="CC4B4A"/>
                </a:solidFill>
              </a:rPr>
              <a:t>67,3,81</a:t>
            </a:r>
            <a:r>
              <a:rPr lang="zh-CN" altLang="en-US" sz="3200" b="1" smtClean="0">
                <a:solidFill>
                  <a:srgbClr val="CC4B4A"/>
                </a:solidFill>
              </a:rPr>
              <a:t>）</a:t>
            </a:r>
            <a:endParaRPr lang="zh-CN" altLang="en-US" sz="3200" b="1">
              <a:solidFill>
                <a:srgbClr val="CC4B4A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149499" y="2232510"/>
            <a:ext cx="2213764" cy="671052"/>
          </a:xfrm>
          <a:prstGeom prst="straightConnector1">
            <a:avLst/>
          </a:prstGeom>
          <a:ln w="28575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04747" y="2256596"/>
            <a:ext cx="0" cy="483197"/>
          </a:xfrm>
          <a:prstGeom prst="straightConnector1">
            <a:avLst/>
          </a:prstGeom>
          <a:ln w="28575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606540" y="2232510"/>
            <a:ext cx="2011813" cy="811145"/>
          </a:xfrm>
          <a:prstGeom prst="straightConnector1">
            <a:avLst/>
          </a:prstGeom>
          <a:ln w="28575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859312" cy="515938"/>
          </a:xfrm>
        </p:spPr>
        <p:txBody>
          <a:bodyPr>
            <a:noAutofit/>
          </a:bodyPr>
          <a:lstStyle/>
          <a:p>
            <a:r>
              <a:rPr lang="zh-CN" altLang="en-US" smtClean="0"/>
              <a:t>彩色图像的表示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7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59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095278" y="5307867"/>
            <a:ext cx="2029034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CC4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3200" dirty="0">
              <a:solidFill>
                <a:srgbClr val="CC4B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000710" y="5307867"/>
            <a:ext cx="2029034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CC4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灰度图像</a:t>
            </a:r>
            <a:endParaRPr lang="zh-CN" altLang="en-US" sz="3200" dirty="0">
              <a:solidFill>
                <a:srgbClr val="CC4B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906142" y="5307867"/>
            <a:ext cx="2029034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smtClean="0">
                <a:solidFill>
                  <a:srgbClr val="CC4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3200" smtClean="0">
                <a:solidFill>
                  <a:srgbClr val="CC4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3200" dirty="0">
              <a:solidFill>
                <a:srgbClr val="CC4B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384847" cy="515938"/>
          </a:xfrm>
        </p:spPr>
        <p:txBody>
          <a:bodyPr>
            <a:noAutofit/>
          </a:bodyPr>
          <a:lstStyle/>
          <a:p>
            <a:r>
              <a:rPr lang="zh-CN" altLang="en-US" smtClean="0"/>
              <a:t>彩色图像的表示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22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6686280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RGB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色彩模式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彩色图像的表示方法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47477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基本模式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掌握彩色图像的构成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2" y="153557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888903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628800"/>
            <a:ext cx="3695700" cy="369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507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图像与像素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pic>
        <p:nvPicPr>
          <p:cNvPr id="4" name="Picture 4" descr="https://timgsa.baidu.com/timg?image&amp;quality=80&amp;size=b9999_10000&amp;sec=1525663732217&amp;di=e6a84ced9436e46a29c3f0a3afbdbac7&amp;imgtype=0&amp;src=http%3A%2F%2Fpic.58pic.com%2F58pic%2F11%2F72%2F66%2F17B58PICvY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81" y="2228229"/>
            <a:ext cx="2455048" cy="2455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g.zcool.cn/community/013d43554925770000019ae9d1f1cc.jpg@1280w_1l_2o_100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4" b="96636" l="1636" r="99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988840"/>
            <a:ext cx="4174914" cy="2933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98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600871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07373" y="2540574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0713" y="2540574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/>
              <a:t>G</a:t>
            </a:r>
            <a:endParaRPr lang="zh-CN" altLang="en-US" sz="3600" b="1"/>
          </a:p>
        </p:txBody>
      </p:sp>
      <p:sp>
        <p:nvSpPr>
          <p:cNvPr id="8" name="椭圆 7"/>
          <p:cNvSpPr/>
          <p:nvPr/>
        </p:nvSpPr>
        <p:spPr>
          <a:xfrm>
            <a:off x="7594053" y="2540574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mtClean="0"/>
              <a:t>B</a:t>
            </a:r>
            <a:endParaRPr lang="zh-CN" altLang="en-US" sz="40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7623" y="3525339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41391" y="3539612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80213" y="3539612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42" y="4534293"/>
            <a:ext cx="1688098" cy="16419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6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07373" y="2540574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0713" y="2540574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/>
              <a:t>G</a:t>
            </a:r>
            <a:endParaRPr lang="zh-CN" altLang="en-US" sz="3600" b="1"/>
          </a:p>
        </p:txBody>
      </p:sp>
      <p:sp>
        <p:nvSpPr>
          <p:cNvPr id="8" name="椭圆 7"/>
          <p:cNvSpPr/>
          <p:nvPr/>
        </p:nvSpPr>
        <p:spPr>
          <a:xfrm>
            <a:off x="7594053" y="2540574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mtClean="0"/>
              <a:t>B</a:t>
            </a:r>
            <a:endParaRPr lang="zh-CN" altLang="en-US" sz="40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7623" y="3525339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41391" y="3539612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80213" y="3539612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00072" y="4809732"/>
            <a:ext cx="2269045" cy="89535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32618" y="3796799"/>
            <a:ext cx="106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255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51376" y="3700022"/>
            <a:ext cx="10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255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3950" y="3796799"/>
            <a:ext cx="1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255</a:t>
            </a:r>
            <a:endParaRPr lang="zh-CN" altLang="en-US" sz="2000">
              <a:solidFill>
                <a:srgbClr val="CC4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4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07373" y="2540574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0713" y="2540574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/>
              <a:t>G</a:t>
            </a:r>
            <a:endParaRPr lang="zh-CN" altLang="en-US" sz="3600" b="1"/>
          </a:p>
        </p:txBody>
      </p:sp>
      <p:sp>
        <p:nvSpPr>
          <p:cNvPr id="8" name="椭圆 7"/>
          <p:cNvSpPr/>
          <p:nvPr/>
        </p:nvSpPr>
        <p:spPr>
          <a:xfrm>
            <a:off x="7594053" y="2540574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mtClean="0"/>
              <a:t>B</a:t>
            </a:r>
            <a:endParaRPr lang="zh-CN" altLang="en-US" sz="40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7623" y="3525339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41391" y="3539612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80213" y="3539612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00072" y="4809732"/>
            <a:ext cx="2269045" cy="89535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32618" y="3796799"/>
            <a:ext cx="106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0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51376" y="3700022"/>
            <a:ext cx="10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0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3950" y="3796799"/>
            <a:ext cx="1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0</a:t>
            </a:r>
            <a:endParaRPr lang="zh-CN" altLang="en-US" sz="2000">
              <a:solidFill>
                <a:srgbClr val="CC4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94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456855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07373" y="2540574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0713" y="2540574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/>
              <a:t>G</a:t>
            </a:r>
            <a:endParaRPr lang="zh-CN" altLang="en-US" sz="3600" b="1"/>
          </a:p>
        </p:txBody>
      </p:sp>
      <p:sp>
        <p:nvSpPr>
          <p:cNvPr id="8" name="椭圆 7"/>
          <p:cNvSpPr/>
          <p:nvPr/>
        </p:nvSpPr>
        <p:spPr>
          <a:xfrm>
            <a:off x="7594053" y="2540574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mtClean="0"/>
              <a:t>B</a:t>
            </a:r>
            <a:endParaRPr lang="zh-CN" altLang="en-US" sz="40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7623" y="3525339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41391" y="3539612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80213" y="3539612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00072" y="4809732"/>
            <a:ext cx="2269045" cy="895350"/>
          </a:xfrm>
          <a:prstGeom prst="rect">
            <a:avLst/>
          </a:prstGeom>
          <a:solidFill>
            <a:srgbClr val="EAF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32618" y="3796799"/>
            <a:ext cx="106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234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51376" y="3700022"/>
            <a:ext cx="10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252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3950" y="3796799"/>
            <a:ext cx="1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4</a:t>
            </a:r>
            <a:endParaRPr lang="zh-CN" altLang="en-US" sz="2000">
              <a:solidFill>
                <a:srgbClr val="CC4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28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2961" y="44624"/>
            <a:ext cx="3600871" cy="515938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彩色图像的表示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07373" y="2540574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0713" y="2540574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/>
              <a:t>G</a:t>
            </a:r>
            <a:endParaRPr lang="zh-CN" altLang="en-US" sz="3600" b="1"/>
          </a:p>
        </p:txBody>
      </p:sp>
      <p:sp>
        <p:nvSpPr>
          <p:cNvPr id="8" name="椭圆 7"/>
          <p:cNvSpPr/>
          <p:nvPr/>
        </p:nvSpPr>
        <p:spPr>
          <a:xfrm>
            <a:off x="7594053" y="2540574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mtClean="0"/>
              <a:t>B</a:t>
            </a:r>
            <a:endParaRPr lang="zh-CN" altLang="en-US" sz="40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7623" y="3525339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41391" y="3539612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80213" y="3539612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00072" y="4809732"/>
            <a:ext cx="2269045" cy="895350"/>
          </a:xfrm>
          <a:prstGeom prst="rect">
            <a:avLst/>
          </a:prstGeom>
          <a:solidFill>
            <a:srgbClr val="EAFC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32618" y="3796799"/>
            <a:ext cx="106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234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51376" y="3700022"/>
            <a:ext cx="10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252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3950" y="3796799"/>
            <a:ext cx="1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CC4B4A"/>
                </a:solidFill>
              </a:rPr>
              <a:t>4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03784" y="5026574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CC4B4A"/>
                </a:solidFill>
              </a:rPr>
              <a:t>（</a:t>
            </a:r>
            <a:r>
              <a:rPr lang="en-US" altLang="zh-CN" sz="2400" smtClean="0">
                <a:solidFill>
                  <a:srgbClr val="CC4B4A"/>
                </a:solidFill>
              </a:rPr>
              <a:t>234,252,4</a:t>
            </a:r>
            <a:r>
              <a:rPr lang="zh-CN" altLang="en-US" sz="2400" smtClean="0">
                <a:solidFill>
                  <a:srgbClr val="CC4B4A"/>
                </a:solidFill>
              </a:rPr>
              <a:t>）</a:t>
            </a:r>
            <a:endParaRPr lang="zh-CN" altLang="en-US" sz="2400">
              <a:solidFill>
                <a:srgbClr val="CC4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70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721</Words>
  <Application>Microsoft Office PowerPoint</Application>
  <PresentationFormat>宽屏</PresentationFormat>
  <Paragraphs>647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宋体</vt:lpstr>
      <vt:lpstr>微软雅黑</vt:lpstr>
      <vt:lpstr>小米兰亭</vt:lpstr>
      <vt:lpstr>Arial</vt:lpstr>
      <vt:lpstr>Calibri</vt:lpstr>
      <vt:lpstr>Helvetica</vt:lpstr>
      <vt:lpstr>Times New Roman</vt:lpstr>
      <vt:lpstr>Office 主题</vt:lpstr>
      <vt:lpstr>图像处理基础导读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134</cp:revision>
  <dcterms:created xsi:type="dcterms:W3CDTF">2017-06-22T11:40:54Z</dcterms:created>
  <dcterms:modified xsi:type="dcterms:W3CDTF">2020-05-30T00:43:42Z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