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9" r:id="rId16"/>
    <p:sldId id="285" r:id="rId17"/>
    <p:sldId id="295" r:id="rId18"/>
    <p:sldId id="296" r:id="rId19"/>
    <p:sldId id="297" r:id="rId20"/>
    <p:sldId id="302" r:id="rId21"/>
    <p:sldId id="303" r:id="rId22"/>
    <p:sldId id="307" r:id="rId23"/>
    <p:sldId id="308" r:id="rId24"/>
    <p:sldId id="306" r:id="rId25"/>
    <p:sldId id="305" r:id="rId26"/>
    <p:sldId id="304" r:id="rId27"/>
    <p:sldId id="286" r:id="rId28"/>
    <p:sldId id="293" r:id="rId29"/>
    <p:sldId id="291" r:id="rId30"/>
    <p:sldId id="269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FF00"/>
    <a:srgbClr val="0070C0"/>
    <a:srgbClr val="797979"/>
    <a:srgbClr val="FFFFFF"/>
    <a:srgbClr val="E1E1E1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94382" autoAdjust="0"/>
  </p:normalViewPr>
  <p:slideViewPr>
    <p:cSldViewPr snapToObjects="1">
      <p:cViewPr varScale="1">
        <p:scale>
          <a:sx n="100" d="100"/>
          <a:sy n="100" d="100"/>
        </p:scale>
        <p:origin x="91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414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722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999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82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219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12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76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7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59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85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07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56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61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56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754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01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18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73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20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27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4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6A52-80D6-4DC2-B3D0-8215A3B32DA4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6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6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</a:t>
            </a:r>
            <a:r>
              <a:rPr lang="zh-CN" altLang="en-US" smtClean="0">
                <a:cs typeface="Times New Roman" panose="02020603050405020304"/>
              </a:rPr>
              <a:t>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smtClean="0">
                <a:sym typeface="Times New Roman" panose="02020603050405020304"/>
              </a:rPr>
              <a:t>图像处理</a:t>
            </a:r>
            <a:r>
              <a:rPr lang="zh-CN" altLang="en-US" b="1">
                <a:sym typeface="Times New Roman" panose="02020603050405020304"/>
              </a:rPr>
              <a:t>基础</a:t>
            </a:r>
            <a:r>
              <a:rPr lang="zh-CN" altLang="en-US" b="1" smtClean="0">
                <a:sym typeface="Times New Roman" panose="02020603050405020304"/>
              </a:rPr>
              <a:t>导读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手写数字识别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27648" y="1405704"/>
            <a:ext cx="6264696" cy="5112568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手写数字识别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729043"/>
              </p:ext>
            </p:extLst>
          </p:nvPr>
        </p:nvGraphicFramePr>
        <p:xfrm>
          <a:off x="4084142" y="2376713"/>
          <a:ext cx="1341988" cy="125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4">
                  <a:extLst>
                    <a:ext uri="{9D8B030D-6E8A-4147-A177-3AD203B41FA5}">
                      <a16:colId xmlns:a16="http://schemas.microsoft.com/office/drawing/2014/main" val="2156172549"/>
                    </a:ext>
                  </a:extLst>
                </a:gridCol>
                <a:gridCol w="670994">
                  <a:extLst>
                    <a:ext uri="{9D8B030D-6E8A-4147-A177-3AD203B41FA5}">
                      <a16:colId xmlns:a16="http://schemas.microsoft.com/office/drawing/2014/main" val="888362523"/>
                    </a:ext>
                  </a:extLst>
                </a:gridCol>
              </a:tblGrid>
              <a:tr h="625172"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96850"/>
                  </a:ext>
                </a:extLst>
              </a:tr>
              <a:tr h="625172"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44683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26842"/>
              </p:ext>
            </p:extLst>
          </p:nvPr>
        </p:nvGraphicFramePr>
        <p:xfrm>
          <a:off x="6744072" y="2376713"/>
          <a:ext cx="1341988" cy="125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4">
                  <a:extLst>
                    <a:ext uri="{9D8B030D-6E8A-4147-A177-3AD203B41FA5}">
                      <a16:colId xmlns:a16="http://schemas.microsoft.com/office/drawing/2014/main" val="2156172549"/>
                    </a:ext>
                  </a:extLst>
                </a:gridCol>
                <a:gridCol w="670994">
                  <a:extLst>
                    <a:ext uri="{9D8B030D-6E8A-4147-A177-3AD203B41FA5}">
                      <a16:colId xmlns:a16="http://schemas.microsoft.com/office/drawing/2014/main" val="888362523"/>
                    </a:ext>
                  </a:extLst>
                </a:gridCol>
              </a:tblGrid>
              <a:tr h="625172"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96850"/>
                  </a:ext>
                </a:extLst>
              </a:tr>
              <a:tr h="625172"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44683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755137" y="2376713"/>
            <a:ext cx="670994" cy="603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415066" y="2376712"/>
            <a:ext cx="670994" cy="603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14363"/>
              </p:ext>
            </p:extLst>
          </p:nvPr>
        </p:nvGraphicFramePr>
        <p:xfrm>
          <a:off x="4084142" y="3961988"/>
          <a:ext cx="1341988" cy="125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4">
                  <a:extLst>
                    <a:ext uri="{9D8B030D-6E8A-4147-A177-3AD203B41FA5}">
                      <a16:colId xmlns:a16="http://schemas.microsoft.com/office/drawing/2014/main" val="2156172549"/>
                    </a:ext>
                  </a:extLst>
                </a:gridCol>
                <a:gridCol w="670994">
                  <a:extLst>
                    <a:ext uri="{9D8B030D-6E8A-4147-A177-3AD203B41FA5}">
                      <a16:colId xmlns:a16="http://schemas.microsoft.com/office/drawing/2014/main" val="888362523"/>
                    </a:ext>
                  </a:extLst>
                </a:gridCol>
              </a:tblGrid>
              <a:tr h="625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smtClean="0">
                          <a:solidFill>
                            <a:srgbClr val="FF5751"/>
                          </a:solidFill>
                        </a:rPr>
                        <a:t>0</a:t>
                      </a:r>
                      <a:endParaRPr lang="zh-CN" altLang="en-US" sz="3000" b="1">
                        <a:solidFill>
                          <a:srgbClr val="FF5751"/>
                        </a:solidFill>
                      </a:endParaRPr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sz="3000" b="1">
                        <a:solidFill>
                          <a:srgbClr val="4285F4"/>
                        </a:solidFill>
                      </a:endParaRPr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296850"/>
                  </a:ext>
                </a:extLst>
              </a:tr>
              <a:tr h="625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smtClean="0">
                          <a:solidFill>
                            <a:srgbClr val="FF5751"/>
                          </a:solidFill>
                        </a:rPr>
                        <a:t>1</a:t>
                      </a:r>
                      <a:endParaRPr lang="zh-CN" altLang="en-US" sz="3000" b="1">
                        <a:solidFill>
                          <a:srgbClr val="FF5751"/>
                        </a:solidFill>
                      </a:endParaRPr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smtClean="0">
                          <a:solidFill>
                            <a:srgbClr val="FF5751"/>
                          </a:solidFill>
                        </a:rPr>
                        <a:t>0</a:t>
                      </a:r>
                      <a:endParaRPr lang="zh-CN" altLang="en-US" sz="3000" b="1">
                        <a:solidFill>
                          <a:srgbClr val="FF5751"/>
                        </a:solidFill>
                      </a:endParaRPr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44683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26622"/>
              </p:ext>
            </p:extLst>
          </p:nvPr>
        </p:nvGraphicFramePr>
        <p:xfrm>
          <a:off x="6744072" y="3961988"/>
          <a:ext cx="1341988" cy="125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4">
                  <a:extLst>
                    <a:ext uri="{9D8B030D-6E8A-4147-A177-3AD203B41FA5}">
                      <a16:colId xmlns:a16="http://schemas.microsoft.com/office/drawing/2014/main" val="2156172549"/>
                    </a:ext>
                  </a:extLst>
                </a:gridCol>
                <a:gridCol w="670994">
                  <a:extLst>
                    <a:ext uri="{9D8B030D-6E8A-4147-A177-3AD203B41FA5}">
                      <a16:colId xmlns:a16="http://schemas.microsoft.com/office/drawing/2014/main" val="888362523"/>
                    </a:ext>
                  </a:extLst>
                </a:gridCol>
              </a:tblGrid>
              <a:tr h="625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smtClean="0">
                          <a:solidFill>
                            <a:srgbClr val="FF5751"/>
                          </a:solidFill>
                        </a:rPr>
                        <a:t>0</a:t>
                      </a:r>
                      <a:endParaRPr lang="zh-CN" altLang="en-US" sz="3000" b="1">
                        <a:solidFill>
                          <a:srgbClr val="FF5751"/>
                        </a:solidFill>
                      </a:endParaRPr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sz="3000" b="1">
                        <a:solidFill>
                          <a:srgbClr val="4285F4"/>
                        </a:solidFill>
                      </a:endParaRPr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296850"/>
                  </a:ext>
                </a:extLst>
              </a:tr>
              <a:tr h="625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smtClean="0">
                          <a:solidFill>
                            <a:srgbClr val="FF5751"/>
                          </a:solidFill>
                        </a:rPr>
                        <a:t>1</a:t>
                      </a:r>
                      <a:endParaRPr lang="zh-CN" altLang="en-US" sz="3000" b="1">
                        <a:solidFill>
                          <a:srgbClr val="FF5751"/>
                        </a:solidFill>
                      </a:endParaRPr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smtClean="0">
                          <a:solidFill>
                            <a:srgbClr val="FF5751"/>
                          </a:solidFill>
                        </a:rPr>
                        <a:t>0</a:t>
                      </a:r>
                      <a:endParaRPr lang="zh-CN" altLang="en-US" sz="3000" b="1">
                        <a:solidFill>
                          <a:srgbClr val="FF5751"/>
                        </a:solidFill>
                      </a:endParaRPr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446836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63352" y="9807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找不同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610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927648" y="1405704"/>
            <a:ext cx="6264696" cy="5112568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手写数字识别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340218" y="2180820"/>
          <a:ext cx="2210064" cy="1684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16">
                  <a:extLst>
                    <a:ext uri="{9D8B030D-6E8A-4147-A177-3AD203B41FA5}">
                      <a16:colId xmlns:a16="http://schemas.microsoft.com/office/drawing/2014/main" val="3629356799"/>
                    </a:ext>
                  </a:extLst>
                </a:gridCol>
                <a:gridCol w="552516">
                  <a:extLst>
                    <a:ext uri="{9D8B030D-6E8A-4147-A177-3AD203B41FA5}">
                      <a16:colId xmlns:a16="http://schemas.microsoft.com/office/drawing/2014/main" val="1519905735"/>
                    </a:ext>
                  </a:extLst>
                </a:gridCol>
                <a:gridCol w="552516">
                  <a:extLst>
                    <a:ext uri="{9D8B030D-6E8A-4147-A177-3AD203B41FA5}">
                      <a16:colId xmlns:a16="http://schemas.microsoft.com/office/drawing/2014/main" val="429969956"/>
                    </a:ext>
                  </a:extLst>
                </a:gridCol>
                <a:gridCol w="552516">
                  <a:extLst>
                    <a:ext uri="{9D8B030D-6E8A-4147-A177-3AD203B41FA5}">
                      <a16:colId xmlns:a16="http://schemas.microsoft.com/office/drawing/2014/main" val="1671456788"/>
                    </a:ext>
                  </a:extLst>
                </a:gridCol>
              </a:tblGrid>
              <a:tr h="421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30598"/>
                  </a:ext>
                </a:extLst>
              </a:tr>
              <a:tr h="421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6923"/>
                  </a:ext>
                </a:extLst>
              </a:tr>
              <a:tr h="421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73082"/>
                  </a:ext>
                </a:extLst>
              </a:tr>
              <a:tr h="421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14743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6622317" y="2180820"/>
          <a:ext cx="2210064" cy="1684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16">
                  <a:extLst>
                    <a:ext uri="{9D8B030D-6E8A-4147-A177-3AD203B41FA5}">
                      <a16:colId xmlns:a16="http://schemas.microsoft.com/office/drawing/2014/main" val="3629356799"/>
                    </a:ext>
                  </a:extLst>
                </a:gridCol>
                <a:gridCol w="552516">
                  <a:extLst>
                    <a:ext uri="{9D8B030D-6E8A-4147-A177-3AD203B41FA5}">
                      <a16:colId xmlns:a16="http://schemas.microsoft.com/office/drawing/2014/main" val="1519905735"/>
                    </a:ext>
                  </a:extLst>
                </a:gridCol>
                <a:gridCol w="552516">
                  <a:extLst>
                    <a:ext uri="{9D8B030D-6E8A-4147-A177-3AD203B41FA5}">
                      <a16:colId xmlns:a16="http://schemas.microsoft.com/office/drawing/2014/main" val="429969956"/>
                    </a:ext>
                  </a:extLst>
                </a:gridCol>
                <a:gridCol w="552516">
                  <a:extLst>
                    <a:ext uri="{9D8B030D-6E8A-4147-A177-3AD203B41FA5}">
                      <a16:colId xmlns:a16="http://schemas.microsoft.com/office/drawing/2014/main" val="1671456788"/>
                    </a:ext>
                  </a:extLst>
                </a:gridCol>
              </a:tblGrid>
              <a:tr h="421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30598"/>
                  </a:ext>
                </a:extLst>
              </a:tr>
              <a:tr h="421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6923"/>
                  </a:ext>
                </a:extLst>
              </a:tr>
              <a:tr h="421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73082"/>
                  </a:ext>
                </a:extLst>
              </a:tr>
              <a:tr h="421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147433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63352" y="9807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找不同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507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927648" y="1405704"/>
            <a:ext cx="6264696" cy="5112568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手写数字识别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340218" y="2180820"/>
          <a:ext cx="2210064" cy="1684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16">
                  <a:extLst>
                    <a:ext uri="{9D8B030D-6E8A-4147-A177-3AD203B41FA5}">
                      <a16:colId xmlns:a16="http://schemas.microsoft.com/office/drawing/2014/main" val="3629356799"/>
                    </a:ext>
                  </a:extLst>
                </a:gridCol>
                <a:gridCol w="552516">
                  <a:extLst>
                    <a:ext uri="{9D8B030D-6E8A-4147-A177-3AD203B41FA5}">
                      <a16:colId xmlns:a16="http://schemas.microsoft.com/office/drawing/2014/main" val="1519905735"/>
                    </a:ext>
                  </a:extLst>
                </a:gridCol>
                <a:gridCol w="552516">
                  <a:extLst>
                    <a:ext uri="{9D8B030D-6E8A-4147-A177-3AD203B41FA5}">
                      <a16:colId xmlns:a16="http://schemas.microsoft.com/office/drawing/2014/main" val="429969956"/>
                    </a:ext>
                  </a:extLst>
                </a:gridCol>
                <a:gridCol w="552516">
                  <a:extLst>
                    <a:ext uri="{9D8B030D-6E8A-4147-A177-3AD203B41FA5}">
                      <a16:colId xmlns:a16="http://schemas.microsoft.com/office/drawing/2014/main" val="1671456788"/>
                    </a:ext>
                  </a:extLst>
                </a:gridCol>
              </a:tblGrid>
              <a:tr h="421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30598"/>
                  </a:ext>
                </a:extLst>
              </a:tr>
              <a:tr h="421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6923"/>
                  </a:ext>
                </a:extLst>
              </a:tr>
              <a:tr h="421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73082"/>
                  </a:ext>
                </a:extLst>
              </a:tr>
              <a:tr h="421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14743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6622317" y="2180820"/>
          <a:ext cx="2210064" cy="1684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16">
                  <a:extLst>
                    <a:ext uri="{9D8B030D-6E8A-4147-A177-3AD203B41FA5}">
                      <a16:colId xmlns:a16="http://schemas.microsoft.com/office/drawing/2014/main" val="3629356799"/>
                    </a:ext>
                  </a:extLst>
                </a:gridCol>
                <a:gridCol w="552516">
                  <a:extLst>
                    <a:ext uri="{9D8B030D-6E8A-4147-A177-3AD203B41FA5}">
                      <a16:colId xmlns:a16="http://schemas.microsoft.com/office/drawing/2014/main" val="1519905735"/>
                    </a:ext>
                  </a:extLst>
                </a:gridCol>
                <a:gridCol w="552516">
                  <a:extLst>
                    <a:ext uri="{9D8B030D-6E8A-4147-A177-3AD203B41FA5}">
                      <a16:colId xmlns:a16="http://schemas.microsoft.com/office/drawing/2014/main" val="429969956"/>
                    </a:ext>
                  </a:extLst>
                </a:gridCol>
                <a:gridCol w="552516">
                  <a:extLst>
                    <a:ext uri="{9D8B030D-6E8A-4147-A177-3AD203B41FA5}">
                      <a16:colId xmlns:a16="http://schemas.microsoft.com/office/drawing/2014/main" val="1671456788"/>
                    </a:ext>
                  </a:extLst>
                </a:gridCol>
              </a:tblGrid>
              <a:tr h="421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30598"/>
                  </a:ext>
                </a:extLst>
              </a:tr>
              <a:tr h="421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6923"/>
                  </a:ext>
                </a:extLst>
              </a:tr>
              <a:tr h="421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73082"/>
                  </a:ext>
                </a:extLst>
              </a:tr>
              <a:tr h="421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147433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4445250" y="2180821"/>
            <a:ext cx="550956" cy="430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727349" y="2180821"/>
            <a:ext cx="550956" cy="430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340218" y="4312850"/>
          <a:ext cx="2210064" cy="1684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16">
                  <a:extLst>
                    <a:ext uri="{9D8B030D-6E8A-4147-A177-3AD203B41FA5}">
                      <a16:colId xmlns:a16="http://schemas.microsoft.com/office/drawing/2014/main" val="3629356799"/>
                    </a:ext>
                  </a:extLst>
                </a:gridCol>
                <a:gridCol w="552516">
                  <a:extLst>
                    <a:ext uri="{9D8B030D-6E8A-4147-A177-3AD203B41FA5}">
                      <a16:colId xmlns:a16="http://schemas.microsoft.com/office/drawing/2014/main" val="1519905735"/>
                    </a:ext>
                  </a:extLst>
                </a:gridCol>
                <a:gridCol w="552516">
                  <a:extLst>
                    <a:ext uri="{9D8B030D-6E8A-4147-A177-3AD203B41FA5}">
                      <a16:colId xmlns:a16="http://schemas.microsoft.com/office/drawing/2014/main" val="429969956"/>
                    </a:ext>
                  </a:extLst>
                </a:gridCol>
                <a:gridCol w="552516">
                  <a:extLst>
                    <a:ext uri="{9D8B030D-6E8A-4147-A177-3AD203B41FA5}">
                      <a16:colId xmlns:a16="http://schemas.microsoft.com/office/drawing/2014/main" val="1671456788"/>
                    </a:ext>
                  </a:extLst>
                </a:gridCol>
              </a:tblGrid>
              <a:tr h="421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5751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rgbClr val="FF575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30598"/>
                  </a:ext>
                </a:extLst>
              </a:tr>
              <a:tr h="421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46923"/>
                  </a:ext>
                </a:extLst>
              </a:tr>
              <a:tr h="421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73082"/>
                  </a:ext>
                </a:extLst>
              </a:tr>
              <a:tr h="421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14743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622317" y="4312850"/>
          <a:ext cx="2210064" cy="1684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16">
                  <a:extLst>
                    <a:ext uri="{9D8B030D-6E8A-4147-A177-3AD203B41FA5}">
                      <a16:colId xmlns:a16="http://schemas.microsoft.com/office/drawing/2014/main" val="3629356799"/>
                    </a:ext>
                  </a:extLst>
                </a:gridCol>
                <a:gridCol w="552516">
                  <a:extLst>
                    <a:ext uri="{9D8B030D-6E8A-4147-A177-3AD203B41FA5}">
                      <a16:colId xmlns:a16="http://schemas.microsoft.com/office/drawing/2014/main" val="1519905735"/>
                    </a:ext>
                  </a:extLst>
                </a:gridCol>
                <a:gridCol w="552516">
                  <a:extLst>
                    <a:ext uri="{9D8B030D-6E8A-4147-A177-3AD203B41FA5}">
                      <a16:colId xmlns:a16="http://schemas.microsoft.com/office/drawing/2014/main" val="429969956"/>
                    </a:ext>
                  </a:extLst>
                </a:gridCol>
                <a:gridCol w="552516">
                  <a:extLst>
                    <a:ext uri="{9D8B030D-6E8A-4147-A177-3AD203B41FA5}">
                      <a16:colId xmlns:a16="http://schemas.microsoft.com/office/drawing/2014/main" val="1671456788"/>
                    </a:ext>
                  </a:extLst>
                </a:gridCol>
              </a:tblGrid>
              <a:tr h="421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5751"/>
                          </a:solidFill>
                        </a:rPr>
                        <a:t>0</a:t>
                      </a:r>
                      <a:endParaRPr lang="zh-CN" altLang="en-US" b="1">
                        <a:solidFill>
                          <a:srgbClr val="FF575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30598"/>
                  </a:ext>
                </a:extLst>
              </a:tr>
              <a:tr h="421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46923"/>
                  </a:ext>
                </a:extLst>
              </a:tr>
              <a:tr h="421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73082"/>
                  </a:ext>
                </a:extLst>
              </a:tr>
              <a:tr h="421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rgbClr val="4285F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147433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63352" y="9807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找不同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0983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27648" y="1405704"/>
            <a:ext cx="6264696" cy="5112568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2124" y="4062952"/>
            <a:ext cx="4939645" cy="19890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手写数字识别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4254084" y="4345908"/>
          <a:ext cx="1871768" cy="142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42">
                  <a:extLst>
                    <a:ext uri="{9D8B030D-6E8A-4147-A177-3AD203B41FA5}">
                      <a16:colId xmlns:a16="http://schemas.microsoft.com/office/drawing/2014/main" val="3629356799"/>
                    </a:ext>
                  </a:extLst>
                </a:gridCol>
                <a:gridCol w="467942">
                  <a:extLst>
                    <a:ext uri="{9D8B030D-6E8A-4147-A177-3AD203B41FA5}">
                      <a16:colId xmlns:a16="http://schemas.microsoft.com/office/drawing/2014/main" val="1519905735"/>
                    </a:ext>
                  </a:extLst>
                </a:gridCol>
                <a:gridCol w="467942">
                  <a:extLst>
                    <a:ext uri="{9D8B030D-6E8A-4147-A177-3AD203B41FA5}">
                      <a16:colId xmlns:a16="http://schemas.microsoft.com/office/drawing/2014/main" val="429969956"/>
                    </a:ext>
                  </a:extLst>
                </a:gridCol>
                <a:gridCol w="467942">
                  <a:extLst>
                    <a:ext uri="{9D8B030D-6E8A-4147-A177-3AD203B41FA5}">
                      <a16:colId xmlns:a16="http://schemas.microsoft.com/office/drawing/2014/main" val="1671456788"/>
                    </a:ext>
                  </a:extLst>
                </a:gridCol>
              </a:tblGrid>
              <a:tr h="35659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230598"/>
                  </a:ext>
                </a:extLst>
              </a:tr>
              <a:tr h="35659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6923"/>
                  </a:ext>
                </a:extLst>
              </a:tr>
              <a:tr h="35659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73082"/>
                  </a:ext>
                </a:extLst>
              </a:tr>
              <a:tr h="35659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4743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6590360" y="4345908"/>
          <a:ext cx="1871768" cy="142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42">
                  <a:extLst>
                    <a:ext uri="{9D8B030D-6E8A-4147-A177-3AD203B41FA5}">
                      <a16:colId xmlns:a16="http://schemas.microsoft.com/office/drawing/2014/main" val="3629356799"/>
                    </a:ext>
                  </a:extLst>
                </a:gridCol>
                <a:gridCol w="467942">
                  <a:extLst>
                    <a:ext uri="{9D8B030D-6E8A-4147-A177-3AD203B41FA5}">
                      <a16:colId xmlns:a16="http://schemas.microsoft.com/office/drawing/2014/main" val="1519905735"/>
                    </a:ext>
                  </a:extLst>
                </a:gridCol>
                <a:gridCol w="467942">
                  <a:extLst>
                    <a:ext uri="{9D8B030D-6E8A-4147-A177-3AD203B41FA5}">
                      <a16:colId xmlns:a16="http://schemas.microsoft.com/office/drawing/2014/main" val="429969956"/>
                    </a:ext>
                  </a:extLst>
                </a:gridCol>
                <a:gridCol w="467942">
                  <a:extLst>
                    <a:ext uri="{9D8B030D-6E8A-4147-A177-3AD203B41FA5}">
                      <a16:colId xmlns:a16="http://schemas.microsoft.com/office/drawing/2014/main" val="1671456788"/>
                    </a:ext>
                  </a:extLst>
                </a:gridCol>
              </a:tblGrid>
              <a:tr h="35659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230598"/>
                  </a:ext>
                </a:extLst>
              </a:tr>
              <a:tr h="35659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6923"/>
                  </a:ext>
                </a:extLst>
              </a:tr>
              <a:tr h="35659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73082"/>
                  </a:ext>
                </a:extLst>
              </a:tr>
              <a:tr h="35659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4743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5446062" y="1890802"/>
          <a:ext cx="1871768" cy="142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42">
                  <a:extLst>
                    <a:ext uri="{9D8B030D-6E8A-4147-A177-3AD203B41FA5}">
                      <a16:colId xmlns:a16="http://schemas.microsoft.com/office/drawing/2014/main" val="3629356799"/>
                    </a:ext>
                  </a:extLst>
                </a:gridCol>
                <a:gridCol w="467942">
                  <a:extLst>
                    <a:ext uri="{9D8B030D-6E8A-4147-A177-3AD203B41FA5}">
                      <a16:colId xmlns:a16="http://schemas.microsoft.com/office/drawing/2014/main" val="1519905735"/>
                    </a:ext>
                  </a:extLst>
                </a:gridCol>
                <a:gridCol w="467942">
                  <a:extLst>
                    <a:ext uri="{9D8B030D-6E8A-4147-A177-3AD203B41FA5}">
                      <a16:colId xmlns:a16="http://schemas.microsoft.com/office/drawing/2014/main" val="429969956"/>
                    </a:ext>
                  </a:extLst>
                </a:gridCol>
                <a:gridCol w="467942">
                  <a:extLst>
                    <a:ext uri="{9D8B030D-6E8A-4147-A177-3AD203B41FA5}">
                      <a16:colId xmlns:a16="http://schemas.microsoft.com/office/drawing/2014/main" val="1671456788"/>
                    </a:ext>
                  </a:extLst>
                </a:gridCol>
              </a:tblGrid>
              <a:tr h="35659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230598"/>
                  </a:ext>
                </a:extLst>
              </a:tr>
              <a:tr h="35659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6923"/>
                  </a:ext>
                </a:extLst>
              </a:tr>
              <a:tr h="35659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73082"/>
                  </a:ext>
                </a:extLst>
              </a:tr>
              <a:tr h="35659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47433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63352" y="9807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找相似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449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489906" y="1628800"/>
            <a:ext cx="9784080" cy="4663440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2124" y="4062952"/>
            <a:ext cx="4939645" cy="19890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手写数字识别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4254084" y="4345908"/>
          <a:ext cx="1871768" cy="142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42">
                  <a:extLst>
                    <a:ext uri="{9D8B030D-6E8A-4147-A177-3AD203B41FA5}">
                      <a16:colId xmlns:a16="http://schemas.microsoft.com/office/drawing/2014/main" val="3629356799"/>
                    </a:ext>
                  </a:extLst>
                </a:gridCol>
                <a:gridCol w="467942">
                  <a:extLst>
                    <a:ext uri="{9D8B030D-6E8A-4147-A177-3AD203B41FA5}">
                      <a16:colId xmlns:a16="http://schemas.microsoft.com/office/drawing/2014/main" val="1519905735"/>
                    </a:ext>
                  </a:extLst>
                </a:gridCol>
                <a:gridCol w="467942">
                  <a:extLst>
                    <a:ext uri="{9D8B030D-6E8A-4147-A177-3AD203B41FA5}">
                      <a16:colId xmlns:a16="http://schemas.microsoft.com/office/drawing/2014/main" val="429969956"/>
                    </a:ext>
                  </a:extLst>
                </a:gridCol>
                <a:gridCol w="467942">
                  <a:extLst>
                    <a:ext uri="{9D8B030D-6E8A-4147-A177-3AD203B41FA5}">
                      <a16:colId xmlns:a16="http://schemas.microsoft.com/office/drawing/2014/main" val="1671456788"/>
                    </a:ext>
                  </a:extLst>
                </a:gridCol>
              </a:tblGrid>
              <a:tr h="35659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230598"/>
                  </a:ext>
                </a:extLst>
              </a:tr>
              <a:tr h="35659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6923"/>
                  </a:ext>
                </a:extLst>
              </a:tr>
              <a:tr h="35659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73082"/>
                  </a:ext>
                </a:extLst>
              </a:tr>
              <a:tr h="35659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4743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6590360" y="4345908"/>
          <a:ext cx="1871768" cy="142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42">
                  <a:extLst>
                    <a:ext uri="{9D8B030D-6E8A-4147-A177-3AD203B41FA5}">
                      <a16:colId xmlns:a16="http://schemas.microsoft.com/office/drawing/2014/main" val="3629356799"/>
                    </a:ext>
                  </a:extLst>
                </a:gridCol>
                <a:gridCol w="467942">
                  <a:extLst>
                    <a:ext uri="{9D8B030D-6E8A-4147-A177-3AD203B41FA5}">
                      <a16:colId xmlns:a16="http://schemas.microsoft.com/office/drawing/2014/main" val="1519905735"/>
                    </a:ext>
                  </a:extLst>
                </a:gridCol>
                <a:gridCol w="467942">
                  <a:extLst>
                    <a:ext uri="{9D8B030D-6E8A-4147-A177-3AD203B41FA5}">
                      <a16:colId xmlns:a16="http://schemas.microsoft.com/office/drawing/2014/main" val="429969956"/>
                    </a:ext>
                  </a:extLst>
                </a:gridCol>
                <a:gridCol w="467942">
                  <a:extLst>
                    <a:ext uri="{9D8B030D-6E8A-4147-A177-3AD203B41FA5}">
                      <a16:colId xmlns:a16="http://schemas.microsoft.com/office/drawing/2014/main" val="1671456788"/>
                    </a:ext>
                  </a:extLst>
                </a:gridCol>
              </a:tblGrid>
              <a:tr h="35659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230598"/>
                  </a:ext>
                </a:extLst>
              </a:tr>
              <a:tr h="35659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6923"/>
                  </a:ext>
                </a:extLst>
              </a:tr>
              <a:tr h="35659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73082"/>
                  </a:ext>
                </a:extLst>
              </a:tr>
              <a:tr h="35659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4743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5446062" y="1890802"/>
          <a:ext cx="1871768" cy="142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42">
                  <a:extLst>
                    <a:ext uri="{9D8B030D-6E8A-4147-A177-3AD203B41FA5}">
                      <a16:colId xmlns:a16="http://schemas.microsoft.com/office/drawing/2014/main" val="3629356799"/>
                    </a:ext>
                  </a:extLst>
                </a:gridCol>
                <a:gridCol w="467942">
                  <a:extLst>
                    <a:ext uri="{9D8B030D-6E8A-4147-A177-3AD203B41FA5}">
                      <a16:colId xmlns:a16="http://schemas.microsoft.com/office/drawing/2014/main" val="1519905735"/>
                    </a:ext>
                  </a:extLst>
                </a:gridCol>
                <a:gridCol w="467942">
                  <a:extLst>
                    <a:ext uri="{9D8B030D-6E8A-4147-A177-3AD203B41FA5}">
                      <a16:colId xmlns:a16="http://schemas.microsoft.com/office/drawing/2014/main" val="429969956"/>
                    </a:ext>
                  </a:extLst>
                </a:gridCol>
                <a:gridCol w="467942">
                  <a:extLst>
                    <a:ext uri="{9D8B030D-6E8A-4147-A177-3AD203B41FA5}">
                      <a16:colId xmlns:a16="http://schemas.microsoft.com/office/drawing/2014/main" val="1671456788"/>
                    </a:ext>
                  </a:extLst>
                </a:gridCol>
              </a:tblGrid>
              <a:tr h="35659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230598"/>
                  </a:ext>
                </a:extLst>
              </a:tr>
              <a:tr h="35659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6923"/>
                  </a:ext>
                </a:extLst>
              </a:tr>
              <a:tr h="35659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73082"/>
                  </a:ext>
                </a:extLst>
              </a:tr>
              <a:tr h="35659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4743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7766627" y="1890802"/>
          <a:ext cx="1871768" cy="142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42">
                  <a:extLst>
                    <a:ext uri="{9D8B030D-6E8A-4147-A177-3AD203B41FA5}">
                      <a16:colId xmlns:a16="http://schemas.microsoft.com/office/drawing/2014/main" val="3629356799"/>
                    </a:ext>
                  </a:extLst>
                </a:gridCol>
                <a:gridCol w="467942">
                  <a:extLst>
                    <a:ext uri="{9D8B030D-6E8A-4147-A177-3AD203B41FA5}">
                      <a16:colId xmlns:a16="http://schemas.microsoft.com/office/drawing/2014/main" val="1519905735"/>
                    </a:ext>
                  </a:extLst>
                </a:gridCol>
                <a:gridCol w="467942">
                  <a:extLst>
                    <a:ext uri="{9D8B030D-6E8A-4147-A177-3AD203B41FA5}">
                      <a16:colId xmlns:a16="http://schemas.microsoft.com/office/drawing/2014/main" val="429969956"/>
                    </a:ext>
                  </a:extLst>
                </a:gridCol>
                <a:gridCol w="467942">
                  <a:extLst>
                    <a:ext uri="{9D8B030D-6E8A-4147-A177-3AD203B41FA5}">
                      <a16:colId xmlns:a16="http://schemas.microsoft.com/office/drawing/2014/main" val="1671456788"/>
                    </a:ext>
                  </a:extLst>
                </a:gridCol>
              </a:tblGrid>
              <a:tr h="356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30598"/>
                  </a:ext>
                </a:extLst>
              </a:tr>
              <a:tr h="356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46923"/>
                  </a:ext>
                </a:extLst>
              </a:tr>
              <a:tr h="356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73082"/>
                  </a:ext>
                </a:extLst>
              </a:tr>
              <a:tr h="356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14743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808102" y="4344294"/>
          <a:ext cx="1871768" cy="142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42">
                  <a:extLst>
                    <a:ext uri="{9D8B030D-6E8A-4147-A177-3AD203B41FA5}">
                      <a16:colId xmlns:a16="http://schemas.microsoft.com/office/drawing/2014/main" val="3629356799"/>
                    </a:ext>
                  </a:extLst>
                </a:gridCol>
                <a:gridCol w="467942">
                  <a:extLst>
                    <a:ext uri="{9D8B030D-6E8A-4147-A177-3AD203B41FA5}">
                      <a16:colId xmlns:a16="http://schemas.microsoft.com/office/drawing/2014/main" val="1519905735"/>
                    </a:ext>
                  </a:extLst>
                </a:gridCol>
                <a:gridCol w="467942">
                  <a:extLst>
                    <a:ext uri="{9D8B030D-6E8A-4147-A177-3AD203B41FA5}">
                      <a16:colId xmlns:a16="http://schemas.microsoft.com/office/drawing/2014/main" val="429969956"/>
                    </a:ext>
                  </a:extLst>
                </a:gridCol>
                <a:gridCol w="467942">
                  <a:extLst>
                    <a:ext uri="{9D8B030D-6E8A-4147-A177-3AD203B41FA5}">
                      <a16:colId xmlns:a16="http://schemas.microsoft.com/office/drawing/2014/main" val="1671456788"/>
                    </a:ext>
                  </a:extLst>
                </a:gridCol>
              </a:tblGrid>
              <a:tr h="356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30598"/>
                  </a:ext>
                </a:extLst>
              </a:tr>
              <a:tr h="356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FF5751"/>
                          </a:solidFill>
                        </a:rPr>
                        <a:t>1</a:t>
                      </a:r>
                      <a:endParaRPr lang="zh-CN" altLang="en-US" sz="1500" b="1">
                        <a:solidFill>
                          <a:srgbClr val="FF5751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46923"/>
                  </a:ext>
                </a:extLst>
              </a:tr>
              <a:tr h="356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73082"/>
                  </a:ext>
                </a:extLst>
              </a:tr>
              <a:tr h="356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14743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8999182" y="4344294"/>
          <a:ext cx="1871768" cy="142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42">
                  <a:extLst>
                    <a:ext uri="{9D8B030D-6E8A-4147-A177-3AD203B41FA5}">
                      <a16:colId xmlns:a16="http://schemas.microsoft.com/office/drawing/2014/main" val="3629356799"/>
                    </a:ext>
                  </a:extLst>
                </a:gridCol>
                <a:gridCol w="467942">
                  <a:extLst>
                    <a:ext uri="{9D8B030D-6E8A-4147-A177-3AD203B41FA5}">
                      <a16:colId xmlns:a16="http://schemas.microsoft.com/office/drawing/2014/main" val="1519905735"/>
                    </a:ext>
                  </a:extLst>
                </a:gridCol>
                <a:gridCol w="467942">
                  <a:extLst>
                    <a:ext uri="{9D8B030D-6E8A-4147-A177-3AD203B41FA5}">
                      <a16:colId xmlns:a16="http://schemas.microsoft.com/office/drawing/2014/main" val="429969956"/>
                    </a:ext>
                  </a:extLst>
                </a:gridCol>
                <a:gridCol w="467942">
                  <a:extLst>
                    <a:ext uri="{9D8B030D-6E8A-4147-A177-3AD203B41FA5}">
                      <a16:colId xmlns:a16="http://schemas.microsoft.com/office/drawing/2014/main" val="1671456788"/>
                    </a:ext>
                  </a:extLst>
                </a:gridCol>
              </a:tblGrid>
              <a:tr h="356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FF5751"/>
                          </a:solidFill>
                        </a:rPr>
                        <a:t>0</a:t>
                      </a:r>
                      <a:endParaRPr lang="zh-CN" altLang="en-US" sz="1500" b="1">
                        <a:solidFill>
                          <a:srgbClr val="FF5751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FF5751"/>
                          </a:solidFill>
                        </a:rPr>
                        <a:t>0</a:t>
                      </a:r>
                      <a:endParaRPr lang="zh-CN" altLang="en-US" sz="1500" b="1">
                        <a:solidFill>
                          <a:srgbClr val="FF5751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30598"/>
                  </a:ext>
                </a:extLst>
              </a:tr>
              <a:tr h="356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FF5751"/>
                          </a:solidFill>
                        </a:rPr>
                        <a:t>1</a:t>
                      </a:r>
                      <a:endParaRPr lang="zh-CN" altLang="en-US" sz="1500" b="1">
                        <a:solidFill>
                          <a:srgbClr val="FF5751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FF5751"/>
                          </a:solidFill>
                        </a:rPr>
                        <a:t>1</a:t>
                      </a:r>
                      <a:endParaRPr lang="zh-CN" altLang="en-US" sz="1500" b="1">
                        <a:solidFill>
                          <a:srgbClr val="FF5751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FF5751"/>
                          </a:solidFill>
                        </a:rPr>
                        <a:t>1</a:t>
                      </a:r>
                      <a:endParaRPr lang="zh-CN" altLang="en-US" sz="1500" b="1">
                        <a:solidFill>
                          <a:srgbClr val="FF5751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46923"/>
                  </a:ext>
                </a:extLst>
              </a:tr>
              <a:tr h="356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FF5751"/>
                          </a:solidFill>
                        </a:rPr>
                        <a:t>0</a:t>
                      </a:r>
                      <a:endParaRPr lang="zh-CN" altLang="en-US" sz="1500" b="1">
                        <a:solidFill>
                          <a:srgbClr val="FF5751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0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FF5751"/>
                          </a:solidFill>
                        </a:rPr>
                        <a:t>0</a:t>
                      </a:r>
                      <a:endParaRPr lang="zh-CN" altLang="en-US" sz="1500" b="1">
                        <a:solidFill>
                          <a:srgbClr val="FF5751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73082"/>
                  </a:ext>
                </a:extLst>
              </a:tr>
              <a:tr h="356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FF5751"/>
                          </a:solidFill>
                        </a:rPr>
                        <a:t>1</a:t>
                      </a:r>
                      <a:endParaRPr lang="zh-CN" altLang="en-US" sz="1500" b="1">
                        <a:solidFill>
                          <a:srgbClr val="FF5751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FF5751"/>
                          </a:solidFill>
                        </a:rPr>
                        <a:t>1</a:t>
                      </a:r>
                      <a:endParaRPr lang="zh-CN" altLang="en-US" sz="1500" b="1">
                        <a:solidFill>
                          <a:srgbClr val="FF5751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smtClean="0">
                          <a:solidFill>
                            <a:srgbClr val="4285F4"/>
                          </a:solidFill>
                        </a:rPr>
                        <a:t>1</a:t>
                      </a:r>
                      <a:endParaRPr lang="zh-CN" altLang="en-US" sz="1500" b="1">
                        <a:solidFill>
                          <a:srgbClr val="4285F4"/>
                        </a:solidFill>
                      </a:endParaRPr>
                    </a:p>
                  </a:txBody>
                  <a:tcPr marL="77443" marR="77443" marT="38722" marB="38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147433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63352" y="9807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找相似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023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489906" y="1628800"/>
            <a:ext cx="9784080" cy="4663440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手写数字识别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3352" y="9807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找相似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919" y="1979310"/>
            <a:ext cx="1304054" cy="16020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152" y="4293096"/>
            <a:ext cx="1304055" cy="160209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4293096"/>
            <a:ext cx="1304054" cy="16020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43672" y="4077072"/>
            <a:ext cx="6840760" cy="2088232"/>
          </a:xfrm>
          <a:prstGeom prst="rect">
            <a:avLst/>
          </a:prstGeom>
          <a:noFill/>
          <a:ln w="12700" cap="flat">
            <a:solidFill>
              <a:srgbClr val="0070C0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916518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195196" y="1396109"/>
            <a:ext cx="8046720" cy="4937760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80149" y="3864989"/>
            <a:ext cx="4939645" cy="22267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手写数字识别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56" y="4173929"/>
            <a:ext cx="1627632" cy="16276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156" y="1479845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89" y="4166647"/>
            <a:ext cx="1623428" cy="16234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263352" y="9807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找相似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974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195196" y="1396109"/>
            <a:ext cx="8046720" cy="4937760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80149" y="3864989"/>
            <a:ext cx="4939645" cy="22267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手写数字识别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56" y="4173929"/>
            <a:ext cx="1627632" cy="16276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156" y="1479845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89" y="4166647"/>
            <a:ext cx="1623428" cy="162342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5304156" y="1479845"/>
          <a:ext cx="182879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57">
                  <a:extLst>
                    <a:ext uri="{9D8B030D-6E8A-4147-A177-3AD203B41FA5}">
                      <a16:colId xmlns:a16="http://schemas.microsoft.com/office/drawing/2014/main" val="2847944734"/>
                    </a:ext>
                  </a:extLst>
                </a:gridCol>
                <a:gridCol w="261257">
                  <a:extLst>
                    <a:ext uri="{9D8B030D-6E8A-4147-A177-3AD203B41FA5}">
                      <a16:colId xmlns:a16="http://schemas.microsoft.com/office/drawing/2014/main" val="3258651707"/>
                    </a:ext>
                  </a:extLst>
                </a:gridCol>
                <a:gridCol w="261257">
                  <a:extLst>
                    <a:ext uri="{9D8B030D-6E8A-4147-A177-3AD203B41FA5}">
                      <a16:colId xmlns:a16="http://schemas.microsoft.com/office/drawing/2014/main" val="2836052003"/>
                    </a:ext>
                  </a:extLst>
                </a:gridCol>
                <a:gridCol w="261257">
                  <a:extLst>
                    <a:ext uri="{9D8B030D-6E8A-4147-A177-3AD203B41FA5}">
                      <a16:colId xmlns:a16="http://schemas.microsoft.com/office/drawing/2014/main" val="344733517"/>
                    </a:ext>
                  </a:extLst>
                </a:gridCol>
                <a:gridCol w="261257">
                  <a:extLst>
                    <a:ext uri="{9D8B030D-6E8A-4147-A177-3AD203B41FA5}">
                      <a16:colId xmlns:a16="http://schemas.microsoft.com/office/drawing/2014/main" val="2728674837"/>
                    </a:ext>
                  </a:extLst>
                </a:gridCol>
                <a:gridCol w="261257">
                  <a:extLst>
                    <a:ext uri="{9D8B030D-6E8A-4147-A177-3AD203B41FA5}">
                      <a16:colId xmlns:a16="http://schemas.microsoft.com/office/drawing/2014/main" val="2111945241"/>
                    </a:ext>
                  </a:extLst>
                </a:gridCol>
                <a:gridCol w="261257">
                  <a:extLst>
                    <a:ext uri="{9D8B030D-6E8A-4147-A177-3AD203B41FA5}">
                      <a16:colId xmlns:a16="http://schemas.microsoft.com/office/drawing/2014/main" val="276712639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2656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8546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6946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9063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4663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06369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0374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5498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4358890" y="4166647"/>
          <a:ext cx="1623426" cy="1623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18">
                  <a:extLst>
                    <a:ext uri="{9D8B030D-6E8A-4147-A177-3AD203B41FA5}">
                      <a16:colId xmlns:a16="http://schemas.microsoft.com/office/drawing/2014/main" val="2847944734"/>
                    </a:ext>
                  </a:extLst>
                </a:gridCol>
                <a:gridCol w="231918">
                  <a:extLst>
                    <a:ext uri="{9D8B030D-6E8A-4147-A177-3AD203B41FA5}">
                      <a16:colId xmlns:a16="http://schemas.microsoft.com/office/drawing/2014/main" val="3258651707"/>
                    </a:ext>
                  </a:extLst>
                </a:gridCol>
                <a:gridCol w="231918">
                  <a:extLst>
                    <a:ext uri="{9D8B030D-6E8A-4147-A177-3AD203B41FA5}">
                      <a16:colId xmlns:a16="http://schemas.microsoft.com/office/drawing/2014/main" val="2836052003"/>
                    </a:ext>
                  </a:extLst>
                </a:gridCol>
                <a:gridCol w="231918">
                  <a:extLst>
                    <a:ext uri="{9D8B030D-6E8A-4147-A177-3AD203B41FA5}">
                      <a16:colId xmlns:a16="http://schemas.microsoft.com/office/drawing/2014/main" val="344733517"/>
                    </a:ext>
                  </a:extLst>
                </a:gridCol>
                <a:gridCol w="231918">
                  <a:extLst>
                    <a:ext uri="{9D8B030D-6E8A-4147-A177-3AD203B41FA5}">
                      <a16:colId xmlns:a16="http://schemas.microsoft.com/office/drawing/2014/main" val="2728674837"/>
                    </a:ext>
                  </a:extLst>
                </a:gridCol>
                <a:gridCol w="231918">
                  <a:extLst>
                    <a:ext uri="{9D8B030D-6E8A-4147-A177-3AD203B41FA5}">
                      <a16:colId xmlns:a16="http://schemas.microsoft.com/office/drawing/2014/main" val="2111945241"/>
                    </a:ext>
                  </a:extLst>
                </a:gridCol>
                <a:gridCol w="231918">
                  <a:extLst>
                    <a:ext uri="{9D8B030D-6E8A-4147-A177-3AD203B41FA5}">
                      <a16:colId xmlns:a16="http://schemas.microsoft.com/office/drawing/2014/main" val="2767126394"/>
                    </a:ext>
                  </a:extLst>
                </a:gridCol>
              </a:tblGrid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265691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854697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694682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906377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466381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063690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037409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5498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6550208" y="4178129"/>
          <a:ext cx="1638483" cy="1623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69">
                  <a:extLst>
                    <a:ext uri="{9D8B030D-6E8A-4147-A177-3AD203B41FA5}">
                      <a16:colId xmlns:a16="http://schemas.microsoft.com/office/drawing/2014/main" val="2847944734"/>
                    </a:ext>
                  </a:extLst>
                </a:gridCol>
                <a:gridCol w="234069">
                  <a:extLst>
                    <a:ext uri="{9D8B030D-6E8A-4147-A177-3AD203B41FA5}">
                      <a16:colId xmlns:a16="http://schemas.microsoft.com/office/drawing/2014/main" val="3258651707"/>
                    </a:ext>
                  </a:extLst>
                </a:gridCol>
                <a:gridCol w="234069">
                  <a:extLst>
                    <a:ext uri="{9D8B030D-6E8A-4147-A177-3AD203B41FA5}">
                      <a16:colId xmlns:a16="http://schemas.microsoft.com/office/drawing/2014/main" val="2836052003"/>
                    </a:ext>
                  </a:extLst>
                </a:gridCol>
                <a:gridCol w="234069">
                  <a:extLst>
                    <a:ext uri="{9D8B030D-6E8A-4147-A177-3AD203B41FA5}">
                      <a16:colId xmlns:a16="http://schemas.microsoft.com/office/drawing/2014/main" val="344733517"/>
                    </a:ext>
                  </a:extLst>
                </a:gridCol>
                <a:gridCol w="234069">
                  <a:extLst>
                    <a:ext uri="{9D8B030D-6E8A-4147-A177-3AD203B41FA5}">
                      <a16:colId xmlns:a16="http://schemas.microsoft.com/office/drawing/2014/main" val="2728674837"/>
                    </a:ext>
                  </a:extLst>
                </a:gridCol>
                <a:gridCol w="234069">
                  <a:extLst>
                    <a:ext uri="{9D8B030D-6E8A-4147-A177-3AD203B41FA5}">
                      <a16:colId xmlns:a16="http://schemas.microsoft.com/office/drawing/2014/main" val="2111945241"/>
                    </a:ext>
                  </a:extLst>
                </a:gridCol>
                <a:gridCol w="234069">
                  <a:extLst>
                    <a:ext uri="{9D8B030D-6E8A-4147-A177-3AD203B41FA5}">
                      <a16:colId xmlns:a16="http://schemas.microsoft.com/office/drawing/2014/main" val="2767126394"/>
                    </a:ext>
                  </a:extLst>
                </a:gridCol>
              </a:tblGrid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265691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854697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694682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906377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466381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063690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037409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54982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63352" y="9807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找相似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660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195196" y="1396109"/>
            <a:ext cx="8046720" cy="4937760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80149" y="3864989"/>
            <a:ext cx="4939645" cy="22267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手写数字识别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56" y="4173929"/>
            <a:ext cx="1627632" cy="16276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156" y="1479845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89" y="4166647"/>
            <a:ext cx="1623428" cy="162342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5304156" y="1479845"/>
          <a:ext cx="182879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57">
                  <a:extLst>
                    <a:ext uri="{9D8B030D-6E8A-4147-A177-3AD203B41FA5}">
                      <a16:colId xmlns:a16="http://schemas.microsoft.com/office/drawing/2014/main" val="2847944734"/>
                    </a:ext>
                  </a:extLst>
                </a:gridCol>
                <a:gridCol w="261257">
                  <a:extLst>
                    <a:ext uri="{9D8B030D-6E8A-4147-A177-3AD203B41FA5}">
                      <a16:colId xmlns:a16="http://schemas.microsoft.com/office/drawing/2014/main" val="3258651707"/>
                    </a:ext>
                  </a:extLst>
                </a:gridCol>
                <a:gridCol w="261257">
                  <a:extLst>
                    <a:ext uri="{9D8B030D-6E8A-4147-A177-3AD203B41FA5}">
                      <a16:colId xmlns:a16="http://schemas.microsoft.com/office/drawing/2014/main" val="2836052003"/>
                    </a:ext>
                  </a:extLst>
                </a:gridCol>
                <a:gridCol w="261257">
                  <a:extLst>
                    <a:ext uri="{9D8B030D-6E8A-4147-A177-3AD203B41FA5}">
                      <a16:colId xmlns:a16="http://schemas.microsoft.com/office/drawing/2014/main" val="344733517"/>
                    </a:ext>
                  </a:extLst>
                </a:gridCol>
                <a:gridCol w="261257">
                  <a:extLst>
                    <a:ext uri="{9D8B030D-6E8A-4147-A177-3AD203B41FA5}">
                      <a16:colId xmlns:a16="http://schemas.microsoft.com/office/drawing/2014/main" val="2728674837"/>
                    </a:ext>
                  </a:extLst>
                </a:gridCol>
                <a:gridCol w="261257">
                  <a:extLst>
                    <a:ext uri="{9D8B030D-6E8A-4147-A177-3AD203B41FA5}">
                      <a16:colId xmlns:a16="http://schemas.microsoft.com/office/drawing/2014/main" val="2111945241"/>
                    </a:ext>
                  </a:extLst>
                </a:gridCol>
                <a:gridCol w="261257">
                  <a:extLst>
                    <a:ext uri="{9D8B030D-6E8A-4147-A177-3AD203B41FA5}">
                      <a16:colId xmlns:a16="http://schemas.microsoft.com/office/drawing/2014/main" val="276712639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2656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8546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6946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9063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4663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06369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0374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5498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4358890" y="4166647"/>
          <a:ext cx="1623426" cy="1623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18">
                  <a:extLst>
                    <a:ext uri="{9D8B030D-6E8A-4147-A177-3AD203B41FA5}">
                      <a16:colId xmlns:a16="http://schemas.microsoft.com/office/drawing/2014/main" val="2847944734"/>
                    </a:ext>
                  </a:extLst>
                </a:gridCol>
                <a:gridCol w="231918">
                  <a:extLst>
                    <a:ext uri="{9D8B030D-6E8A-4147-A177-3AD203B41FA5}">
                      <a16:colId xmlns:a16="http://schemas.microsoft.com/office/drawing/2014/main" val="3258651707"/>
                    </a:ext>
                  </a:extLst>
                </a:gridCol>
                <a:gridCol w="231918">
                  <a:extLst>
                    <a:ext uri="{9D8B030D-6E8A-4147-A177-3AD203B41FA5}">
                      <a16:colId xmlns:a16="http://schemas.microsoft.com/office/drawing/2014/main" val="2836052003"/>
                    </a:ext>
                  </a:extLst>
                </a:gridCol>
                <a:gridCol w="231918">
                  <a:extLst>
                    <a:ext uri="{9D8B030D-6E8A-4147-A177-3AD203B41FA5}">
                      <a16:colId xmlns:a16="http://schemas.microsoft.com/office/drawing/2014/main" val="344733517"/>
                    </a:ext>
                  </a:extLst>
                </a:gridCol>
                <a:gridCol w="231918">
                  <a:extLst>
                    <a:ext uri="{9D8B030D-6E8A-4147-A177-3AD203B41FA5}">
                      <a16:colId xmlns:a16="http://schemas.microsoft.com/office/drawing/2014/main" val="2728674837"/>
                    </a:ext>
                  </a:extLst>
                </a:gridCol>
                <a:gridCol w="231918">
                  <a:extLst>
                    <a:ext uri="{9D8B030D-6E8A-4147-A177-3AD203B41FA5}">
                      <a16:colId xmlns:a16="http://schemas.microsoft.com/office/drawing/2014/main" val="2111945241"/>
                    </a:ext>
                  </a:extLst>
                </a:gridCol>
                <a:gridCol w="231918">
                  <a:extLst>
                    <a:ext uri="{9D8B030D-6E8A-4147-A177-3AD203B41FA5}">
                      <a16:colId xmlns:a16="http://schemas.microsoft.com/office/drawing/2014/main" val="2767126394"/>
                    </a:ext>
                  </a:extLst>
                </a:gridCol>
              </a:tblGrid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265691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854697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694682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906377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466381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063690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037409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5498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6550208" y="4178129"/>
          <a:ext cx="1638483" cy="1623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69">
                  <a:extLst>
                    <a:ext uri="{9D8B030D-6E8A-4147-A177-3AD203B41FA5}">
                      <a16:colId xmlns:a16="http://schemas.microsoft.com/office/drawing/2014/main" val="2847944734"/>
                    </a:ext>
                  </a:extLst>
                </a:gridCol>
                <a:gridCol w="234069">
                  <a:extLst>
                    <a:ext uri="{9D8B030D-6E8A-4147-A177-3AD203B41FA5}">
                      <a16:colId xmlns:a16="http://schemas.microsoft.com/office/drawing/2014/main" val="3258651707"/>
                    </a:ext>
                  </a:extLst>
                </a:gridCol>
                <a:gridCol w="234069">
                  <a:extLst>
                    <a:ext uri="{9D8B030D-6E8A-4147-A177-3AD203B41FA5}">
                      <a16:colId xmlns:a16="http://schemas.microsoft.com/office/drawing/2014/main" val="2836052003"/>
                    </a:ext>
                  </a:extLst>
                </a:gridCol>
                <a:gridCol w="234069">
                  <a:extLst>
                    <a:ext uri="{9D8B030D-6E8A-4147-A177-3AD203B41FA5}">
                      <a16:colId xmlns:a16="http://schemas.microsoft.com/office/drawing/2014/main" val="344733517"/>
                    </a:ext>
                  </a:extLst>
                </a:gridCol>
                <a:gridCol w="234069">
                  <a:extLst>
                    <a:ext uri="{9D8B030D-6E8A-4147-A177-3AD203B41FA5}">
                      <a16:colId xmlns:a16="http://schemas.microsoft.com/office/drawing/2014/main" val="2728674837"/>
                    </a:ext>
                  </a:extLst>
                </a:gridCol>
                <a:gridCol w="234069">
                  <a:extLst>
                    <a:ext uri="{9D8B030D-6E8A-4147-A177-3AD203B41FA5}">
                      <a16:colId xmlns:a16="http://schemas.microsoft.com/office/drawing/2014/main" val="2111945241"/>
                    </a:ext>
                  </a:extLst>
                </a:gridCol>
                <a:gridCol w="234069">
                  <a:extLst>
                    <a:ext uri="{9D8B030D-6E8A-4147-A177-3AD203B41FA5}">
                      <a16:colId xmlns:a16="http://schemas.microsoft.com/office/drawing/2014/main" val="2767126394"/>
                    </a:ext>
                  </a:extLst>
                </a:gridCol>
              </a:tblGrid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265691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854697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694682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906377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466381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063690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037409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>
                    <a:lnL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54982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63352" y="9807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找相似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9576" y="1628800"/>
            <a:ext cx="1066800" cy="942975"/>
          </a:xfrm>
          <a:prstGeom prst="rect">
            <a:avLst/>
          </a:prstGeom>
        </p:spPr>
      </p:pic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340564"/>
              </p:ext>
            </p:extLst>
          </p:nvPr>
        </p:nvGraphicFramePr>
        <p:xfrm>
          <a:off x="8359576" y="1628798"/>
          <a:ext cx="1066800" cy="942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350">
                  <a:extLst>
                    <a:ext uri="{9D8B030D-6E8A-4147-A177-3AD203B41FA5}">
                      <a16:colId xmlns:a16="http://schemas.microsoft.com/office/drawing/2014/main" val="558256260"/>
                    </a:ext>
                  </a:extLst>
                </a:gridCol>
                <a:gridCol w="133350">
                  <a:extLst>
                    <a:ext uri="{9D8B030D-6E8A-4147-A177-3AD203B41FA5}">
                      <a16:colId xmlns:a16="http://schemas.microsoft.com/office/drawing/2014/main" val="1658656142"/>
                    </a:ext>
                  </a:extLst>
                </a:gridCol>
                <a:gridCol w="133350">
                  <a:extLst>
                    <a:ext uri="{9D8B030D-6E8A-4147-A177-3AD203B41FA5}">
                      <a16:colId xmlns:a16="http://schemas.microsoft.com/office/drawing/2014/main" val="2614726270"/>
                    </a:ext>
                  </a:extLst>
                </a:gridCol>
                <a:gridCol w="133350">
                  <a:extLst>
                    <a:ext uri="{9D8B030D-6E8A-4147-A177-3AD203B41FA5}">
                      <a16:colId xmlns:a16="http://schemas.microsoft.com/office/drawing/2014/main" val="524237174"/>
                    </a:ext>
                  </a:extLst>
                </a:gridCol>
                <a:gridCol w="133350">
                  <a:extLst>
                    <a:ext uri="{9D8B030D-6E8A-4147-A177-3AD203B41FA5}">
                      <a16:colId xmlns:a16="http://schemas.microsoft.com/office/drawing/2014/main" val="1197798652"/>
                    </a:ext>
                  </a:extLst>
                </a:gridCol>
                <a:gridCol w="133350">
                  <a:extLst>
                    <a:ext uri="{9D8B030D-6E8A-4147-A177-3AD203B41FA5}">
                      <a16:colId xmlns:a16="http://schemas.microsoft.com/office/drawing/2014/main" val="4292827807"/>
                    </a:ext>
                  </a:extLst>
                </a:gridCol>
                <a:gridCol w="133350">
                  <a:extLst>
                    <a:ext uri="{9D8B030D-6E8A-4147-A177-3AD203B41FA5}">
                      <a16:colId xmlns:a16="http://schemas.microsoft.com/office/drawing/2014/main" val="2164496343"/>
                    </a:ext>
                  </a:extLst>
                </a:gridCol>
                <a:gridCol w="133350">
                  <a:extLst>
                    <a:ext uri="{9D8B030D-6E8A-4147-A177-3AD203B41FA5}">
                      <a16:colId xmlns:a16="http://schemas.microsoft.com/office/drawing/2014/main" val="1930983232"/>
                    </a:ext>
                  </a:extLst>
                </a:gridCol>
              </a:tblGrid>
              <a:tr h="117872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063699"/>
                  </a:ext>
                </a:extLst>
              </a:tr>
              <a:tr h="117872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714263"/>
                  </a:ext>
                </a:extLst>
              </a:tr>
              <a:tr h="117872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519715"/>
                  </a:ext>
                </a:extLst>
              </a:tr>
              <a:tr h="117872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391815"/>
                  </a:ext>
                </a:extLst>
              </a:tr>
              <a:tr h="117872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31855"/>
                  </a:ext>
                </a:extLst>
              </a:tr>
              <a:tr h="117872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206310"/>
                  </a:ext>
                </a:extLst>
              </a:tr>
              <a:tr h="117872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980533"/>
                  </a:ext>
                </a:extLst>
              </a:tr>
              <a:tr h="117872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8225" marR="18225" marT="9112" marB="911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154016"/>
                  </a:ext>
                </a:extLst>
              </a:tr>
            </a:tbl>
          </a:graphicData>
        </a:graphic>
      </p:graphicFrame>
      <p:cxnSp>
        <p:nvCxnSpPr>
          <p:cNvPr id="18" name="直接箭头连接符 17"/>
          <p:cNvCxnSpPr>
            <a:endCxn id="16" idx="1"/>
          </p:cNvCxnSpPr>
          <p:nvPr/>
        </p:nvCxnSpPr>
        <p:spPr>
          <a:xfrm flipV="1">
            <a:off x="6312024" y="2100286"/>
            <a:ext cx="2047552" cy="248594"/>
          </a:xfrm>
          <a:prstGeom prst="straightConnector1">
            <a:avLst/>
          </a:prstGeom>
          <a:noFill/>
          <a:ln w="12700" cap="flat">
            <a:solidFill>
              <a:srgbClr val="00B050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矩形 19"/>
          <p:cNvSpPr/>
          <p:nvPr/>
        </p:nvSpPr>
        <p:spPr>
          <a:xfrm>
            <a:off x="6096000" y="2172294"/>
            <a:ext cx="252413" cy="219456"/>
          </a:xfrm>
          <a:prstGeom prst="rect">
            <a:avLst/>
          </a:prstGeom>
          <a:solidFill>
            <a:srgbClr val="FFFF00">
              <a:alpha val="52941"/>
            </a:srgb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0109565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195196" y="1396109"/>
            <a:ext cx="8046720" cy="4937760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80149" y="3864989"/>
            <a:ext cx="4939645" cy="22267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手写数字识别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3352" y="9807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找相似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480" y="1711674"/>
            <a:ext cx="5062766" cy="17355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760" y="3939863"/>
            <a:ext cx="688338" cy="6857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208" y="4014566"/>
            <a:ext cx="594906" cy="59054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884" y="4713651"/>
            <a:ext cx="1256800" cy="114883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635" y="4720758"/>
            <a:ext cx="1256802" cy="114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03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了解数字识别的基本原理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掌握像素差异的计算方法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了解距离计算的基本方法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3952" y="153557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27648" y="1405704"/>
            <a:ext cx="6264696" cy="5112568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手写数字识别</a:t>
            </a: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3842338" y="2449189"/>
          <a:ext cx="1427246" cy="62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623">
                  <a:extLst>
                    <a:ext uri="{9D8B030D-6E8A-4147-A177-3AD203B41FA5}">
                      <a16:colId xmlns:a16="http://schemas.microsoft.com/office/drawing/2014/main" val="2156172549"/>
                    </a:ext>
                  </a:extLst>
                </a:gridCol>
                <a:gridCol w="713623">
                  <a:extLst>
                    <a:ext uri="{9D8B030D-6E8A-4147-A177-3AD203B41FA5}">
                      <a16:colId xmlns:a16="http://schemas.microsoft.com/office/drawing/2014/main" val="1253436525"/>
                    </a:ext>
                  </a:extLst>
                </a:gridCol>
              </a:tblGrid>
              <a:tr h="625172"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9685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/>
          </p:nvPr>
        </p:nvGraphicFramePr>
        <p:xfrm>
          <a:off x="7001889" y="2449189"/>
          <a:ext cx="1427246" cy="62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623">
                  <a:extLst>
                    <a:ext uri="{9D8B030D-6E8A-4147-A177-3AD203B41FA5}">
                      <a16:colId xmlns:a16="http://schemas.microsoft.com/office/drawing/2014/main" val="2156172549"/>
                    </a:ext>
                  </a:extLst>
                </a:gridCol>
                <a:gridCol w="713623">
                  <a:extLst>
                    <a:ext uri="{9D8B030D-6E8A-4147-A177-3AD203B41FA5}">
                      <a16:colId xmlns:a16="http://schemas.microsoft.com/office/drawing/2014/main" val="1253436525"/>
                    </a:ext>
                  </a:extLst>
                </a:gridCol>
              </a:tblGrid>
              <a:tr h="625172"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9685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842338" y="3299172"/>
          <a:ext cx="1427246" cy="62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623">
                  <a:extLst>
                    <a:ext uri="{9D8B030D-6E8A-4147-A177-3AD203B41FA5}">
                      <a16:colId xmlns:a16="http://schemas.microsoft.com/office/drawing/2014/main" val="2156172549"/>
                    </a:ext>
                  </a:extLst>
                </a:gridCol>
                <a:gridCol w="713623">
                  <a:extLst>
                    <a:ext uri="{9D8B030D-6E8A-4147-A177-3AD203B41FA5}">
                      <a16:colId xmlns:a16="http://schemas.microsoft.com/office/drawing/2014/main" val="1253436525"/>
                    </a:ext>
                  </a:extLst>
                </a:gridCol>
              </a:tblGrid>
              <a:tr h="625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FF5751"/>
                          </a:solidFill>
                        </a:rPr>
                        <a:t>1</a:t>
                      </a:r>
                      <a:endParaRPr lang="zh-CN" altLang="en-US" sz="2400">
                        <a:solidFill>
                          <a:srgbClr val="FF5751"/>
                        </a:solidFill>
                      </a:endParaRPr>
                    </a:p>
                  </a:txBody>
                  <a:tcPr marL="154152" marR="154152" marT="77076" marB="7707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FF5751"/>
                          </a:solidFill>
                        </a:rPr>
                        <a:t>0</a:t>
                      </a:r>
                      <a:endParaRPr lang="zh-CN" altLang="en-US" sz="2400">
                        <a:solidFill>
                          <a:srgbClr val="FF5751"/>
                        </a:solidFill>
                      </a:endParaRPr>
                    </a:p>
                  </a:txBody>
                  <a:tcPr marL="154152" marR="154152" marT="77076" marB="7707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296850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/>
          </p:nvPr>
        </p:nvGraphicFramePr>
        <p:xfrm>
          <a:off x="7001889" y="3299172"/>
          <a:ext cx="1427246" cy="62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623">
                  <a:extLst>
                    <a:ext uri="{9D8B030D-6E8A-4147-A177-3AD203B41FA5}">
                      <a16:colId xmlns:a16="http://schemas.microsoft.com/office/drawing/2014/main" val="2156172549"/>
                    </a:ext>
                  </a:extLst>
                </a:gridCol>
                <a:gridCol w="713623">
                  <a:extLst>
                    <a:ext uri="{9D8B030D-6E8A-4147-A177-3AD203B41FA5}">
                      <a16:colId xmlns:a16="http://schemas.microsoft.com/office/drawing/2014/main" val="1253436525"/>
                    </a:ext>
                  </a:extLst>
                </a:gridCol>
              </a:tblGrid>
              <a:tr h="625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FF5751"/>
                          </a:solidFill>
                        </a:rPr>
                        <a:t>0</a:t>
                      </a:r>
                      <a:endParaRPr lang="zh-CN" altLang="en-US" sz="2400">
                        <a:solidFill>
                          <a:srgbClr val="FF5751"/>
                        </a:solidFill>
                      </a:endParaRPr>
                    </a:p>
                  </a:txBody>
                  <a:tcPr marL="154152" marR="154152" marT="77076" marB="7707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FF5751"/>
                          </a:solidFill>
                        </a:rPr>
                        <a:t>1</a:t>
                      </a:r>
                      <a:endParaRPr lang="zh-CN" altLang="en-US" sz="2400">
                        <a:solidFill>
                          <a:srgbClr val="FF5751"/>
                        </a:solidFill>
                      </a:endParaRPr>
                    </a:p>
                  </a:txBody>
                  <a:tcPr marL="154152" marR="154152" marT="77076" marB="7707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29685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842338" y="4139966"/>
            <a:ext cx="2706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rgbClr val="4285F4"/>
                </a:solidFill>
              </a:rPr>
              <a:t>(1-0)+(0-1)=0</a:t>
            </a:r>
            <a:endParaRPr lang="zh-CN" altLang="en-US" sz="3200">
              <a:solidFill>
                <a:srgbClr val="4285F4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42338" y="4843814"/>
            <a:ext cx="2682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solidFill>
                  <a:srgbClr val="4285F4"/>
                </a:solidFill>
              </a:rPr>
              <a:t>|</a:t>
            </a:r>
            <a:r>
              <a:rPr lang="en-US" altLang="zh-CN" sz="3200" smtClean="0">
                <a:solidFill>
                  <a:srgbClr val="4285F4"/>
                </a:solidFill>
              </a:rPr>
              <a:t>1-0|+|0-1|=2</a:t>
            </a:r>
            <a:endParaRPr lang="zh-CN" altLang="en-US" sz="3200">
              <a:solidFill>
                <a:srgbClr val="4285F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842338" y="5567680"/>
                <a:ext cx="3764940" cy="688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sz="3200" i="1" smtClean="0">
                              <a:solidFill>
                                <a:srgbClr val="4285F4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altLang="zh-CN" sz="3200">
                              <a:solidFill>
                                <a:srgbClr val="4285F4"/>
                              </a:solidFill>
                            </a:rPr>
                            <m:t>(1−0)</m:t>
                          </m:r>
                          <m:r>
                            <m:rPr>
                              <m:nor/>
                            </m:rPr>
                            <a:rPr lang="en-US" altLang="zh-CN" sz="3200" baseline="30000">
                              <a:solidFill>
                                <a:srgbClr val="4285F4"/>
                              </a:solidFill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altLang="zh-CN" sz="3200">
                              <a:solidFill>
                                <a:srgbClr val="4285F4"/>
                              </a:solidFill>
                            </a:rPr>
                            <m:t>+(0−1)</m:t>
                          </m:r>
                          <m:r>
                            <m:rPr>
                              <m:nor/>
                            </m:rPr>
                            <a:rPr lang="en-US" altLang="zh-CN" sz="3200" baseline="30000">
                              <a:solidFill>
                                <a:srgbClr val="4285F4"/>
                              </a:solidFill>
                            </a:rPr>
                            <m:t>2</m:t>
                          </m:r>
                        </m:e>
                      </m:rad>
                      <m:r>
                        <a:rPr lang="en-US" altLang="zh-CN" sz="3200" i="1">
                          <a:solidFill>
                            <a:srgbClr val="4285F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3200" i="1" smtClean="0">
                              <a:solidFill>
                                <a:srgbClr val="4285F4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3200" b="0" i="1" smtClean="0">
                              <a:solidFill>
                                <a:srgbClr val="4285F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CN" altLang="en-US" sz="3200">
                  <a:solidFill>
                    <a:srgbClr val="4285F4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338" y="5567680"/>
                <a:ext cx="3764940" cy="6887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263352" y="98072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距离的计算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5469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/>
              <a:t>手写数字识别</a:t>
            </a:r>
          </a:p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97545" y="3642407"/>
            <a:ext cx="214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50000"/>
                  </a:schemeClr>
                </a:solidFill>
              </a:rPr>
              <a:t>[3,6,9,12]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85145" y="3642407"/>
            <a:ext cx="214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50000"/>
                  </a:schemeClr>
                </a:solidFill>
              </a:rPr>
              <a:t>[8,1,2,98]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70695" y="2131107"/>
            <a:ext cx="214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[3,7,8,13]</a:t>
            </a:r>
            <a:endParaRPr lang="zh-CN" altLang="en-US" sz="3600" b="1" dirty="0"/>
          </a:p>
        </p:txBody>
      </p:sp>
      <p:sp>
        <p:nvSpPr>
          <p:cNvPr id="22" name="圆角矩形 21"/>
          <p:cNvSpPr/>
          <p:nvPr/>
        </p:nvSpPr>
        <p:spPr>
          <a:xfrm>
            <a:off x="3236157" y="1355415"/>
            <a:ext cx="1703655" cy="5517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待识别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688" y="3051794"/>
            <a:ext cx="590613" cy="5906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40" y="1540494"/>
            <a:ext cx="590613" cy="5906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814" y="3051794"/>
            <a:ext cx="590613" cy="590613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443492" y="1355415"/>
            <a:ext cx="5538629" cy="1422023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43491" y="2777437"/>
            <a:ext cx="5538630" cy="1645920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253117" y="2795335"/>
            <a:ext cx="1463958" cy="5517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</a:p>
        </p:txBody>
      </p:sp>
    </p:spTree>
    <p:extLst>
      <p:ext uri="{BB962C8B-B14F-4D97-AF65-F5344CB8AC3E}">
        <p14:creationId xmlns:p14="http://schemas.microsoft.com/office/powerpoint/2010/main" val="18526684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/>
              <a:t>手写数字识别</a:t>
            </a:r>
          </a:p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97545" y="3642407"/>
            <a:ext cx="214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</a:rPr>
              <a:t>[3,6,9,12]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85145" y="3642407"/>
            <a:ext cx="214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50000"/>
                  </a:schemeClr>
                </a:solidFill>
              </a:rPr>
              <a:t>[8,1,2,98]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70695" y="2131107"/>
            <a:ext cx="214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[3,7,8,13]</a:t>
            </a:r>
            <a:endParaRPr lang="zh-CN" altLang="en-US" sz="3600" b="1" dirty="0"/>
          </a:p>
        </p:txBody>
      </p:sp>
      <p:sp>
        <p:nvSpPr>
          <p:cNvPr id="22" name="圆角矩形 21"/>
          <p:cNvSpPr/>
          <p:nvPr/>
        </p:nvSpPr>
        <p:spPr>
          <a:xfrm>
            <a:off x="3236157" y="1355415"/>
            <a:ext cx="1703655" cy="5517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待识别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688" y="3051794"/>
            <a:ext cx="590613" cy="5906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40" y="1540494"/>
            <a:ext cx="590613" cy="5906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814" y="3051794"/>
            <a:ext cx="590613" cy="590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矩形 25"/>
          <p:cNvSpPr/>
          <p:nvPr/>
        </p:nvSpPr>
        <p:spPr>
          <a:xfrm>
            <a:off x="3443492" y="1355415"/>
            <a:ext cx="5538629" cy="1422023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43491" y="2777437"/>
            <a:ext cx="5538630" cy="1645920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253117" y="2795335"/>
            <a:ext cx="1463958" cy="5517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</a:p>
        </p:txBody>
      </p:sp>
    </p:spTree>
    <p:extLst>
      <p:ext uri="{BB962C8B-B14F-4D97-AF65-F5344CB8AC3E}">
        <p14:creationId xmlns:p14="http://schemas.microsoft.com/office/powerpoint/2010/main" val="1593989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317845" y="4893918"/>
                <a:ext cx="10256564" cy="6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0070C0"/>
                    </a:solidFill>
                  </a:rPr>
                  <a:t>距离</a:t>
                </a:r>
                <a:r>
                  <a:rPr lang="en-US" altLang="zh-CN" sz="2800" b="1" dirty="0" smtClean="0">
                    <a:solidFill>
                      <a:srgbClr val="0070C0"/>
                    </a:solidFill>
                  </a:rPr>
                  <a:t>1=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（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𝟏𝟑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endParaRPr lang="zh-CN" alt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845" y="4893918"/>
                <a:ext cx="10256564" cy="614142"/>
              </a:xfrm>
              <a:prstGeom prst="rect">
                <a:avLst/>
              </a:prstGeom>
              <a:blipFill>
                <a:blip r:embed="rId2"/>
                <a:stretch>
                  <a:fillRect l="-1188" t="-1980" b="-24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4" y="4970118"/>
            <a:ext cx="590613" cy="590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/>
              <a:t>手写数字识别</a:t>
            </a:r>
          </a:p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97545" y="3642407"/>
            <a:ext cx="214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</a:rPr>
              <a:t>[3,6,9,12]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85145" y="3642407"/>
            <a:ext cx="214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50000"/>
                  </a:schemeClr>
                </a:solidFill>
              </a:rPr>
              <a:t>[8,1,2,98]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70695" y="2131107"/>
            <a:ext cx="214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[3,7,8,13]</a:t>
            </a:r>
            <a:endParaRPr lang="zh-CN" altLang="en-US" sz="3600" b="1" dirty="0"/>
          </a:p>
        </p:txBody>
      </p:sp>
      <p:sp>
        <p:nvSpPr>
          <p:cNvPr id="22" name="圆角矩形 21"/>
          <p:cNvSpPr/>
          <p:nvPr/>
        </p:nvSpPr>
        <p:spPr>
          <a:xfrm>
            <a:off x="3236157" y="1355415"/>
            <a:ext cx="1703655" cy="5517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待识别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688" y="3051794"/>
            <a:ext cx="590613" cy="5906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40" y="1540494"/>
            <a:ext cx="590613" cy="5906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814" y="3051794"/>
            <a:ext cx="590613" cy="590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矩形 25"/>
          <p:cNvSpPr/>
          <p:nvPr/>
        </p:nvSpPr>
        <p:spPr>
          <a:xfrm>
            <a:off x="3443492" y="1355415"/>
            <a:ext cx="5538629" cy="1422023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43491" y="2777437"/>
            <a:ext cx="5538630" cy="1645920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253117" y="2795335"/>
            <a:ext cx="1463958" cy="5517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</a:p>
        </p:txBody>
      </p:sp>
    </p:spTree>
    <p:extLst>
      <p:ext uri="{BB962C8B-B14F-4D97-AF65-F5344CB8AC3E}">
        <p14:creationId xmlns:p14="http://schemas.microsoft.com/office/powerpoint/2010/main" val="76704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317845" y="4893918"/>
                <a:ext cx="10256564" cy="6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0070C0"/>
                    </a:solidFill>
                  </a:rPr>
                  <a:t>距离</a:t>
                </a:r>
                <a:r>
                  <a:rPr lang="en-US" altLang="zh-CN" sz="2800" b="1" dirty="0" smtClean="0">
                    <a:solidFill>
                      <a:srgbClr val="0070C0"/>
                    </a:solidFill>
                  </a:rPr>
                  <a:t>1=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（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𝟏𝟑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endParaRPr lang="zh-CN" alt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845" y="4893918"/>
                <a:ext cx="10256564" cy="614142"/>
              </a:xfrm>
              <a:prstGeom prst="rect">
                <a:avLst/>
              </a:prstGeom>
              <a:blipFill>
                <a:blip r:embed="rId2"/>
                <a:stretch>
                  <a:fillRect l="-1188" t="-1980" b="-24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4" y="4970118"/>
            <a:ext cx="590613" cy="590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/>
              <a:t>手写数字识别</a:t>
            </a:r>
          </a:p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97545" y="3642407"/>
            <a:ext cx="214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</a:rPr>
              <a:t>[3,6,9,12]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85145" y="3642407"/>
            <a:ext cx="214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00B050"/>
                </a:solidFill>
              </a:rPr>
              <a:t>[8,1,2,98]</a:t>
            </a:r>
            <a:endParaRPr lang="zh-CN" altLang="en-US" sz="3600" b="1" dirty="0">
              <a:solidFill>
                <a:srgbClr val="00B05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70695" y="2131107"/>
            <a:ext cx="214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[3,7,8,13]</a:t>
            </a:r>
            <a:endParaRPr lang="zh-CN" altLang="en-US" sz="3600" b="1" dirty="0"/>
          </a:p>
        </p:txBody>
      </p:sp>
      <p:sp>
        <p:nvSpPr>
          <p:cNvPr id="22" name="圆角矩形 21"/>
          <p:cNvSpPr/>
          <p:nvPr/>
        </p:nvSpPr>
        <p:spPr>
          <a:xfrm>
            <a:off x="3236157" y="1355415"/>
            <a:ext cx="1703655" cy="5517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待识别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40" y="1540494"/>
            <a:ext cx="590613" cy="5906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814" y="3051794"/>
            <a:ext cx="590613" cy="590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矩形 25"/>
          <p:cNvSpPr/>
          <p:nvPr/>
        </p:nvSpPr>
        <p:spPr>
          <a:xfrm>
            <a:off x="3443492" y="1355415"/>
            <a:ext cx="5538629" cy="1422023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43491" y="2777437"/>
            <a:ext cx="5538630" cy="1645920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253117" y="2795335"/>
            <a:ext cx="1463958" cy="5517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688" y="3051794"/>
            <a:ext cx="590613" cy="590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矩形 17"/>
          <p:cNvSpPr/>
          <p:nvPr/>
        </p:nvSpPr>
        <p:spPr>
          <a:xfrm>
            <a:off x="6921687" y="3050974"/>
            <a:ext cx="590614" cy="590613"/>
          </a:xfrm>
          <a:prstGeom prst="rect">
            <a:avLst/>
          </a:prstGeom>
          <a:solidFill>
            <a:srgbClr val="00B050">
              <a:alpha val="54118"/>
            </a:srgb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15512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317845" y="4893918"/>
                <a:ext cx="10256564" cy="6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0070C0"/>
                    </a:solidFill>
                  </a:rPr>
                  <a:t>距离</a:t>
                </a:r>
                <a:r>
                  <a:rPr lang="en-US" altLang="zh-CN" sz="2800" b="1" dirty="0" smtClean="0">
                    <a:solidFill>
                      <a:srgbClr val="0070C0"/>
                    </a:solidFill>
                  </a:rPr>
                  <a:t>1=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（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𝟏𝟑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endParaRPr lang="zh-CN" alt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845" y="4893918"/>
                <a:ext cx="10256564" cy="614142"/>
              </a:xfrm>
              <a:prstGeom prst="rect">
                <a:avLst/>
              </a:prstGeom>
              <a:blipFill>
                <a:blip r:embed="rId2"/>
                <a:stretch>
                  <a:fillRect l="-1188" t="-1980" b="-24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4" y="4970118"/>
            <a:ext cx="590613" cy="590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/>
              <a:t>手写数字识别</a:t>
            </a:r>
          </a:p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97545" y="3642407"/>
            <a:ext cx="214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</a:rPr>
              <a:t>[3,6,9,12]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85145" y="3642407"/>
            <a:ext cx="214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00B050"/>
                </a:solidFill>
              </a:rPr>
              <a:t>[8,1,2,98]</a:t>
            </a:r>
            <a:endParaRPr lang="zh-CN" altLang="en-US" sz="3600" b="1" dirty="0">
              <a:solidFill>
                <a:srgbClr val="00B05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70695" y="2131107"/>
            <a:ext cx="214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[3,7,8,13]</a:t>
            </a:r>
            <a:endParaRPr lang="zh-CN" altLang="en-US" sz="3600" b="1" dirty="0"/>
          </a:p>
        </p:txBody>
      </p:sp>
      <p:sp>
        <p:nvSpPr>
          <p:cNvPr id="22" name="圆角矩形 21"/>
          <p:cNvSpPr/>
          <p:nvPr/>
        </p:nvSpPr>
        <p:spPr>
          <a:xfrm>
            <a:off x="3236157" y="1355415"/>
            <a:ext cx="1703655" cy="5517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待识别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688" y="3051794"/>
            <a:ext cx="590613" cy="5906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40" y="1540494"/>
            <a:ext cx="590613" cy="5906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814" y="3051794"/>
            <a:ext cx="590613" cy="590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矩形 25"/>
          <p:cNvSpPr/>
          <p:nvPr/>
        </p:nvSpPr>
        <p:spPr>
          <a:xfrm>
            <a:off x="3443492" y="1355415"/>
            <a:ext cx="5538629" cy="1422023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43491" y="2777437"/>
            <a:ext cx="5538630" cy="1645920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253117" y="2795335"/>
            <a:ext cx="1463958" cy="5517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317845" y="5698782"/>
                <a:ext cx="9944100" cy="6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00B050"/>
                    </a:solidFill>
                  </a:rPr>
                  <a:t>距离</a:t>
                </a:r>
                <a:r>
                  <a:rPr lang="en-US" altLang="zh-CN" sz="2800" b="1" dirty="0" smtClean="0">
                    <a:solidFill>
                      <a:srgbClr val="00B050"/>
                    </a:solidFill>
                  </a:rPr>
                  <a:t>2=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（</m:t>
                            </m:r>
                            <m:r>
                              <a:rPr lang="en-US" altLang="zh-CN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altLang="zh-CN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en-US" altLang="zh-CN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altLang="zh-CN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𝟏𝟑</m:t>
                            </m:r>
                            <m:r>
                              <a:rPr lang="en-US" altLang="zh-CN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𝟗𝟖</m:t>
                            </m:r>
                            <m:r>
                              <a:rPr lang="en-US" altLang="zh-CN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altLang="zh-CN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𝟕𝟑𝟐𝟐</m:t>
                        </m:r>
                      </m:e>
                    </m:rad>
                  </m:oMath>
                </a14:m>
                <a:endParaRPr lang="zh-CN" altLang="en-US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845" y="5698782"/>
                <a:ext cx="9944100" cy="614142"/>
              </a:xfrm>
              <a:prstGeom prst="rect">
                <a:avLst/>
              </a:prstGeom>
              <a:blipFill>
                <a:blip r:embed="rId7"/>
                <a:stretch>
                  <a:fillRect l="-1226" t="-1980" b="-24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3" y="5698782"/>
            <a:ext cx="590613" cy="590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6921687" y="3050974"/>
            <a:ext cx="590614" cy="590613"/>
          </a:xfrm>
          <a:prstGeom prst="rect">
            <a:avLst/>
          </a:prstGeom>
          <a:solidFill>
            <a:srgbClr val="00B050">
              <a:alpha val="54118"/>
            </a:srgb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7658676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317845" y="4893918"/>
                <a:ext cx="10256564" cy="6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0070C0"/>
                    </a:solidFill>
                  </a:rPr>
                  <a:t>距离</a:t>
                </a:r>
                <a:r>
                  <a:rPr lang="en-US" altLang="zh-CN" sz="2800" b="1" dirty="0" smtClean="0">
                    <a:solidFill>
                      <a:srgbClr val="0070C0"/>
                    </a:solidFill>
                  </a:rPr>
                  <a:t>1=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（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𝟏𝟑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endParaRPr lang="zh-CN" alt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845" y="4893918"/>
                <a:ext cx="10256564" cy="614142"/>
              </a:xfrm>
              <a:prstGeom prst="rect">
                <a:avLst/>
              </a:prstGeom>
              <a:blipFill>
                <a:blip r:embed="rId2"/>
                <a:stretch>
                  <a:fillRect l="-1188" t="-1980" b="-24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4" y="4970118"/>
            <a:ext cx="590613" cy="590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/>
              <a:t>手写数字识别</a:t>
            </a:r>
          </a:p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97545" y="3642407"/>
            <a:ext cx="214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</a:rPr>
              <a:t>[3,6,9,12]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85145" y="3642407"/>
            <a:ext cx="214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00B050"/>
                </a:solidFill>
              </a:rPr>
              <a:t>[8,1,2,98]</a:t>
            </a:r>
            <a:endParaRPr lang="zh-CN" altLang="en-US" sz="3600" b="1" dirty="0">
              <a:solidFill>
                <a:srgbClr val="00B05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70695" y="2131107"/>
            <a:ext cx="214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[3,7,8,13]</a:t>
            </a:r>
            <a:endParaRPr lang="zh-CN" altLang="en-US" sz="3600" b="1" dirty="0"/>
          </a:p>
        </p:txBody>
      </p:sp>
      <p:sp>
        <p:nvSpPr>
          <p:cNvPr id="22" name="圆角矩形 21"/>
          <p:cNvSpPr/>
          <p:nvPr/>
        </p:nvSpPr>
        <p:spPr>
          <a:xfrm>
            <a:off x="3236157" y="1355415"/>
            <a:ext cx="1703655" cy="5517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待识别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40" y="1540494"/>
            <a:ext cx="590613" cy="5906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814" y="3051794"/>
            <a:ext cx="590613" cy="590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矩形 25"/>
          <p:cNvSpPr/>
          <p:nvPr/>
        </p:nvSpPr>
        <p:spPr>
          <a:xfrm>
            <a:off x="3443492" y="1355415"/>
            <a:ext cx="5538629" cy="1422023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43491" y="2777437"/>
            <a:ext cx="5538630" cy="1645920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253117" y="2795335"/>
            <a:ext cx="1463958" cy="5517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317845" y="5698782"/>
                <a:ext cx="9944100" cy="6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距离</a:t>
                </a:r>
                <a:r>
                  <a:rPr lang="en-US" altLang="zh-CN" sz="2800" b="1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2=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b="1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（</m:t>
                            </m:r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sz="2800" b="1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𝟏𝟑</m:t>
                            </m:r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𝟗𝟖</m:t>
                            </m:r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altLang="zh-CN" sz="2800" b="1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800" b="1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1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𝟕𝟑𝟐𝟐</m:t>
                        </m:r>
                      </m:e>
                    </m:rad>
                  </m:oMath>
                </a14:m>
                <a:endParaRPr lang="zh-CN" altLang="en-US" sz="2800" b="1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845" y="5698782"/>
                <a:ext cx="9944100" cy="614142"/>
              </a:xfrm>
              <a:prstGeom prst="rect">
                <a:avLst/>
              </a:prstGeom>
              <a:blipFill>
                <a:blip r:embed="rId6"/>
                <a:stretch>
                  <a:fillRect l="-1226" t="-1980" b="-24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3" y="5698782"/>
            <a:ext cx="590613" cy="5906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258" y="4787900"/>
            <a:ext cx="793294" cy="79329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688" y="3051794"/>
            <a:ext cx="590613" cy="590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矩形 29"/>
          <p:cNvSpPr/>
          <p:nvPr/>
        </p:nvSpPr>
        <p:spPr>
          <a:xfrm>
            <a:off x="6921687" y="3050974"/>
            <a:ext cx="590614" cy="590613"/>
          </a:xfrm>
          <a:prstGeom prst="rect">
            <a:avLst/>
          </a:prstGeom>
          <a:solidFill>
            <a:srgbClr val="00B050">
              <a:alpha val="54118"/>
            </a:srgb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981197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56274" y="1503824"/>
            <a:ext cx="9173880" cy="4937760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手写数字识别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3352" y="9807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找相似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910" y="1885362"/>
            <a:ext cx="2224614" cy="222461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05488"/>
              </p:ext>
            </p:extLst>
          </p:nvPr>
        </p:nvGraphicFramePr>
        <p:xfrm>
          <a:off x="5139852" y="1894788"/>
          <a:ext cx="2206724" cy="221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104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104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104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104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104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2121031" y="4873658"/>
            <a:ext cx="8257880" cy="11406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110" y="5090468"/>
            <a:ext cx="591054" cy="591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11" y="5090478"/>
            <a:ext cx="591128" cy="591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315" y="5090462"/>
            <a:ext cx="591054" cy="591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223" y="5090456"/>
            <a:ext cx="591054" cy="591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34" y="5090450"/>
            <a:ext cx="606475" cy="591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214" y="5090450"/>
            <a:ext cx="591054" cy="591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847" y="5090418"/>
            <a:ext cx="591054" cy="591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978" y="5090412"/>
            <a:ext cx="591054" cy="591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611" y="5090380"/>
            <a:ext cx="591054" cy="591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494" y="5090348"/>
            <a:ext cx="591054" cy="59105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308249"/>
              </p:ext>
            </p:extLst>
          </p:nvPr>
        </p:nvGraphicFramePr>
        <p:xfrm>
          <a:off x="2397670" y="5090474"/>
          <a:ext cx="609656" cy="5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21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19998"/>
              </p:ext>
            </p:extLst>
          </p:nvPr>
        </p:nvGraphicFramePr>
        <p:xfrm>
          <a:off x="3156434" y="5090468"/>
          <a:ext cx="609656" cy="5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21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062499"/>
              </p:ext>
            </p:extLst>
          </p:nvPr>
        </p:nvGraphicFramePr>
        <p:xfrm>
          <a:off x="3920054" y="5090468"/>
          <a:ext cx="609656" cy="5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21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17161"/>
              </p:ext>
            </p:extLst>
          </p:nvPr>
        </p:nvGraphicFramePr>
        <p:xfrm>
          <a:off x="4710140" y="5090462"/>
          <a:ext cx="609656" cy="5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21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18839"/>
              </p:ext>
            </p:extLst>
          </p:nvPr>
        </p:nvGraphicFramePr>
        <p:xfrm>
          <a:off x="5485353" y="5090348"/>
          <a:ext cx="609656" cy="5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21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709261"/>
              </p:ext>
            </p:extLst>
          </p:nvPr>
        </p:nvGraphicFramePr>
        <p:xfrm>
          <a:off x="6245487" y="5090456"/>
          <a:ext cx="609656" cy="5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21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99702"/>
              </p:ext>
            </p:extLst>
          </p:nvPr>
        </p:nvGraphicFramePr>
        <p:xfrm>
          <a:off x="7049298" y="5090424"/>
          <a:ext cx="609656" cy="5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21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70337"/>
              </p:ext>
            </p:extLst>
          </p:nvPr>
        </p:nvGraphicFramePr>
        <p:xfrm>
          <a:off x="7823607" y="5090418"/>
          <a:ext cx="609656" cy="5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21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79535"/>
              </p:ext>
            </p:extLst>
          </p:nvPr>
        </p:nvGraphicFramePr>
        <p:xfrm>
          <a:off x="8627418" y="5090386"/>
          <a:ext cx="609656" cy="5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21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69765"/>
              </p:ext>
            </p:extLst>
          </p:nvPr>
        </p:nvGraphicFramePr>
        <p:xfrm>
          <a:off x="9408482" y="5090354"/>
          <a:ext cx="609656" cy="5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21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3734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56274" y="1503824"/>
            <a:ext cx="9173880" cy="4937760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手写数字识别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43" y="1885362"/>
            <a:ext cx="2224614" cy="222461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54607"/>
              </p:ext>
            </p:extLst>
          </p:nvPr>
        </p:nvGraphicFramePr>
        <p:xfrm>
          <a:off x="2940385" y="1894788"/>
          <a:ext cx="2206724" cy="221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104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104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104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104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104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矩形 35"/>
          <p:cNvSpPr/>
          <p:nvPr/>
        </p:nvSpPr>
        <p:spPr>
          <a:xfrm>
            <a:off x="2121031" y="4873658"/>
            <a:ext cx="8257880" cy="11406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110" y="5090468"/>
            <a:ext cx="591054" cy="591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11" y="5090478"/>
            <a:ext cx="591128" cy="591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315" y="5090462"/>
            <a:ext cx="591054" cy="591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223" y="5090456"/>
            <a:ext cx="591054" cy="591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34" y="5090450"/>
            <a:ext cx="606475" cy="591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214" y="5090450"/>
            <a:ext cx="591054" cy="591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847" y="5090418"/>
            <a:ext cx="591054" cy="591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978" y="5090412"/>
            <a:ext cx="591054" cy="591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611" y="5090380"/>
            <a:ext cx="591054" cy="591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494" y="5090348"/>
            <a:ext cx="591054" cy="59105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48" name="表格 47"/>
          <p:cNvGraphicFramePr>
            <a:graphicFrameLocks noGrp="1"/>
          </p:cNvGraphicFramePr>
          <p:nvPr>
            <p:extLst/>
          </p:nvPr>
        </p:nvGraphicFramePr>
        <p:xfrm>
          <a:off x="2397670" y="5090474"/>
          <a:ext cx="609656" cy="5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21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3156434" y="5090468"/>
          <a:ext cx="609656" cy="5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21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/>
          </p:nvPr>
        </p:nvGraphicFramePr>
        <p:xfrm>
          <a:off x="3920054" y="5090468"/>
          <a:ext cx="609656" cy="5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21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/>
          </p:nvPr>
        </p:nvGraphicFramePr>
        <p:xfrm>
          <a:off x="4710140" y="5090462"/>
          <a:ext cx="609656" cy="5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21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/>
          </p:nvPr>
        </p:nvGraphicFramePr>
        <p:xfrm>
          <a:off x="5485353" y="5090348"/>
          <a:ext cx="609656" cy="5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21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/>
          </p:nvPr>
        </p:nvGraphicFramePr>
        <p:xfrm>
          <a:off x="6245487" y="5090456"/>
          <a:ext cx="609656" cy="5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21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/>
          </p:nvPr>
        </p:nvGraphicFramePr>
        <p:xfrm>
          <a:off x="7049298" y="5090424"/>
          <a:ext cx="609656" cy="5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21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/>
          </p:nvPr>
        </p:nvGraphicFramePr>
        <p:xfrm>
          <a:off x="7823607" y="5090418"/>
          <a:ext cx="609656" cy="5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21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/>
          </p:nvPr>
        </p:nvGraphicFramePr>
        <p:xfrm>
          <a:off x="8627418" y="5090386"/>
          <a:ext cx="609656" cy="5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21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/>
          </p:nvPr>
        </p:nvGraphicFramePr>
        <p:xfrm>
          <a:off x="9408482" y="5090354"/>
          <a:ext cx="609656" cy="5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21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216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63507" marR="63507" marT="31753" marB="3175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263352" y="9807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找相似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73078"/>
              </p:ext>
            </p:extLst>
          </p:nvPr>
        </p:nvGraphicFramePr>
        <p:xfrm>
          <a:off x="7350243" y="1899456"/>
          <a:ext cx="2206724" cy="223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spc="0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zh-CN" altLang="en-US" sz="1400" b="1" spc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zh-CN" altLang="en-US" sz="1400" b="1" spc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spc="0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spc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zh-CN" altLang="en-US" sz="1400" b="1" spc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zh-CN" altLang="en-US" sz="1400" b="1" spc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spc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spc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zh-CN" altLang="en-US" sz="1400" b="1" spc="0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</a:t>
                      </a:r>
                      <a:endParaRPr lang="zh-CN" altLang="en-US" sz="1400" b="1" spc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spc="0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zh-CN" altLang="en-US" sz="1400" b="1" spc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lang="zh-CN" altLang="en-US" sz="1400" b="1" spc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  <a:endParaRPr lang="zh-CN" altLang="en-US" sz="1400" b="1" spc="0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spc="0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spc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  <a:endParaRPr lang="zh-CN" altLang="en-US" sz="1400" b="1" spc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</a:t>
                      </a:r>
                      <a:endParaRPr lang="zh-CN" altLang="en-US" sz="1400" b="1" spc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spc="0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左箭头 1"/>
          <p:cNvSpPr/>
          <p:nvPr/>
        </p:nvSpPr>
        <p:spPr>
          <a:xfrm rot="10800000">
            <a:off x="5728335" y="2781645"/>
            <a:ext cx="1050207" cy="432048"/>
          </a:xfrm>
          <a:prstGeom prst="leftArrow">
            <a:avLst/>
          </a:prstGeom>
          <a:solidFill>
            <a:srgbClr val="FFFFFF"/>
          </a:solidFill>
          <a:ln w="12700" cap="flat">
            <a:solidFill>
              <a:srgbClr val="0070C0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96367" y="1899456"/>
            <a:ext cx="2231329" cy="22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14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56274" y="1503824"/>
            <a:ext cx="9173880" cy="4937760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手写数字识别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43" y="1885362"/>
            <a:ext cx="2224614" cy="222461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54607"/>
              </p:ext>
            </p:extLst>
          </p:nvPr>
        </p:nvGraphicFramePr>
        <p:xfrm>
          <a:off x="2940385" y="1894788"/>
          <a:ext cx="2206724" cy="221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104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104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104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104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104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237504" marR="237504" marT="118752" marB="118752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矩形 35"/>
          <p:cNvSpPr/>
          <p:nvPr/>
        </p:nvSpPr>
        <p:spPr>
          <a:xfrm>
            <a:off x="2121031" y="4873658"/>
            <a:ext cx="8257880" cy="11406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63352" y="9807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找相似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73078"/>
              </p:ext>
            </p:extLst>
          </p:nvPr>
        </p:nvGraphicFramePr>
        <p:xfrm>
          <a:off x="7350243" y="1899456"/>
          <a:ext cx="2206724" cy="223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spc="0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zh-CN" altLang="en-US" sz="1400" b="1" spc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zh-CN" altLang="en-US" sz="1400" b="1" spc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spc="0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spc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zh-CN" altLang="en-US" sz="1400" b="1" spc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zh-CN" altLang="en-US" sz="1400" b="1" spc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spc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spc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zh-CN" altLang="en-US" sz="1400" b="1" spc="0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</a:t>
                      </a:r>
                      <a:endParaRPr lang="zh-CN" altLang="en-US" sz="1400" b="1" spc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spc="0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zh-CN" altLang="en-US" sz="1400" b="1" spc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lang="zh-CN" altLang="en-US" sz="1400" b="1" spc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  <a:endParaRPr lang="zh-CN" altLang="en-US" sz="1400" b="1" spc="0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spc="0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spc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  <a:endParaRPr lang="zh-CN" altLang="en-US" sz="1400" b="1" spc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</a:t>
                      </a:r>
                      <a:endParaRPr lang="zh-CN" altLang="en-US" sz="1400" b="1" spc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pc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spc="0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左箭头 1"/>
          <p:cNvSpPr/>
          <p:nvPr/>
        </p:nvSpPr>
        <p:spPr>
          <a:xfrm rot="10800000">
            <a:off x="5728335" y="2781645"/>
            <a:ext cx="1050207" cy="432048"/>
          </a:xfrm>
          <a:prstGeom prst="leftArrow">
            <a:avLst/>
          </a:prstGeom>
          <a:solidFill>
            <a:srgbClr val="FFFFFF"/>
          </a:solidFill>
          <a:ln w="12700" cap="flat">
            <a:solidFill>
              <a:srgbClr val="0070C0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367" y="1899456"/>
            <a:ext cx="2231329" cy="22374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477" y="5132784"/>
            <a:ext cx="7593474" cy="66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28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79576" y="2636912"/>
            <a:ext cx="7704856" cy="2880320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手写数字识别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3352" y="9807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找不同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4370239" y="3736435"/>
          <a:ext cx="670994" cy="62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4">
                  <a:extLst>
                    <a:ext uri="{9D8B030D-6E8A-4147-A177-3AD203B41FA5}">
                      <a16:colId xmlns:a16="http://schemas.microsoft.com/office/drawing/2014/main" val="2156172549"/>
                    </a:ext>
                  </a:extLst>
                </a:gridCol>
              </a:tblGrid>
              <a:tr h="625172"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9685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7708899" y="3736435"/>
          <a:ext cx="670994" cy="62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4">
                  <a:extLst>
                    <a:ext uri="{9D8B030D-6E8A-4147-A177-3AD203B41FA5}">
                      <a16:colId xmlns:a16="http://schemas.microsoft.com/office/drawing/2014/main" val="2156172549"/>
                    </a:ext>
                  </a:extLst>
                </a:gridCol>
              </a:tblGrid>
              <a:tr h="625172"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96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671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6686280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手写数字识别的基本原理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计算需要注意的问题</a:t>
            </a:r>
            <a:endParaRPr kumimoji="0" lang="en-US" altLang="zh-CN" sz="2800" b="0" i="0" u="none" strike="noStrike" cap="none" spc="0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2474770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279576" y="2636912"/>
            <a:ext cx="7704856" cy="2880320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手写数字识别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4370239" y="3736435"/>
          <a:ext cx="670994" cy="62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4">
                  <a:extLst>
                    <a:ext uri="{9D8B030D-6E8A-4147-A177-3AD203B41FA5}">
                      <a16:colId xmlns:a16="http://schemas.microsoft.com/office/drawing/2014/main" val="2156172549"/>
                    </a:ext>
                  </a:extLst>
                </a:gridCol>
              </a:tblGrid>
              <a:tr h="625172"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9685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7708899" y="3736435"/>
          <a:ext cx="670994" cy="62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4">
                  <a:extLst>
                    <a:ext uri="{9D8B030D-6E8A-4147-A177-3AD203B41FA5}">
                      <a16:colId xmlns:a16="http://schemas.microsoft.com/office/drawing/2014/main" val="2156172549"/>
                    </a:ext>
                  </a:extLst>
                </a:gridCol>
              </a:tblGrid>
              <a:tr h="625172"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9685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546076" y="47242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5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>
              <a:solidFill>
                <a:srgbClr val="FF57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4737" y="47242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5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>
              <a:solidFill>
                <a:srgbClr val="FF57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3352" y="9807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找不同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603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79576" y="2636912"/>
            <a:ext cx="7704856" cy="2880320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手写数字识别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3889472" y="3717581"/>
          <a:ext cx="1427246" cy="62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623">
                  <a:extLst>
                    <a:ext uri="{9D8B030D-6E8A-4147-A177-3AD203B41FA5}">
                      <a16:colId xmlns:a16="http://schemas.microsoft.com/office/drawing/2014/main" val="2156172549"/>
                    </a:ext>
                  </a:extLst>
                </a:gridCol>
                <a:gridCol w="713623">
                  <a:extLst>
                    <a:ext uri="{9D8B030D-6E8A-4147-A177-3AD203B41FA5}">
                      <a16:colId xmlns:a16="http://schemas.microsoft.com/office/drawing/2014/main" val="1253436525"/>
                    </a:ext>
                  </a:extLst>
                </a:gridCol>
              </a:tblGrid>
              <a:tr h="625172"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9685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7049023" y="3717581"/>
          <a:ext cx="1427246" cy="62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623">
                  <a:extLst>
                    <a:ext uri="{9D8B030D-6E8A-4147-A177-3AD203B41FA5}">
                      <a16:colId xmlns:a16="http://schemas.microsoft.com/office/drawing/2014/main" val="2156172549"/>
                    </a:ext>
                  </a:extLst>
                </a:gridCol>
                <a:gridCol w="713623">
                  <a:extLst>
                    <a:ext uri="{9D8B030D-6E8A-4147-A177-3AD203B41FA5}">
                      <a16:colId xmlns:a16="http://schemas.microsoft.com/office/drawing/2014/main" val="1253436525"/>
                    </a:ext>
                  </a:extLst>
                </a:gridCol>
              </a:tblGrid>
              <a:tr h="625172"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9685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63352" y="9807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找不同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660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279576" y="2636912"/>
            <a:ext cx="7704856" cy="2880320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手写数字识别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3889472" y="3717581"/>
          <a:ext cx="1427246" cy="62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623">
                  <a:extLst>
                    <a:ext uri="{9D8B030D-6E8A-4147-A177-3AD203B41FA5}">
                      <a16:colId xmlns:a16="http://schemas.microsoft.com/office/drawing/2014/main" val="2156172549"/>
                    </a:ext>
                  </a:extLst>
                </a:gridCol>
                <a:gridCol w="713623">
                  <a:extLst>
                    <a:ext uri="{9D8B030D-6E8A-4147-A177-3AD203B41FA5}">
                      <a16:colId xmlns:a16="http://schemas.microsoft.com/office/drawing/2014/main" val="1253436525"/>
                    </a:ext>
                  </a:extLst>
                </a:gridCol>
              </a:tblGrid>
              <a:tr h="625172"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9685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7049023" y="3717581"/>
          <a:ext cx="1427246" cy="62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623">
                  <a:extLst>
                    <a:ext uri="{9D8B030D-6E8A-4147-A177-3AD203B41FA5}">
                      <a16:colId xmlns:a16="http://schemas.microsoft.com/office/drawing/2014/main" val="2156172549"/>
                    </a:ext>
                  </a:extLst>
                </a:gridCol>
                <a:gridCol w="713623">
                  <a:extLst>
                    <a:ext uri="{9D8B030D-6E8A-4147-A177-3AD203B41FA5}">
                      <a16:colId xmlns:a16="http://schemas.microsoft.com/office/drawing/2014/main" val="1253436525"/>
                    </a:ext>
                  </a:extLst>
                </a:gridCol>
              </a:tblGrid>
              <a:tr h="625172"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9685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605338" y="3717581"/>
            <a:ext cx="711379" cy="625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762646" y="3717581"/>
            <a:ext cx="711379" cy="625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3352" y="9807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找不同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40670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279576" y="2636912"/>
            <a:ext cx="7704856" cy="2880320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手写数字识别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3889472" y="3717581"/>
          <a:ext cx="1427246" cy="62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623">
                  <a:extLst>
                    <a:ext uri="{9D8B030D-6E8A-4147-A177-3AD203B41FA5}">
                      <a16:colId xmlns:a16="http://schemas.microsoft.com/office/drawing/2014/main" val="2156172549"/>
                    </a:ext>
                  </a:extLst>
                </a:gridCol>
                <a:gridCol w="713623">
                  <a:extLst>
                    <a:ext uri="{9D8B030D-6E8A-4147-A177-3AD203B41FA5}">
                      <a16:colId xmlns:a16="http://schemas.microsoft.com/office/drawing/2014/main" val="1253436525"/>
                    </a:ext>
                  </a:extLst>
                </a:gridCol>
              </a:tblGrid>
              <a:tr h="625172"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9685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7049023" y="3717581"/>
          <a:ext cx="1427246" cy="62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623">
                  <a:extLst>
                    <a:ext uri="{9D8B030D-6E8A-4147-A177-3AD203B41FA5}">
                      <a16:colId xmlns:a16="http://schemas.microsoft.com/office/drawing/2014/main" val="2156172549"/>
                    </a:ext>
                  </a:extLst>
                </a:gridCol>
                <a:gridCol w="713623">
                  <a:extLst>
                    <a:ext uri="{9D8B030D-6E8A-4147-A177-3AD203B41FA5}">
                      <a16:colId xmlns:a16="http://schemas.microsoft.com/office/drawing/2014/main" val="1253436525"/>
                    </a:ext>
                  </a:extLst>
                </a:gridCol>
              </a:tblGrid>
              <a:tr h="625172"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9685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65486"/>
              </p:ext>
            </p:extLst>
          </p:nvPr>
        </p:nvGraphicFramePr>
        <p:xfrm>
          <a:off x="3889472" y="4617406"/>
          <a:ext cx="1427246" cy="62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623">
                  <a:extLst>
                    <a:ext uri="{9D8B030D-6E8A-4147-A177-3AD203B41FA5}">
                      <a16:colId xmlns:a16="http://schemas.microsoft.com/office/drawing/2014/main" val="2156172549"/>
                    </a:ext>
                  </a:extLst>
                </a:gridCol>
                <a:gridCol w="713623">
                  <a:extLst>
                    <a:ext uri="{9D8B030D-6E8A-4147-A177-3AD203B41FA5}">
                      <a16:colId xmlns:a16="http://schemas.microsoft.com/office/drawing/2014/main" val="1253436525"/>
                    </a:ext>
                  </a:extLst>
                </a:gridCol>
              </a:tblGrid>
              <a:tr h="625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FF5751"/>
                          </a:solidFill>
                        </a:rPr>
                        <a:t>0</a:t>
                      </a:r>
                      <a:endParaRPr lang="zh-CN" altLang="en-US" sz="2400">
                        <a:solidFill>
                          <a:srgbClr val="FF5751"/>
                        </a:solidFill>
                      </a:endParaRPr>
                    </a:p>
                  </a:txBody>
                  <a:tcPr marL="154152" marR="154152" marT="77076" marB="7707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FF5751"/>
                          </a:solidFill>
                        </a:rPr>
                        <a:t>0</a:t>
                      </a:r>
                      <a:endParaRPr lang="zh-CN" altLang="en-US" sz="2400">
                        <a:solidFill>
                          <a:srgbClr val="FF5751"/>
                        </a:solidFill>
                      </a:endParaRPr>
                    </a:p>
                  </a:txBody>
                  <a:tcPr marL="154152" marR="154152" marT="77076" marB="7707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29685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73711"/>
              </p:ext>
            </p:extLst>
          </p:nvPr>
        </p:nvGraphicFramePr>
        <p:xfrm>
          <a:off x="7049023" y="4567564"/>
          <a:ext cx="1427246" cy="62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623">
                  <a:extLst>
                    <a:ext uri="{9D8B030D-6E8A-4147-A177-3AD203B41FA5}">
                      <a16:colId xmlns:a16="http://schemas.microsoft.com/office/drawing/2014/main" val="2156172549"/>
                    </a:ext>
                  </a:extLst>
                </a:gridCol>
                <a:gridCol w="713623">
                  <a:extLst>
                    <a:ext uri="{9D8B030D-6E8A-4147-A177-3AD203B41FA5}">
                      <a16:colId xmlns:a16="http://schemas.microsoft.com/office/drawing/2014/main" val="1253436525"/>
                    </a:ext>
                  </a:extLst>
                </a:gridCol>
              </a:tblGrid>
              <a:tr h="625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FF5751"/>
                          </a:solidFill>
                        </a:rPr>
                        <a:t>0</a:t>
                      </a:r>
                      <a:endParaRPr lang="zh-CN" altLang="en-US" sz="2400">
                        <a:solidFill>
                          <a:srgbClr val="FF5751"/>
                        </a:solidFill>
                      </a:endParaRPr>
                    </a:p>
                  </a:txBody>
                  <a:tcPr marL="154152" marR="154152" marT="77076" marB="7707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FF5751"/>
                          </a:solidFill>
                        </a:rPr>
                        <a:t>1</a:t>
                      </a:r>
                      <a:endParaRPr lang="zh-CN" altLang="en-US" sz="2400">
                        <a:solidFill>
                          <a:srgbClr val="FF5751"/>
                        </a:solidFill>
                      </a:endParaRPr>
                    </a:p>
                  </a:txBody>
                  <a:tcPr marL="154152" marR="154152" marT="77076" marB="7707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296850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05338" y="3717581"/>
            <a:ext cx="711379" cy="625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762646" y="3717581"/>
            <a:ext cx="711379" cy="625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63352" y="9807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找不同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960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79576" y="2636912"/>
            <a:ext cx="7704856" cy="2880320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手写数字识别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3946033" y="3293376"/>
          <a:ext cx="1341988" cy="125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4">
                  <a:extLst>
                    <a:ext uri="{9D8B030D-6E8A-4147-A177-3AD203B41FA5}">
                      <a16:colId xmlns:a16="http://schemas.microsoft.com/office/drawing/2014/main" val="2156172549"/>
                    </a:ext>
                  </a:extLst>
                </a:gridCol>
                <a:gridCol w="670994">
                  <a:extLst>
                    <a:ext uri="{9D8B030D-6E8A-4147-A177-3AD203B41FA5}">
                      <a16:colId xmlns:a16="http://schemas.microsoft.com/office/drawing/2014/main" val="888362523"/>
                    </a:ext>
                  </a:extLst>
                </a:gridCol>
              </a:tblGrid>
              <a:tr h="625172"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96850"/>
                  </a:ext>
                </a:extLst>
              </a:tr>
              <a:tr h="625172"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44683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605963" y="3293376"/>
          <a:ext cx="1341988" cy="125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4">
                  <a:extLst>
                    <a:ext uri="{9D8B030D-6E8A-4147-A177-3AD203B41FA5}">
                      <a16:colId xmlns:a16="http://schemas.microsoft.com/office/drawing/2014/main" val="2156172549"/>
                    </a:ext>
                  </a:extLst>
                </a:gridCol>
                <a:gridCol w="670994">
                  <a:extLst>
                    <a:ext uri="{9D8B030D-6E8A-4147-A177-3AD203B41FA5}">
                      <a16:colId xmlns:a16="http://schemas.microsoft.com/office/drawing/2014/main" val="888362523"/>
                    </a:ext>
                  </a:extLst>
                </a:gridCol>
              </a:tblGrid>
              <a:tr h="625172"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96850"/>
                  </a:ext>
                </a:extLst>
              </a:tr>
              <a:tr h="625172"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44683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63352" y="9807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找不同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946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79576" y="2636912"/>
            <a:ext cx="7704856" cy="2880320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手写数字识别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3946033" y="3293376"/>
          <a:ext cx="1341988" cy="125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4">
                  <a:extLst>
                    <a:ext uri="{9D8B030D-6E8A-4147-A177-3AD203B41FA5}">
                      <a16:colId xmlns:a16="http://schemas.microsoft.com/office/drawing/2014/main" val="2156172549"/>
                    </a:ext>
                  </a:extLst>
                </a:gridCol>
                <a:gridCol w="670994">
                  <a:extLst>
                    <a:ext uri="{9D8B030D-6E8A-4147-A177-3AD203B41FA5}">
                      <a16:colId xmlns:a16="http://schemas.microsoft.com/office/drawing/2014/main" val="888362523"/>
                    </a:ext>
                  </a:extLst>
                </a:gridCol>
              </a:tblGrid>
              <a:tr h="625172"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96850"/>
                  </a:ext>
                </a:extLst>
              </a:tr>
              <a:tr h="625172"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44683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605963" y="3293376"/>
          <a:ext cx="1341988" cy="125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4">
                  <a:extLst>
                    <a:ext uri="{9D8B030D-6E8A-4147-A177-3AD203B41FA5}">
                      <a16:colId xmlns:a16="http://schemas.microsoft.com/office/drawing/2014/main" val="2156172549"/>
                    </a:ext>
                  </a:extLst>
                </a:gridCol>
                <a:gridCol w="670994">
                  <a:extLst>
                    <a:ext uri="{9D8B030D-6E8A-4147-A177-3AD203B41FA5}">
                      <a16:colId xmlns:a16="http://schemas.microsoft.com/office/drawing/2014/main" val="888362523"/>
                    </a:ext>
                  </a:extLst>
                </a:gridCol>
              </a:tblGrid>
              <a:tr h="625172"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96850"/>
                  </a:ext>
                </a:extLst>
              </a:tr>
              <a:tr h="625172"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0"/>
                    </a:p>
                  </a:txBody>
                  <a:tcPr marL="154152" marR="154152" marT="77076" marB="7707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44683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617028" y="3293376"/>
            <a:ext cx="670994" cy="603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276957" y="3293375"/>
            <a:ext cx="670994" cy="603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3352" y="9807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找不同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765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434</Words>
  <Application>Microsoft Office PowerPoint</Application>
  <PresentationFormat>宽屏</PresentationFormat>
  <Paragraphs>257</Paragraphs>
  <Slides>30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微软雅黑</vt:lpstr>
      <vt:lpstr>小米兰亭</vt:lpstr>
      <vt:lpstr>Arial</vt:lpstr>
      <vt:lpstr>Calibri</vt:lpstr>
      <vt:lpstr>Cambria Math</vt:lpstr>
      <vt:lpstr>Times New Roman</vt:lpstr>
      <vt:lpstr>Office 主题</vt:lpstr>
      <vt:lpstr>图像处理基础导读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165</cp:revision>
  <dcterms:created xsi:type="dcterms:W3CDTF">2017-06-22T11:40:54Z</dcterms:created>
  <dcterms:modified xsi:type="dcterms:W3CDTF">2020-05-30T03:43:26Z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