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69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FF00"/>
    <a:srgbClr val="0070C0"/>
    <a:srgbClr val="797979"/>
    <a:srgbClr val="FFFFFF"/>
    <a:srgbClr val="E1E1E1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94382" autoAdjust="0"/>
  </p:normalViewPr>
  <p:slideViewPr>
    <p:cSldViewPr snapToObjects="1">
      <p:cViewPr varScale="1">
        <p:scale>
          <a:sx n="100" d="100"/>
          <a:sy n="100" d="100"/>
        </p:scale>
        <p:origin x="91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88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1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94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54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229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226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90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91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070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7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6A52-80D6-4DC2-B3D0-8215A3B32DA4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5E5F0F-6A38-46EA-93D0-4F0DD72EB44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467800-5701-41B7-BCDE-2B513D8196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794000" y="1968500"/>
            <a:ext cx="8191500" cy="34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等腰三角形 5"/>
          <p:cNvSpPr/>
          <p:nvPr userDrawn="1"/>
        </p:nvSpPr>
        <p:spPr>
          <a:xfrm rot="5400000">
            <a:off x="205797" y="358197"/>
            <a:ext cx="457200" cy="299606"/>
          </a:xfrm>
          <a:prstGeom prst="triangle">
            <a:avLst/>
          </a:prstGeom>
          <a:solidFill>
            <a:srgbClr val="DFDFD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0231126" y="419768"/>
            <a:ext cx="243782" cy="243782"/>
          </a:xfrm>
          <a:prstGeom prst="ellipse">
            <a:avLst/>
          </a:prstGeom>
          <a:solidFill>
            <a:srgbClr val="00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10901051" y="405776"/>
            <a:ext cx="243782" cy="243782"/>
          </a:xfrm>
          <a:prstGeom prst="ellipse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570976" y="405776"/>
            <a:ext cx="243782" cy="243782"/>
          </a:xfrm>
          <a:prstGeom prst="ellipse">
            <a:avLst/>
          </a:prstGeom>
          <a:solidFill>
            <a:srgbClr val="FF5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4934"/>
            <a:ext cx="2362200" cy="5238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本节标题</a:t>
            </a: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543050" y="1343025"/>
            <a:ext cx="9439275" cy="489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5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</a:t>
            </a:r>
            <a:r>
              <a:rPr lang="zh-CN" altLang="en-US" smtClean="0">
                <a:cs typeface="Times New Roman" panose="02020603050405020304"/>
              </a:rPr>
              <a:t>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smtClean="0">
                <a:sym typeface="Times New Roman" panose="02020603050405020304"/>
              </a:rPr>
              <a:t>图像处理</a:t>
            </a:r>
            <a:r>
              <a:rPr lang="zh-CN" altLang="en-US" b="1">
                <a:sym typeface="Times New Roman" panose="02020603050405020304"/>
              </a:rPr>
              <a:t>基础</a:t>
            </a:r>
            <a:r>
              <a:rPr lang="zh-CN" altLang="en-US" b="1" smtClean="0">
                <a:sym typeface="Times New Roman" panose="02020603050405020304"/>
              </a:rPr>
              <a:t>导读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信息隐藏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数字水印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1528" y="2792796"/>
            <a:ext cx="3657600" cy="1775197"/>
          </a:xfrm>
          <a:prstGeom prst="rect">
            <a:avLst/>
          </a:prstGeom>
          <a:ln>
            <a:solidFill>
              <a:srgbClr val="4285F4"/>
            </a:solidFill>
          </a:ln>
        </p:spPr>
      </p:pic>
      <p:sp>
        <p:nvSpPr>
          <p:cNvPr id="2" name="右箭头 1"/>
          <p:cNvSpPr/>
          <p:nvPr/>
        </p:nvSpPr>
        <p:spPr>
          <a:xfrm rot="10800000">
            <a:off x="5671035" y="3451794"/>
            <a:ext cx="814039" cy="457200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äºå¼å¾åè¾¹ç¼æåçæ°ç®æ³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981" y="2792796"/>
            <a:ext cx="3657600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672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数字水印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28" y="2792796"/>
            <a:ext cx="3657600" cy="1775197"/>
          </a:xfrm>
          <a:prstGeom prst="rect">
            <a:avLst/>
          </a:prstGeom>
          <a:ln>
            <a:solidFill>
              <a:srgbClr val="4285F4"/>
            </a:solidFill>
          </a:ln>
        </p:spPr>
      </p:pic>
      <p:sp>
        <p:nvSpPr>
          <p:cNvPr id="2" name="右箭头 1"/>
          <p:cNvSpPr/>
          <p:nvPr/>
        </p:nvSpPr>
        <p:spPr>
          <a:xfrm rot="10800000">
            <a:off x="5671035" y="3451794"/>
            <a:ext cx="814039" cy="457200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äºå¼å¾åè¾¹ç¼æåçæ°ç®æ³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981" y="2792796"/>
            <a:ext cx="3657600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3797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数字水印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248935"/>
            <a:ext cx="10408074" cy="5051504"/>
          </a:xfrm>
          <a:prstGeom prst="rect">
            <a:avLst/>
          </a:prstGeom>
          <a:ln>
            <a:solidFill>
              <a:srgbClr val="4285F4"/>
            </a:solidFill>
          </a:ln>
        </p:spPr>
      </p:pic>
    </p:spTree>
    <p:extLst>
      <p:ext uri="{BB962C8B-B14F-4D97-AF65-F5344CB8AC3E}">
        <p14:creationId xmlns:p14="http://schemas.microsoft.com/office/powerpoint/2010/main" val="2121417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35394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数字水印的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数字水印的</a:t>
            </a: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作用：版权保护</a:t>
            </a: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、信息隐藏等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像素处理的基本方法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247477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了解信息隐藏的基本原理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掌握像素处理的基本原理和方法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了解人眼视觉系统（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HVS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3952" y="153557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数字水印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17287" y="1706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灰度图像</a:t>
            </a:r>
            <a:endParaRPr lang="zh-CN" altLang="en-US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95" y="2718618"/>
            <a:ext cx="2160000" cy="2160000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4948238" y="2346055"/>
          <a:ext cx="5495925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5" imgW="5496101" imgH="2905178" progId="Excel.Sheet.12">
                  <p:embed/>
                </p:oleObj>
              </mc:Choice>
              <mc:Fallback>
                <p:oleObj name="Worksheet" r:id="rId5" imgW="5496101" imgH="2905178" progId="Excel.Sheet.12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48238" y="2346055"/>
                        <a:ext cx="5495925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44507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数字水印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17287" y="1706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灰度图像</a:t>
            </a:r>
            <a:endParaRPr lang="zh-CN" altLang="en-US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95" y="2718618"/>
            <a:ext cx="2160000" cy="216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933303" y="2344784"/>
            <a:ext cx="5506744" cy="290766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71285" y="3136612"/>
            <a:ext cx="7672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灰度值的微小改变，无法被肉眼捕获到</a:t>
            </a:r>
            <a:endParaRPr lang="zh-CN" altLang="en-US" sz="3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522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数字水印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46" y="1628297"/>
            <a:ext cx="2032004" cy="20320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95725" y="1800225"/>
            <a:ext cx="228600" cy="200025"/>
          </a:xfrm>
          <a:prstGeom prst="rect">
            <a:avLst/>
          </a:prstGeom>
          <a:noFill/>
          <a:ln w="28575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124325" y="1900237"/>
            <a:ext cx="1533525" cy="0"/>
          </a:xfrm>
          <a:prstGeom prst="straightConnector1">
            <a:avLst/>
          </a:prstGeom>
          <a:ln w="28575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896" y="1550881"/>
            <a:ext cx="2767688" cy="20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200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数字水印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46" y="1628297"/>
            <a:ext cx="2032004" cy="20320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95725" y="1800225"/>
            <a:ext cx="228600" cy="200025"/>
          </a:xfrm>
          <a:prstGeom prst="rect">
            <a:avLst/>
          </a:prstGeom>
          <a:noFill/>
          <a:ln w="28575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124325" y="1900237"/>
            <a:ext cx="1533525" cy="0"/>
          </a:xfrm>
          <a:prstGeom prst="straightConnector1">
            <a:avLst/>
          </a:prstGeom>
          <a:ln w="28575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896" y="1560307"/>
            <a:ext cx="2767688" cy="20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97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数字水印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46" y="1628297"/>
            <a:ext cx="2032004" cy="20320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95725" y="1800225"/>
            <a:ext cx="228600" cy="200025"/>
          </a:xfrm>
          <a:prstGeom prst="rect">
            <a:avLst/>
          </a:prstGeom>
          <a:noFill/>
          <a:ln w="28575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124325" y="1900237"/>
            <a:ext cx="1533525" cy="0"/>
          </a:xfrm>
          <a:prstGeom prst="straightConnector1">
            <a:avLst/>
          </a:prstGeom>
          <a:ln w="28575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896" y="1560307"/>
            <a:ext cx="2767688" cy="20782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896" y="4020704"/>
            <a:ext cx="2767688" cy="20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9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数字水印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46" y="1628297"/>
            <a:ext cx="2032004" cy="20320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95725" y="1800225"/>
            <a:ext cx="228600" cy="200025"/>
          </a:xfrm>
          <a:prstGeom prst="rect">
            <a:avLst/>
          </a:prstGeom>
          <a:noFill/>
          <a:ln w="28575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124325" y="1900237"/>
            <a:ext cx="1533525" cy="0"/>
          </a:xfrm>
          <a:prstGeom prst="straightConnector1">
            <a:avLst/>
          </a:prstGeom>
          <a:ln w="28575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896" y="1560307"/>
            <a:ext cx="2767688" cy="20782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896" y="4020704"/>
            <a:ext cx="2767688" cy="20782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246" y="3932241"/>
            <a:ext cx="2625910" cy="20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644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数字水印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21" y="3095147"/>
            <a:ext cx="2032004" cy="2032004"/>
          </a:xfrm>
          <a:prstGeom prst="rect">
            <a:avLst/>
          </a:prstGeom>
        </p:spPr>
      </p:pic>
      <p:pic>
        <p:nvPicPr>
          <p:cNvPr id="14" name="Picture 4" descr="https://www.codeproject.com/KB/AI/1200367/hopfieldgr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8" b="67547"/>
          <a:stretch/>
        </p:blipFill>
        <p:spPr bwMode="auto">
          <a:xfrm>
            <a:off x="7277100" y="3459269"/>
            <a:ext cx="1333996" cy="130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左箭头 14"/>
          <p:cNvSpPr/>
          <p:nvPr/>
        </p:nvSpPr>
        <p:spPr>
          <a:xfrm>
            <a:off x="5713537" y="3868261"/>
            <a:ext cx="895350" cy="485775"/>
          </a:xfrm>
          <a:prstGeom prst="leftArrow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794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100</Words>
  <Application>Microsoft Office PowerPoint</Application>
  <PresentationFormat>宽屏</PresentationFormat>
  <Paragraphs>35</Paragraphs>
  <Slides>13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微软雅黑</vt:lpstr>
      <vt:lpstr>小米兰亭</vt:lpstr>
      <vt:lpstr>Arial</vt:lpstr>
      <vt:lpstr>Calibri</vt:lpstr>
      <vt:lpstr>Times New Roman</vt:lpstr>
      <vt:lpstr>Office 主题</vt:lpstr>
      <vt:lpstr>Worksheet</vt:lpstr>
      <vt:lpstr>图像处理基础导读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170</cp:revision>
  <dcterms:created xsi:type="dcterms:W3CDTF">2017-06-22T11:40:54Z</dcterms:created>
  <dcterms:modified xsi:type="dcterms:W3CDTF">2020-05-30T07:45:30Z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