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60" r:id="rId4"/>
    <p:sldId id="305" r:id="rId5"/>
    <p:sldId id="317" r:id="rId6"/>
    <p:sldId id="306" r:id="rId7"/>
    <p:sldId id="307" r:id="rId8"/>
    <p:sldId id="318" r:id="rId9"/>
    <p:sldId id="319" r:id="rId10"/>
    <p:sldId id="308" r:id="rId11"/>
    <p:sldId id="304" r:id="rId12"/>
    <p:sldId id="309" r:id="rId13"/>
    <p:sldId id="310" r:id="rId14"/>
    <p:sldId id="312" r:id="rId15"/>
    <p:sldId id="313" r:id="rId16"/>
    <p:sldId id="314" r:id="rId17"/>
    <p:sldId id="315" r:id="rId18"/>
    <p:sldId id="316" r:id="rId19"/>
    <p:sldId id="303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7000F"/>
    <a:srgbClr val="0070C0"/>
    <a:srgbClr val="797979"/>
    <a:srgbClr val="00B050"/>
    <a:srgbClr val="FFFF00"/>
    <a:srgbClr val="E1E1E1"/>
    <a:srgbClr val="EAEAEA"/>
    <a:srgbClr val="E6E6E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83232" autoAdjust="0"/>
  </p:normalViewPr>
  <p:slideViewPr>
    <p:cSldViewPr snapToObjects="1">
      <p:cViewPr varScale="1">
        <p:scale>
          <a:sx n="88" d="100"/>
          <a:sy n="88" d="100"/>
        </p:scale>
        <p:origin x="139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2020/6/3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558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170975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810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807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069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4373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706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349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980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585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60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98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55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661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00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72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926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985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94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982961" y="44624"/>
            <a:ext cx="1944687" cy="515938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700806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9693" y="116632"/>
            <a:ext cx="10972800" cy="5715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def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Arial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C079B01-F88D-4E2D-A2D1-5D9282B8C566}"/>
              </a:ext>
            </a:extLst>
          </p:cNvPr>
          <p:cNvCxnSpPr>
            <a:cxnSpLocks/>
          </p:cNvCxnSpPr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A88A0D-0F3F-48B6-B5A4-6C4355AA5B6F}"/>
              </a:ext>
            </a:extLst>
          </p:cNvPr>
          <p:cNvGrpSpPr/>
          <p:nvPr userDrawn="1"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59BD153-C367-44C2-971D-2E48DDA44B35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2FF6C332-6140-477A-BEA8-A97331C70BD8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7D0623-7FC6-40F8-8060-D7A1AB2E1DA0}"/>
              </a:ext>
            </a:extLst>
          </p:cNvPr>
          <p:cNvGrpSpPr/>
          <p:nvPr userDrawn="1"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77D5624-9493-4893-958E-971FC6EB1218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2009DC03-CDC0-4C10-BB31-1324E6888583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45AC8DE-C2A8-4692-923C-5B982152529B}"/>
              </a:ext>
            </a:extLst>
          </p:cNvPr>
          <p:cNvGrpSpPr/>
          <p:nvPr userDrawn="1"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1F85AFF-4487-4362-8B1A-822E7BEEC53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3B73B2F-5064-490E-BF15-7B14DBA97ECA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>
            <a:extLst>
              <a:ext uri="{FF2B5EF4-FFF2-40B4-BE49-F238E27FC236}">
                <a16:creationId xmlns:a16="http://schemas.microsoft.com/office/drawing/2014/main" id="{B1B08BA3-E5C1-4FDD-9E23-C9D6E2263742}"/>
              </a:ext>
            </a:extLst>
          </p:cNvPr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18E3441-1886-4232-97FB-99AC7DA0AB63}"/>
              </a:ext>
            </a:extLst>
          </p:cNvPr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7E9C568-E255-43D1-8FEC-A0D7C5256307}"/>
                </a:ext>
              </a:extLst>
            </p:cNvPr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26AA5E5-93A8-4C5E-A595-D8318D386D73}"/>
                  </a:ext>
                </a:extLst>
              </p:cNvPr>
              <p:cNvSpPr/>
              <p:nvPr/>
            </p:nvSpPr>
            <p:spPr>
              <a:xfrm>
                <a:off x="-10886" y="0"/>
                <a:ext cx="447419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CC48D733-B14A-4A7B-A813-C876E23F98DD}"/>
                  </a:ext>
                </a:extLst>
              </p:cNvPr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B2BC44B-E34E-4CB3-81EF-45962FBBB29B}"/>
                </a:ext>
              </a:extLst>
            </p:cNvPr>
            <p:cNvGrpSpPr/>
            <p:nvPr/>
          </p:nvGrpSpPr>
          <p:grpSpPr>
            <a:xfrm>
              <a:off x="-252895" y="-5"/>
              <a:ext cx="655280" cy="723267"/>
              <a:chOff x="-20249" y="-2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839111F-7799-4715-866C-A0266719300B}"/>
                  </a:ext>
                </a:extLst>
              </p:cNvPr>
              <p:cNvSpPr/>
              <p:nvPr/>
            </p:nvSpPr>
            <p:spPr>
              <a:xfrm>
                <a:off x="-10886" y="-2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784786C-DF68-458B-8814-E15074CA2C98}"/>
                  </a:ext>
                </a:extLst>
              </p:cNvPr>
              <p:cNvSpPr/>
              <p:nvPr/>
            </p:nvSpPr>
            <p:spPr>
              <a:xfrm>
                <a:off x="-20249" y="-2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C97B34B-44BA-435A-A7AE-5C6DADD86BC4}"/>
                </a:ext>
              </a:extLst>
            </p:cNvPr>
            <p:cNvGrpSpPr/>
            <p:nvPr/>
          </p:nvGrpSpPr>
          <p:grpSpPr>
            <a:xfrm>
              <a:off x="-360202" y="-5"/>
              <a:ext cx="655279" cy="723268"/>
              <a:chOff x="-20249" y="-2"/>
              <a:chExt cx="924448" cy="91440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FF25E7E-7D0B-4FF7-B7CF-12232DA7FB30}"/>
                  </a:ext>
                </a:extLst>
              </p:cNvPr>
              <p:cNvSpPr/>
              <p:nvPr/>
            </p:nvSpPr>
            <p:spPr>
              <a:xfrm>
                <a:off x="-10886" y="-2"/>
                <a:ext cx="447419" cy="91440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FCED0EC9-2E85-4B93-8C58-658A7B431E1D}"/>
                  </a:ext>
                </a:extLst>
              </p:cNvPr>
              <p:cNvSpPr/>
              <p:nvPr/>
            </p:nvSpPr>
            <p:spPr>
              <a:xfrm>
                <a:off x="-20249" y="3"/>
                <a:ext cx="924448" cy="914398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>
            <a:extLst>
              <a:ext uri="{FF2B5EF4-FFF2-40B4-BE49-F238E27FC236}">
                <a16:creationId xmlns:a16="http://schemas.microsoft.com/office/drawing/2014/main" id="{8B998C95-E54E-4987-AE1A-9270F19796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28" name="内容占位符 27"/>
          <p:cNvSpPr>
            <a:spLocks noGrp="1"/>
          </p:cNvSpPr>
          <p:nvPr>
            <p:ph sz="quarter" idx="10"/>
          </p:nvPr>
        </p:nvSpPr>
        <p:spPr>
          <a:xfrm>
            <a:off x="1156924" y="1052736"/>
            <a:ext cx="9609772" cy="5184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20025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>
            <a:extLst>
              <a:ext uri="{FF2B5EF4-FFF2-40B4-BE49-F238E27FC236}">
                <a16:creationId xmlns:a16="http://schemas.microsoft.com/office/drawing/2014/main" id="{EECEF510-27F0-4450-A5DB-55CE53DFCC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>
            <a:extLst>
              <a:ext uri="{FF2B5EF4-FFF2-40B4-BE49-F238E27FC236}">
                <a16:creationId xmlns:a16="http://schemas.microsoft.com/office/drawing/2014/main" id="{8ED23113-93BC-4840-9E3D-33C10AF229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70794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664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4121-5531-4664-A697-131C2BA2D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00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72551" y="646177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A7CDEC-FB45-4BCF-B6C6-521E99DD98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04487" y="263919"/>
            <a:ext cx="1086431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1377030" y="263919"/>
            <a:ext cx="65064" cy="3798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528206" y="385471"/>
            <a:ext cx="56238" cy="25831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4" r="8659" b="3313"/>
          <a:stretch/>
        </p:blipFill>
        <p:spPr>
          <a:xfrm>
            <a:off x="9713805" y="114867"/>
            <a:ext cx="2370618" cy="5020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0" y="6488669"/>
            <a:ext cx="12215751" cy="36933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数据分析师（严谨课程体系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专业师资团队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优质服务体验，学数据分析就学</a:t>
            </a:r>
            <a:r>
              <a:rPr kumimoji="1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CDA</a:t>
            </a:r>
            <a:r>
              <a:rPr kumimoji="1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0"/>
                <a:ea typeface="Microsoft YaHei" charset="0"/>
                <a:cs typeface="Microsoft YaHei" charset="0"/>
              </a:rPr>
              <a:t>！）</a:t>
            </a:r>
            <a:endParaRPr kumimoji="1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1824691" y="231602"/>
            <a:ext cx="3513418" cy="444500"/>
          </a:xfrm>
        </p:spPr>
        <p:txBody>
          <a:bodyPr/>
          <a:lstStyle>
            <a:lvl1pPr marL="0" indent="0">
              <a:buNone/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5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0" r:id="rId3"/>
    <p:sldLayoutId id="2147483661" r:id="rId4"/>
    <p:sldLayoutId id="2147483663" r:id="rId5"/>
    <p:sldLayoutId id="2147483664" r:id="rId6"/>
  </p:sldLayoutIdLst>
  <p:transition spd="med"/>
  <p:hf sldNum="0"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>
                <a:cs typeface="Times New Roman" panose="02020603050405020304"/>
              </a:rPr>
              <a:t>讲师</a:t>
            </a:r>
            <a:r>
              <a:rPr lang="zh-CN" altLang="en-US" smtClean="0">
                <a:cs typeface="Times New Roman" panose="02020603050405020304"/>
              </a:rPr>
              <a:t>：李立宗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77566"/>
            <a:ext cx="9001000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zh-CN" altLang="en-US" b="1" smtClean="0">
                <a:sym typeface="Times New Roman" panose="02020603050405020304"/>
              </a:rPr>
              <a:t>图像处理基础</a:t>
            </a:r>
            <a:endParaRPr lang="zh-CN" altLang="en-US" b="1" dirty="0">
              <a:sym typeface="Times New Roman" panose="02020603050405020304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从图像里拿到一个点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98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95" y="2718618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30" y="2661492"/>
            <a:ext cx="3111263" cy="227425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591036" y="2841393"/>
            <a:ext cx="282805" cy="28280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873841" y="2982795"/>
            <a:ext cx="2046192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515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95" y="2718618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3667577" y="2917933"/>
            <a:ext cx="129724" cy="12972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797301" y="2982795"/>
            <a:ext cx="3954883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968208" y="2548602"/>
            <a:ext cx="1111833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198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70547" y="2160251"/>
            <a:ext cx="1794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img[25,150]</a:t>
            </a:r>
            <a:endParaRPr lang="zh-CN" altLang="en-US" sz="2400"/>
          </a:p>
        </p:txBody>
      </p:sp>
      <p:sp>
        <p:nvSpPr>
          <p:cNvPr id="30" name="矩形 29"/>
          <p:cNvSpPr/>
          <p:nvPr/>
        </p:nvSpPr>
        <p:spPr>
          <a:xfrm>
            <a:off x="5165926" y="3099490"/>
            <a:ext cx="160332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图像的：</a:t>
            </a:r>
            <a:endParaRPr lang="en-US" altLang="zh-CN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行</a:t>
            </a:r>
            <a:endParaRPr lang="en-US" altLang="zh-CN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列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34230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79576" y="2103627"/>
            <a:ext cx="6489374" cy="168584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img=cv2.imread("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image/white.bmp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print(img[5,5])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：观察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白色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图像的像素值。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627" y="1707352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267235" y="1849710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408" y="4485733"/>
            <a:ext cx="1513332" cy="1942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右箭头 30"/>
          <p:cNvSpPr/>
          <p:nvPr/>
        </p:nvSpPr>
        <p:spPr>
          <a:xfrm>
            <a:off x="5139909" y="5297394"/>
            <a:ext cx="720080" cy="31927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D7000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255" y="5076030"/>
            <a:ext cx="1181100" cy="76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017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79576" y="2103627"/>
            <a:ext cx="6489374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img=cv2.imread("image/black.bmp",-1)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print(img[5,5])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：观察黑色图像的像素值。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627" y="1707352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267235" y="1849710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524263" y="5281572"/>
            <a:ext cx="720080" cy="31927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D7000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984" y="5098308"/>
            <a:ext cx="1085850" cy="68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1664" y="4493896"/>
            <a:ext cx="1463852" cy="18790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7922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79576" y="2103627"/>
            <a:ext cx="6489374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img=cv2.imread("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image/rand.bmp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print(img[5,5])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：观察随机图像的像素值。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627" y="1707352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267235" y="1849710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524263" y="5281572"/>
            <a:ext cx="720080" cy="31927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D7000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8088" y="5122120"/>
            <a:ext cx="942975" cy="638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7"/>
          <a:srcRect l="14000" t="16662" r="16000" b="18409"/>
          <a:stretch/>
        </p:blipFill>
        <p:spPr>
          <a:xfrm>
            <a:off x="2880494" y="4590820"/>
            <a:ext cx="1758518" cy="1685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9518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79576" y="2103627"/>
            <a:ext cx="6489374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img=cv2.imread("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image/lena.bmp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print(img[5,5])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：观察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lena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图像的像素值。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627" y="1707352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267235" y="1849710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5524263" y="5281572"/>
            <a:ext cx="720080" cy="319272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rgbClr val="D7000F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737" y="5126883"/>
            <a:ext cx="1133475" cy="62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093" y="4228141"/>
            <a:ext cx="2160000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7492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104951" y="2780928"/>
            <a:ext cx="6489374" cy="334784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img=cv2.imread("image/white.bmp",-1)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img[5,5]=0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cv2.imshow("lesson",img)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：将白色图像内的一个点设置为黑色。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002" y="2384653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092610" y="2527011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297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087934" y="2103255"/>
            <a:ext cx="6489374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img=cv2.imread("image/white.bmp",-1)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cv2.imshow("original",img)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for i in range(0,256):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  img[150,i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]=0</a:t>
            </a:r>
            <a:endParaRPr lang="en-US" altLang="zh-C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cv2.imshow("result",img)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cv2.waitKey()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：改变白色图像内一些点的颜色。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615" y="1782158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143223" y="1924516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4587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087934" y="2103255"/>
            <a:ext cx="6489374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img=cv2.imread("image/white.bmp",-1)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cv2.imshow("original",img)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for i in range(0,256):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  img[150,i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]=</a:t>
            </a:r>
            <a:r>
              <a:rPr lang="en-US" altLang="zh-CN" sz="24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cv2.imshow("result",img)</a:t>
            </a:r>
          </a:p>
          <a:p>
            <a:pPr>
              <a:lnSpc>
                <a:spcPct val="150000"/>
              </a:lnSpc>
            </a:pP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cv2.waitKey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cv2.destroyAllWindows()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" name="PA_文本框 6"/>
          <p:cNvSpPr txBox="1"/>
          <p:nvPr>
            <p:custDataLst>
              <p:tags r:id="rId1"/>
            </p:custDataLst>
          </p:nvPr>
        </p:nvSpPr>
        <p:spPr>
          <a:xfrm>
            <a:off x="657451" y="975883"/>
            <a:ext cx="8111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：改变白色图像内一些点的颜色。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615" y="1782158"/>
            <a:ext cx="798645" cy="7925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9" name="PA_文本框 6"/>
          <p:cNvSpPr txBox="1"/>
          <p:nvPr>
            <p:custDataLst>
              <p:tags r:id="rId2"/>
            </p:custDataLst>
          </p:nvPr>
        </p:nvSpPr>
        <p:spPr>
          <a:xfrm rot="1700764">
            <a:off x="8143223" y="1924516"/>
            <a:ext cx="10034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1013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  <a:sym typeface="Times New Roman" panose="02020603050405020304"/>
              </a:rPr>
              <a:t>总结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713976" y="2075731"/>
            <a:ext cx="8270456" cy="267765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图像访问、修改值的方法</a:t>
            </a:r>
            <a:endParaRPr lang="en-US" altLang="zh-CN" sz="2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像素的直接访问方式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indent="-45720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像素的循环访问方式</a:t>
            </a:r>
            <a:endParaRPr kumimoji="0" lang="en-US" altLang="zh-CN" sz="2800" b="0" i="0" u="none" strike="noStrike" cap="none" spc="0" normalizeH="0" baseline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807415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小米兰亭" panose="03000502000000000000" charset="-122"/>
              </a:rPr>
              <a:t>本节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941084" y="1526026"/>
            <a:ext cx="5947004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了解访问图像的方法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掌握改变图像像素的方法</a:t>
            </a:r>
            <a:endParaRPr lang="en-US" altLang="zh-CN" sz="280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marR="0" indent="-5143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掌握通过循环改变区域值的方法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5" name="Picture 3" descr="C:\Users\YZ\Desktop\重点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64" y="1562266"/>
            <a:ext cx="723900" cy="733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1686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</a:t>
            </a:r>
            <a:r>
              <a:rPr lang="zh-CN" altLang="en-US" sz="28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10" y="2348880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3591036" y="2841393"/>
            <a:ext cx="282805" cy="28280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873841" y="2982795"/>
            <a:ext cx="2046192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414" y="2188392"/>
            <a:ext cx="4089548" cy="37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93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10" y="2348880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3667577" y="2917933"/>
            <a:ext cx="129724" cy="12972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797301" y="2982795"/>
            <a:ext cx="3954883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968208" y="2548602"/>
            <a:ext cx="1111833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0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0547" y="2160251"/>
            <a:ext cx="1794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img[25,150]</a:t>
            </a:r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5165926" y="3099490"/>
            <a:ext cx="160332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图像的：</a:t>
            </a:r>
            <a:endParaRPr lang="en-US" altLang="zh-CN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行</a:t>
            </a:r>
            <a:endParaRPr lang="en-US" altLang="zh-CN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列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3445170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10" y="2348880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矩形 24"/>
          <p:cNvSpPr/>
          <p:nvPr/>
        </p:nvSpPr>
        <p:spPr>
          <a:xfrm>
            <a:off x="3667577" y="2917933"/>
            <a:ext cx="129724" cy="12972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797301" y="2982795"/>
            <a:ext cx="3954883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070547" y="2160251"/>
            <a:ext cx="24881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img[25,150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]=255</a:t>
            </a:r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5165926" y="3099490"/>
            <a:ext cx="160332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图像的：</a:t>
            </a:r>
            <a:endParaRPr lang="en-US" altLang="zh-CN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行</a:t>
            </a:r>
            <a:endParaRPr lang="en-US" altLang="zh-CN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列</a:t>
            </a:r>
            <a:endParaRPr lang="zh-CN" altLang="en-US" sz="24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489" y="2348880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矩形 29"/>
          <p:cNvSpPr/>
          <p:nvPr/>
        </p:nvSpPr>
        <p:spPr>
          <a:xfrm>
            <a:off x="10462710" y="2917933"/>
            <a:ext cx="129724" cy="129724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269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10" y="2413295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矩形 18"/>
          <p:cNvSpPr/>
          <p:nvPr/>
        </p:nvSpPr>
        <p:spPr>
          <a:xfrm>
            <a:off x="3591036" y="2841393"/>
            <a:ext cx="282805" cy="28280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873841" y="2982795"/>
            <a:ext cx="2046192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033" y="2312471"/>
            <a:ext cx="3808378" cy="345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55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10" y="2413295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3667577" y="2917933"/>
            <a:ext cx="129724" cy="12972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797301" y="2982795"/>
            <a:ext cx="3954883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059672F-D684-44AF-894E-D309921C36DD}"/>
              </a:ext>
            </a:extLst>
          </p:cNvPr>
          <p:cNvSpPr txBox="1"/>
          <p:nvPr/>
        </p:nvSpPr>
        <p:spPr>
          <a:xfrm>
            <a:off x="7968208" y="2548602"/>
            <a:ext cx="1111833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2800" b="0" i="0" u="none" strike="noStrike" cap="none" spc="0" normalizeH="0" baseline="0" smtClean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255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F5F5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70547" y="2160251"/>
            <a:ext cx="1794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img[25,150]</a:t>
            </a:r>
            <a:endParaRPr lang="zh-CN" altLang="en-US" sz="2400"/>
          </a:p>
        </p:txBody>
      </p:sp>
      <p:sp>
        <p:nvSpPr>
          <p:cNvPr id="25" name="矩形 24"/>
          <p:cNvSpPr/>
          <p:nvPr/>
        </p:nvSpPr>
        <p:spPr>
          <a:xfrm>
            <a:off x="5165926" y="3099490"/>
            <a:ext cx="160332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图像的：</a:t>
            </a:r>
            <a:endParaRPr lang="en-US" altLang="zh-CN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行</a:t>
            </a:r>
            <a:endParaRPr lang="en-US" altLang="zh-CN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列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10494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10" y="2413295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3667577" y="2917933"/>
            <a:ext cx="129724" cy="12972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797301" y="2982795"/>
            <a:ext cx="3954883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070547" y="2160251"/>
            <a:ext cx="2145139" cy="579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img[25,150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]=0</a:t>
            </a:r>
            <a:endParaRPr lang="zh-CN" altLang="en-US" sz="2400"/>
          </a:p>
        </p:txBody>
      </p:sp>
      <p:sp>
        <p:nvSpPr>
          <p:cNvPr id="25" name="矩形 24"/>
          <p:cNvSpPr/>
          <p:nvPr/>
        </p:nvSpPr>
        <p:spPr>
          <a:xfrm>
            <a:off x="5165926" y="3099490"/>
            <a:ext cx="160332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图像的：</a:t>
            </a:r>
            <a:endParaRPr lang="en-US" altLang="zh-CN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行</a:t>
            </a:r>
            <a:endParaRPr lang="en-US" altLang="zh-CN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列</a:t>
            </a:r>
            <a:endParaRPr lang="zh-CN" altLang="en-US" sz="240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094" y="2413295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矩形 29"/>
          <p:cNvSpPr/>
          <p:nvPr/>
        </p:nvSpPr>
        <p:spPr>
          <a:xfrm>
            <a:off x="9959661" y="2917933"/>
            <a:ext cx="129724" cy="129724"/>
          </a:xfrm>
          <a:prstGeom prst="rect">
            <a:avLst/>
          </a:prstGeom>
          <a:solidFill>
            <a:schemeClr val="bg1">
              <a:lumMod val="1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818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059A36-583F-4572-AA7B-1A8FA6FBF6C5}"/>
              </a:ext>
            </a:extLst>
          </p:cNvPr>
          <p:cNvSpPr txBox="1"/>
          <p:nvPr/>
        </p:nvSpPr>
        <p:spPr>
          <a:xfrm>
            <a:off x="941084" y="106674"/>
            <a:ext cx="3990009" cy="4801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像素值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8">
            <a:extLst>
              <a:ext uri="{FF2B5EF4-FFF2-40B4-BE49-F238E27FC236}">
                <a16:creationId xmlns:a16="http://schemas.microsoft.com/office/drawing/2014/main" id="{5433EE0B-FE56-43E4-8AA9-8B485CAB9758}"/>
              </a:ext>
            </a:extLst>
          </p:cNvPr>
          <p:cNvGrpSpPr/>
          <p:nvPr/>
        </p:nvGrpSpPr>
        <p:grpSpPr>
          <a:xfrm>
            <a:off x="9961230" y="6488684"/>
            <a:ext cx="1971263" cy="369331"/>
            <a:chOff x="9765890" y="6223197"/>
            <a:chExt cx="2426110" cy="63480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3399C6-DD12-4834-AF0D-94729908E111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009DB6E1-9BBF-4B69-926C-ED18A83E1E4F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155240FC-AA93-44DA-9233-8B917A787F63}"/>
              </a:ext>
            </a:extLst>
          </p:cNvPr>
          <p:cNvGrpSpPr/>
          <p:nvPr/>
        </p:nvGrpSpPr>
        <p:grpSpPr>
          <a:xfrm>
            <a:off x="10089050" y="6488684"/>
            <a:ext cx="1971263" cy="369331"/>
            <a:chOff x="9765890" y="6223197"/>
            <a:chExt cx="2426110" cy="634803"/>
          </a:xfrm>
          <a:solidFill>
            <a:schemeClr val="accent2"/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249E678-A098-415C-8980-717FBB47E32D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813B742E-6E76-45C0-B2CF-A570EA124D6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6" name="组合 24">
            <a:extLst>
              <a:ext uri="{FF2B5EF4-FFF2-40B4-BE49-F238E27FC236}">
                <a16:creationId xmlns:a16="http://schemas.microsoft.com/office/drawing/2014/main" id="{FB00B3A0-DB61-414D-867B-D5FD6EC678D4}"/>
              </a:ext>
            </a:extLst>
          </p:cNvPr>
          <p:cNvGrpSpPr/>
          <p:nvPr/>
        </p:nvGrpSpPr>
        <p:grpSpPr>
          <a:xfrm>
            <a:off x="10236537" y="6488684"/>
            <a:ext cx="1971263" cy="369331"/>
            <a:chOff x="9765890" y="6223197"/>
            <a:chExt cx="2426110" cy="634803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32D257B-B525-48B4-8B8F-3E01453E446A}"/>
                </a:ext>
              </a:extLst>
            </p:cNvPr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3BA7356F-5A23-4983-9832-B52E7A83C88C}"/>
                </a:ext>
              </a:extLst>
            </p:cNvPr>
            <p:cNvSpPr/>
            <p:nvPr/>
          </p:nvSpPr>
          <p:spPr>
            <a:xfrm>
              <a:off x="9765890" y="6223197"/>
              <a:ext cx="619534" cy="634801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8575741-7FE7-4ABA-9AC8-279782EDC83F}"/>
              </a:ext>
            </a:extLst>
          </p:cNvPr>
          <p:cNvSpPr txBox="1"/>
          <p:nvPr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10" y="2413295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矩形 16"/>
          <p:cNvSpPr/>
          <p:nvPr/>
        </p:nvSpPr>
        <p:spPr>
          <a:xfrm>
            <a:off x="3667577" y="2917933"/>
            <a:ext cx="129724" cy="129724"/>
          </a:xfrm>
          <a:prstGeom prst="rect">
            <a:avLst/>
          </a:prstGeom>
          <a:noFill/>
          <a:ln w="19050">
            <a:solidFill>
              <a:srgbClr val="FF5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797301" y="2982795"/>
            <a:ext cx="3954883" cy="0"/>
          </a:xfrm>
          <a:prstGeom prst="straightConnector1">
            <a:avLst/>
          </a:prstGeom>
          <a:ln w="19050">
            <a:solidFill>
              <a:srgbClr val="FF57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88657" y="1665772"/>
            <a:ext cx="29578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for i in range(0,256):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img[25,i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]=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2400"/>
          </a:p>
        </p:txBody>
      </p:sp>
      <p:sp>
        <p:nvSpPr>
          <p:cNvPr id="25" name="矩形 24"/>
          <p:cNvSpPr/>
          <p:nvPr/>
        </p:nvSpPr>
        <p:spPr>
          <a:xfrm>
            <a:off x="5165926" y="3099490"/>
            <a:ext cx="26629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图像的：</a:t>
            </a:r>
            <a:endParaRPr lang="en-US" altLang="zh-CN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zh-CN" alt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行的所有列</a:t>
            </a:r>
            <a:endParaRPr lang="en-US" altLang="zh-CN" sz="2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094" y="2413295"/>
            <a:ext cx="2536156" cy="3255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矩形 29"/>
          <p:cNvSpPr/>
          <p:nvPr/>
        </p:nvSpPr>
        <p:spPr>
          <a:xfrm>
            <a:off x="9959661" y="2917933"/>
            <a:ext cx="129724" cy="129724"/>
          </a:xfrm>
          <a:prstGeom prst="rect">
            <a:avLst/>
          </a:prstGeom>
          <a:solidFill>
            <a:schemeClr val="bg1">
              <a:lumMod val="1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751751" y="2917933"/>
            <a:ext cx="129724" cy="129724"/>
          </a:xfrm>
          <a:prstGeom prst="rect">
            <a:avLst/>
          </a:prstGeom>
          <a:solidFill>
            <a:schemeClr val="bg1">
              <a:lumMod val="1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512214" y="2917933"/>
            <a:ext cx="129724" cy="129724"/>
          </a:xfrm>
          <a:prstGeom prst="rect">
            <a:avLst/>
          </a:prstGeom>
          <a:solidFill>
            <a:schemeClr val="bg1">
              <a:lumMod val="1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278535" y="2917933"/>
            <a:ext cx="129724" cy="129724"/>
          </a:xfrm>
          <a:prstGeom prst="rect">
            <a:avLst/>
          </a:prstGeom>
          <a:solidFill>
            <a:schemeClr val="bg1">
              <a:lumMod val="1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960094" y="2917933"/>
            <a:ext cx="2526179" cy="129724"/>
          </a:xfrm>
          <a:prstGeom prst="rect">
            <a:avLst/>
          </a:prstGeom>
          <a:solidFill>
            <a:schemeClr val="bg1">
              <a:lumMod val="1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97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R="0" algn="l" defTabSz="914400" rtl="0" fontAlgn="auto" latinLnBrk="0" hangingPunct="0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defRPr kumimoji="0" sz="2800" b="0" i="0" u="none" strike="noStrike" cap="none" spc="0" normalizeH="0" baseline="0" dirty="0" err="1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anose="020B0503020204020204" pitchFamily="34" charset="-122"/>
            <a:ea typeface="微软雅黑" panose="020B0503020204020204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384</Words>
  <Application>Microsoft Office PowerPoint</Application>
  <PresentationFormat>宽屏</PresentationFormat>
  <Paragraphs>119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宋体</vt:lpstr>
      <vt:lpstr>微软雅黑</vt:lpstr>
      <vt:lpstr>微软雅黑</vt:lpstr>
      <vt:lpstr>小米兰亭</vt:lpstr>
      <vt:lpstr>Arial</vt:lpstr>
      <vt:lpstr>Calibri</vt:lpstr>
      <vt:lpstr>Times New Roman</vt:lpstr>
      <vt:lpstr>Office 主题</vt:lpstr>
      <vt:lpstr>图像处理基础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dc:description>v1.1</dc:description>
  <cp:lastModifiedBy>Administrator</cp:lastModifiedBy>
  <cp:revision>218</cp:revision>
  <dcterms:created xsi:type="dcterms:W3CDTF">2017-06-22T11:40:54Z</dcterms:created>
  <dcterms:modified xsi:type="dcterms:W3CDTF">2020-06-03T05:32:59Z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