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311" r:id="rId4"/>
    <p:sldId id="329" r:id="rId5"/>
    <p:sldId id="313" r:id="rId6"/>
    <p:sldId id="334" r:id="rId7"/>
    <p:sldId id="335" r:id="rId8"/>
    <p:sldId id="336" r:id="rId9"/>
    <p:sldId id="337" r:id="rId10"/>
    <p:sldId id="339" r:id="rId11"/>
    <p:sldId id="338" r:id="rId12"/>
    <p:sldId id="303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DADADA"/>
    <a:srgbClr val="797979"/>
    <a:srgbClr val="FFFF00"/>
    <a:srgbClr val="34A853"/>
    <a:srgbClr val="EAEAEA"/>
    <a:srgbClr val="D7000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5" d="100"/>
          <a:sy n="115" d="100"/>
        </p:scale>
        <p:origin x="4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20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2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9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72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1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50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3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7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74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>
                <a:sym typeface="Times New Roman" panose="02020603050405020304"/>
              </a:rPr>
              <a:t>彩色图像的理解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一张图拆分为三张图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95400" y="1297523"/>
            <a:ext cx="1019107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函数拆分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6"/>
          <p:cNvSpPr txBox="1"/>
          <p:nvPr>
            <p:custDataLst>
              <p:tags r:id="rId2"/>
            </p:custDataLst>
          </p:nvPr>
        </p:nvSpPr>
        <p:spPr>
          <a:xfrm>
            <a:off x="3126642" y="2996952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b,g,r=split(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彩色图像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995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4122" y="2110868"/>
            <a:ext cx="6489374" cy="37414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lena=cv2.imread("image/lena.bmp")</a:t>
            </a:r>
          </a:p>
          <a:p>
            <a:pPr>
              <a:lnSpc>
                <a:spcPts val="32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b,g,r=cv2.split(lena)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：拆分彩色图像的各个通道。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569" y="1707354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809176" y="1849712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103077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彩色图像的直接拆分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彩色图像的函数拆分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理解彩色图像的拆分原理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掌握彩色图像色彩通道的拆分方法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144" y="2240052"/>
            <a:ext cx="584284" cy="591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31772" y="2352666"/>
            <a:ext cx="1620011" cy="199526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3740" y="2636912"/>
            <a:ext cx="1620011" cy="1995264"/>
          </a:xfrm>
          <a:prstGeom prst="rect">
            <a:avLst/>
          </a:prstGeom>
          <a:solidFill>
            <a:srgbClr val="34A853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5708" y="2921158"/>
            <a:ext cx="1620011" cy="1995264"/>
          </a:xfrm>
          <a:prstGeom prst="rect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2304300" y="5200668"/>
            <a:ext cx="124703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RGB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236679" y="5200668"/>
            <a:ext cx="1247034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BGR</a:t>
            </a:r>
          </a:p>
        </p:txBody>
      </p:sp>
      <p:sp>
        <p:nvSpPr>
          <p:cNvPr id="36" name="矩形 35"/>
          <p:cNvSpPr/>
          <p:nvPr/>
        </p:nvSpPr>
        <p:spPr>
          <a:xfrm>
            <a:off x="7439766" y="2352666"/>
            <a:ext cx="1620011" cy="1995264"/>
          </a:xfrm>
          <a:prstGeom prst="rect">
            <a:avLst/>
          </a:prstGeom>
          <a:solidFill>
            <a:srgbClr val="EA4335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51734" y="2636912"/>
            <a:ext cx="1620011" cy="1995264"/>
          </a:xfrm>
          <a:prstGeom prst="rect">
            <a:avLst/>
          </a:prstGeom>
          <a:solidFill>
            <a:srgbClr val="34A853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63702" y="2921158"/>
            <a:ext cx="1620011" cy="1995264"/>
          </a:xfrm>
          <a:prstGeom prst="rect">
            <a:avLst/>
          </a:prstGeom>
          <a:solidFill>
            <a:srgbClr val="4285F4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73056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12769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14650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52838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22998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69658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62746"/>
              </p:ext>
            </p:extLst>
          </p:nvPr>
        </p:nvGraphicFramePr>
        <p:xfrm>
          <a:off x="1932535" y="2231639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74867"/>
              </p:ext>
            </p:extLst>
          </p:nvPr>
        </p:nvGraphicFramePr>
        <p:xfrm>
          <a:off x="1199768" y="2852936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34A85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34A8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99755"/>
              </p:ext>
            </p:extLst>
          </p:nvPr>
        </p:nvGraphicFramePr>
        <p:xfrm>
          <a:off x="488773" y="3517776"/>
          <a:ext cx="31121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215">
                  <a:extLst>
                    <a:ext uri="{9D8B030D-6E8A-4147-A177-3AD203B41FA5}">
                      <a16:colId xmlns:a16="http://schemas.microsoft.com/office/drawing/2014/main" val="221311810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0763515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455602516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849483128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471453882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798849904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34276303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3306201137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1368593390"/>
                    </a:ext>
                  </a:extLst>
                </a:gridCol>
                <a:gridCol w="311215">
                  <a:extLst>
                    <a:ext uri="{9D8B030D-6E8A-4147-A177-3AD203B41FA5}">
                      <a16:colId xmlns:a16="http://schemas.microsoft.com/office/drawing/2014/main" val="2861549620"/>
                    </a:ext>
                  </a:extLst>
                </a:gridCol>
              </a:tblGrid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sz="1200" b="1" i="0" u="none" strike="noStrike" cap="none" spc="0" baseline="0">
                        <a:ln>
                          <a:noFill/>
                        </a:ln>
                        <a:solidFill>
                          <a:srgbClr val="4285F4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4285F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231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58530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275101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007543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32266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77344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17975"/>
                  </a:ext>
                </a:extLst>
              </a:tr>
              <a:tr h="257658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4285F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5500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41055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8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4994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254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33914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2825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3503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3650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行，列，通道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659849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15578"/>
              </p:ext>
            </p:extLst>
          </p:nvPr>
        </p:nvGraphicFramePr>
        <p:xfrm>
          <a:off x="1570767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454557254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951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6424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58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564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9078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0271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1560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4445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3329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080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62951"/>
              </p:ext>
            </p:extLst>
          </p:nvPr>
        </p:nvGraphicFramePr>
        <p:xfrm>
          <a:off x="2215258" y="2937653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71931902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1630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18552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438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707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195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572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0060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329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205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58495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22635"/>
              </p:ext>
            </p:extLst>
          </p:nvPr>
        </p:nvGraphicFramePr>
        <p:xfrm>
          <a:off x="2863330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72905991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21193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6988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669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995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2422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7168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5510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6277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99822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8055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82221"/>
              </p:ext>
            </p:extLst>
          </p:nvPr>
        </p:nvGraphicFramePr>
        <p:xfrm>
          <a:off x="3514181" y="2937489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742933055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5846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458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04615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4246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31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9862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6031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5395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1675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646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83043"/>
              </p:ext>
            </p:extLst>
          </p:nvPr>
        </p:nvGraphicFramePr>
        <p:xfrm>
          <a:off x="4177766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782130590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1747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334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831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6030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061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802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14352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14627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7689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67899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71469"/>
              </p:ext>
            </p:extLst>
          </p:nvPr>
        </p:nvGraphicFramePr>
        <p:xfrm>
          <a:off x="4826396" y="2939752"/>
          <a:ext cx="6480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5577013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267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593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59645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0983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016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5668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5935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698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75492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5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9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90825" y="3649670"/>
            <a:ext cx="2812608" cy="27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04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555794" y="1541245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行，</a:t>
            </a:r>
            <a:r>
              <a:rPr lang="zh-CN" altLang="en-US" sz="2400" b="1">
                <a:solidFill>
                  <a:srgbClr val="797979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>
                <a:solidFill>
                  <a:srgbClr val="EA4335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44562" y="2339974"/>
            <a:ext cx="3462294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img[: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0]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812919" y="5034506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25035"/>
              </p:ext>
            </p:extLst>
          </p:nvPr>
        </p:nvGraphicFramePr>
        <p:xfrm>
          <a:off x="8833494" y="1348227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6749"/>
              </p:ext>
            </p:extLst>
          </p:nvPr>
        </p:nvGraphicFramePr>
        <p:xfrm>
          <a:off x="8394570" y="1555451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2775"/>
              </p:ext>
            </p:extLst>
          </p:nvPr>
        </p:nvGraphicFramePr>
        <p:xfrm>
          <a:off x="8017014" y="1788763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74794"/>
              </p:ext>
            </p:extLst>
          </p:nvPr>
        </p:nvGraphicFramePr>
        <p:xfrm>
          <a:off x="7578919" y="2022075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4047"/>
              </p:ext>
            </p:extLst>
          </p:nvPr>
        </p:nvGraphicFramePr>
        <p:xfrm>
          <a:off x="7118418" y="2187574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EA433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rgbClr val="EA433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8204"/>
              </p:ext>
            </p:extLst>
          </p:nvPr>
        </p:nvGraphicFramePr>
        <p:xfrm>
          <a:off x="6744072" y="2420886"/>
          <a:ext cx="19442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22120256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501869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3942656"/>
                    </a:ext>
                  </a:extLst>
                </a:gridCol>
              </a:tblGrid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594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5024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9146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1488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2838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7849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48210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1261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897953"/>
                  </a:ext>
                </a:extLst>
              </a:tr>
              <a:tr h="345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800" b="1">
                        <a:solidFill>
                          <a:schemeClr val="bg1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7979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b="1">
                        <a:solidFill>
                          <a:srgbClr val="7979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27432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017014" y="601067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610724" y="5793743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062634" y="561162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4544" y="5429499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900691" y="5169761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10441093" y="4936402"/>
            <a:ext cx="826256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200" b="1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72846" y="3914004"/>
            <a:ext cx="468020" cy="3785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374955" y="3465558"/>
            <a:ext cx="463802" cy="37859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374955" y="3014100"/>
            <a:ext cx="463802" cy="37920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72847" y="2555454"/>
            <a:ext cx="468019" cy="37859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374955" y="2101413"/>
            <a:ext cx="463802" cy="37920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72847" y="1673308"/>
            <a:ext cx="468019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13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彩色图像的拆分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86406" y="1910303"/>
            <a:ext cx="6489374" cy="45622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lena=cv2.imread("image/lena.bmp")</a:t>
            </a:r>
          </a:p>
          <a:p>
            <a:pPr>
              <a:lnSpc>
                <a:spcPts val="32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b=lena[:,:,0]</a:t>
            </a:r>
          </a:p>
          <a:p>
            <a:pPr>
              <a:lnSpc>
                <a:spcPts val="32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g=lena[:,:,1]</a:t>
            </a:r>
          </a:p>
          <a:p>
            <a:pPr>
              <a:lnSpc>
                <a:spcPts val="3200"/>
              </a:lnSpc>
            </a:pPr>
            <a:r>
              <a:rPr lang="en-US" altLang="zh-CN" sz="2000" b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r=lena[:,:,2]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cv2.imshow("original",lena)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cv2.imshow("r",r)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cv2.imshow("g",g)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cv2.imshow("b",b)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37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1019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：拆分彩色图像的各个通道。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457" y="143761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7674064" y="157997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8277741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1374</Words>
  <Application>Microsoft Office PowerPoint</Application>
  <PresentationFormat>宽屏</PresentationFormat>
  <Paragraphs>1050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彩色图像的理解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282</cp:revision>
  <dcterms:created xsi:type="dcterms:W3CDTF">2017-06-22T11:40:54Z</dcterms:created>
  <dcterms:modified xsi:type="dcterms:W3CDTF">2020-06-12T01:47:08Z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