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311" r:id="rId4"/>
    <p:sldId id="329" r:id="rId5"/>
    <p:sldId id="313" r:id="rId6"/>
    <p:sldId id="334" r:id="rId7"/>
    <p:sldId id="335" r:id="rId8"/>
    <p:sldId id="336" r:id="rId9"/>
    <p:sldId id="337" r:id="rId10"/>
    <p:sldId id="340" r:id="rId11"/>
    <p:sldId id="341" r:id="rId12"/>
    <p:sldId id="342" r:id="rId13"/>
    <p:sldId id="343" r:id="rId14"/>
    <p:sldId id="344" r:id="rId15"/>
    <p:sldId id="345" r:id="rId16"/>
    <p:sldId id="339" r:id="rId17"/>
    <p:sldId id="338" r:id="rId18"/>
    <p:sldId id="349" r:id="rId19"/>
    <p:sldId id="348" r:id="rId20"/>
    <p:sldId id="346" r:id="rId21"/>
    <p:sldId id="347" r:id="rId22"/>
    <p:sldId id="303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5F5F5F"/>
    <a:srgbClr val="4285F4"/>
    <a:srgbClr val="FFFFFF"/>
    <a:srgbClr val="DADADA"/>
    <a:srgbClr val="797979"/>
    <a:srgbClr val="FFFF00"/>
    <a:srgbClr val="34A853"/>
    <a:srgbClr val="EAEAEA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3" d="100"/>
          <a:sy n="113" d="100"/>
        </p:scale>
        <p:origin x="1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396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4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526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81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731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74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20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59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71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20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29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9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72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01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50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73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7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48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>
                <a:sym typeface="Times New Roman" panose="02020603050405020304"/>
              </a:rPr>
              <a:t>彩色图像的理解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三张图像合成一张图像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4002" y="1719605"/>
            <a:ext cx="881356" cy="881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R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97342" y="1719605"/>
            <a:ext cx="881356" cy="881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G</a:t>
            </a:r>
            <a:endParaRPr lang="zh-CN" altLang="en-US" sz="3600" b="1"/>
          </a:p>
        </p:txBody>
      </p:sp>
      <p:sp>
        <p:nvSpPr>
          <p:cNvPr id="9" name="椭圆 8"/>
          <p:cNvSpPr/>
          <p:nvPr/>
        </p:nvSpPr>
        <p:spPr>
          <a:xfrm>
            <a:off x="7190682" y="1719605"/>
            <a:ext cx="881356" cy="88135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B</a:t>
            </a:r>
            <a:endParaRPr lang="zh-CN" altLang="en-US" sz="40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04252" y="2704370"/>
            <a:ext cx="534283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838020" y="2718643"/>
            <a:ext cx="1" cy="737420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676842" y="2718643"/>
            <a:ext cx="577809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71" y="3713324"/>
            <a:ext cx="1688098" cy="16419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658237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52011" y="2058076"/>
            <a:ext cx="881356" cy="8813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R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35380" y="2058076"/>
            <a:ext cx="881356" cy="88135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G</a:t>
            </a:r>
            <a:endParaRPr lang="zh-CN" altLang="en-US" sz="3600" b="1"/>
          </a:p>
        </p:txBody>
      </p:sp>
      <p:sp>
        <p:nvSpPr>
          <p:cNvPr id="16" name="椭圆 15"/>
          <p:cNvSpPr/>
          <p:nvPr/>
        </p:nvSpPr>
        <p:spPr>
          <a:xfrm>
            <a:off x="3616173" y="2058076"/>
            <a:ext cx="881356" cy="881356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/>
              <a:t>B</a:t>
            </a:r>
            <a:endParaRPr lang="zh-CN" altLang="en-US" sz="4000" b="1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42290" y="3077664"/>
            <a:ext cx="534283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776058" y="3091937"/>
            <a:ext cx="1" cy="737420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614880" y="3091937"/>
            <a:ext cx="577809" cy="806246"/>
          </a:xfrm>
          <a:prstGeom prst="straightConnector1">
            <a:avLst/>
          </a:prstGeom>
          <a:ln w="28575">
            <a:solidFill>
              <a:srgbClr val="2A1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34739" y="4362057"/>
            <a:ext cx="2269045" cy="89535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67285" y="3349124"/>
            <a:ext cx="106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CC4B4A"/>
                </a:solidFill>
              </a:rPr>
              <a:t>255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6043" y="3252347"/>
            <a:ext cx="104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CC4B4A"/>
                </a:solidFill>
              </a:rPr>
              <a:t>0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78617" y="3349124"/>
            <a:ext cx="14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CC4B4A"/>
                </a:solidFill>
              </a:rPr>
              <a:t>0</a:t>
            </a:r>
            <a:endParaRPr lang="zh-CN" altLang="en-US" sz="2000">
              <a:solidFill>
                <a:srgbClr val="CC4B4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38451" y="4578899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CC4B4A"/>
                </a:solidFill>
              </a:rPr>
              <a:t>（</a:t>
            </a:r>
            <a:r>
              <a:rPr lang="en-US" altLang="zh-CN" sz="2400">
                <a:solidFill>
                  <a:srgbClr val="CC4B4A"/>
                </a:solidFill>
              </a:rPr>
              <a:t>255,0,0</a:t>
            </a:r>
            <a:r>
              <a:rPr lang="zh-CN" altLang="en-US" sz="2400">
                <a:solidFill>
                  <a:srgbClr val="CC4B4A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243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57578" y="2346450"/>
            <a:ext cx="1449010" cy="19033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3522" y="2831556"/>
            <a:ext cx="1449010" cy="19033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49466" y="3316662"/>
            <a:ext cx="1449010" cy="1903366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260665" y="2831556"/>
            <a:ext cx="1449010" cy="1903366"/>
          </a:xfrm>
          <a:prstGeom prst="rect">
            <a:avLst/>
          </a:prstGeom>
          <a:solidFill>
            <a:srgbClr val="4285F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箭头 2"/>
          <p:cNvSpPr/>
          <p:nvPr/>
        </p:nvSpPr>
        <p:spPr>
          <a:xfrm rot="10800000">
            <a:off x="5621558" y="3573015"/>
            <a:ext cx="1224136" cy="504056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3211320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87488" y="1826489"/>
            <a:ext cx="7865978" cy="4708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b=np.ones((512,512),dtype=np.uint8)*255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g=np.zeros((512,512))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r=np.zeros((512,512))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bgr=np.zeros((512,512,3))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bgr[:,:,0]=b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bgr[:,:,1]=g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bgr[:,:,2]=r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cv2.imshow("original",bgr)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：使用合并的方式生成一幅蓝色图像。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143" y="1372204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851750" y="1514562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409075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87488" y="1826489"/>
            <a:ext cx="7865978" cy="4708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b=np.ones((512,512),dtype=np.uint8)*255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g=np.zeros((512,512))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r=np.zeros((512,512))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bgr=np.zeros((512,512,3))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bgr[:,:,0]=b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bgr[:,:,1]=g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bgr[:,:,2]=r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cv2.imshow("original",bgr)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：使用合并的方式生成一幅蓝色图像。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143" y="1372204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851750" y="1514562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349370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87488" y="1826489"/>
            <a:ext cx="5328592" cy="470898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b=np.ones((512,512),dtype=np.uint8)*255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g=np.zeros((512,512))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r=np.zeros((512,512))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bgr=np.zeros((512,512,3))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bgr[:,:,0]=b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bgr[:,:,1]=g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bgr[:,:,2]=r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cv2.imshow("original",bgr)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：使用合并的方式生成一幅蓝色图像。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966" y="1631985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293573" y="1774343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564" y="2103627"/>
            <a:ext cx="1296237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563" y="3577869"/>
            <a:ext cx="1296237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6371" y="3433853"/>
            <a:ext cx="1296237" cy="137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7564" y="5052111"/>
            <a:ext cx="129623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453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95400" y="1297523"/>
            <a:ext cx="1019107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函数合并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6"/>
          <p:cNvSpPr txBox="1"/>
          <p:nvPr>
            <p:custDataLst>
              <p:tags r:id="rId2"/>
            </p:custDataLst>
          </p:nvPr>
        </p:nvSpPr>
        <p:spPr>
          <a:xfrm>
            <a:off x="3126642" y="2852936"/>
            <a:ext cx="532859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bgr=merge([b,g,r])</a:t>
            </a:r>
          </a:p>
        </p:txBody>
      </p:sp>
    </p:spTree>
    <p:extLst>
      <p:ext uri="{BB962C8B-B14F-4D97-AF65-F5344CB8AC3E}">
        <p14:creationId xmlns:p14="http://schemas.microsoft.com/office/powerpoint/2010/main" val="1561995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665" y="2150261"/>
            <a:ext cx="1296237" cy="1371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4122" y="2110868"/>
            <a:ext cx="5367982" cy="436985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b=np.ones((512,512),dtype=np.uint8)*255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g=np.zeros((512,512),dtype=np.uint8)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r=np.zeros((512,512),dtype=np.uint8)</a:t>
            </a:r>
          </a:p>
          <a:p>
            <a:pPr>
              <a:lnSpc>
                <a:spcPts val="2800"/>
              </a:lnSpc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bgr=cv2.merge([b,g,r])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cv2.imshow("result",bgr)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合并的方式生成一幅蓝色图像。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239" y="1772761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457845" y="1915119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5664" y="3624503"/>
            <a:ext cx="1296237" cy="137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4472" y="3480487"/>
            <a:ext cx="1296237" cy="1371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665" y="5098745"/>
            <a:ext cx="129623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077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95400" y="1297523"/>
            <a:ext cx="1019107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函数合并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6"/>
          <p:cNvSpPr txBox="1"/>
          <p:nvPr>
            <p:custDataLst>
              <p:tags r:id="rId2"/>
            </p:custDataLst>
          </p:nvPr>
        </p:nvSpPr>
        <p:spPr>
          <a:xfrm>
            <a:off x="3126642" y="2996952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b,g,r=split(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彩色图像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PA_文本框 6"/>
          <p:cNvSpPr txBox="1"/>
          <p:nvPr>
            <p:custDataLst>
              <p:tags r:id="rId3"/>
            </p:custDataLst>
          </p:nvPr>
        </p:nvSpPr>
        <p:spPr>
          <a:xfrm>
            <a:off x="3143038" y="3735616"/>
            <a:ext cx="532859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bgr=merge([b,g,r])</a:t>
            </a:r>
          </a:p>
        </p:txBody>
      </p:sp>
    </p:spTree>
    <p:extLst>
      <p:ext uri="{BB962C8B-B14F-4D97-AF65-F5344CB8AC3E}">
        <p14:creationId xmlns:p14="http://schemas.microsoft.com/office/powerpoint/2010/main" val="29871201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4122" y="2110868"/>
            <a:ext cx="6489374" cy="40421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cv2.imshow("original",lena)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b,g,r=cv2.split(lena)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bgr=cv2.merge([b,g,r])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cv2.imshow("result",bgr)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：拆分彩色图像，并将各个通道合并为彩色图像。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69" y="1707354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809176" y="1849712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835790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理解彩色图像的合并原理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掌握彩色图像色彩通道的合并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6138" y="2177594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4122" y="2110868"/>
            <a:ext cx="6489374" cy="40421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cv2.imshow("original",lena)</a:t>
            </a:r>
          </a:p>
          <a:p>
            <a:pPr>
              <a:lnSpc>
                <a:spcPts val="28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b,g,r=cv2.split(lena)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bgr=cv2.merge([b,g,r])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cv2.imshow("result",bgr)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：拆分彩色图像，并将各个通道合并为彩色图像。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69" y="1707354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809176" y="1849712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8806006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4122" y="2110868"/>
            <a:ext cx="6489374" cy="40421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cv2.imshow("original",lena)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b,g,r=cv2.split(lena)</a:t>
            </a:r>
          </a:p>
          <a:p>
            <a:pPr>
              <a:lnSpc>
                <a:spcPts val="28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bgr=cv2.merge([b,g,r])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cv2.imshow("result",bgr)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：拆分彩色图像，并将各个通道合并为彩色图像。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69" y="1707354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809176" y="1849712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08931045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彩色图像的表示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彩色图像通道的合并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31772" y="2352666"/>
            <a:ext cx="1620011" cy="199526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43740" y="2636912"/>
            <a:ext cx="1620011" cy="1995264"/>
          </a:xfrm>
          <a:prstGeom prst="rect">
            <a:avLst/>
          </a:prstGeom>
          <a:solidFill>
            <a:srgbClr val="34A853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5708" y="2921158"/>
            <a:ext cx="1620011" cy="1995264"/>
          </a:xfrm>
          <a:prstGeom prst="rect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304300" y="5200668"/>
            <a:ext cx="124703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RGB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236679" y="5200668"/>
            <a:ext cx="124703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BGR</a:t>
            </a:r>
          </a:p>
        </p:txBody>
      </p:sp>
      <p:sp>
        <p:nvSpPr>
          <p:cNvPr id="36" name="矩形 35"/>
          <p:cNvSpPr/>
          <p:nvPr/>
        </p:nvSpPr>
        <p:spPr>
          <a:xfrm>
            <a:off x="7439766" y="2352666"/>
            <a:ext cx="1620011" cy="1995264"/>
          </a:xfrm>
          <a:prstGeom prst="rect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51734" y="2636912"/>
            <a:ext cx="1620011" cy="1995264"/>
          </a:xfrm>
          <a:prstGeom prst="rect">
            <a:avLst/>
          </a:prstGeom>
          <a:solidFill>
            <a:srgbClr val="34A853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63702" y="2921158"/>
            <a:ext cx="1620011" cy="199526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73056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12769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14650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52838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22998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69658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62746"/>
              </p:ext>
            </p:extLst>
          </p:nvPr>
        </p:nvGraphicFramePr>
        <p:xfrm>
          <a:off x="1932535" y="2231639"/>
          <a:ext cx="31121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15">
                  <a:extLst>
                    <a:ext uri="{9D8B030D-6E8A-4147-A177-3AD203B41FA5}">
                      <a16:colId xmlns:a16="http://schemas.microsoft.com/office/drawing/2014/main" val="221311810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0763515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45560251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849483128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47145388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798849904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34276303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306201137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368593390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861549620"/>
                    </a:ext>
                  </a:extLst>
                </a:gridCol>
              </a:tblGrid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231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8530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75101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0754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32266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77344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1797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5500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74867"/>
              </p:ext>
            </p:extLst>
          </p:nvPr>
        </p:nvGraphicFramePr>
        <p:xfrm>
          <a:off x="1199768" y="2852936"/>
          <a:ext cx="31121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15">
                  <a:extLst>
                    <a:ext uri="{9D8B030D-6E8A-4147-A177-3AD203B41FA5}">
                      <a16:colId xmlns:a16="http://schemas.microsoft.com/office/drawing/2014/main" val="221311810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0763515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45560251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849483128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47145388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798849904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34276303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306201137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368593390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861549620"/>
                    </a:ext>
                  </a:extLst>
                </a:gridCol>
              </a:tblGrid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4A85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231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8530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75101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0754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32266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77344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1797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5500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99755"/>
              </p:ext>
            </p:extLst>
          </p:nvPr>
        </p:nvGraphicFramePr>
        <p:xfrm>
          <a:off x="488773" y="3517776"/>
          <a:ext cx="31121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15">
                  <a:extLst>
                    <a:ext uri="{9D8B030D-6E8A-4147-A177-3AD203B41FA5}">
                      <a16:colId xmlns:a16="http://schemas.microsoft.com/office/drawing/2014/main" val="221311810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0763515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45560251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849483128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47145388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798849904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34276303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306201137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368593390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861549620"/>
                    </a:ext>
                  </a:extLst>
                </a:gridCol>
              </a:tblGrid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sz="1200" b="1" i="0" u="none" strike="noStrike" cap="none" spc="0" baseline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4285F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231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8530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75101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0754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32266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77344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1797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5500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41055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282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12919" y="5034506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4994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25449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33914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2825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53503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03650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555794" y="1541245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行，列，通道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65984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555794" y="1541245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zh-CN" altLang="en-US" sz="2400" b="1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4562" y="2339974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0]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12919" y="5034506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25035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96749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2775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74794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44047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68204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41767"/>
              </p:ext>
            </p:extLst>
          </p:nvPr>
        </p:nvGraphicFramePr>
        <p:xfrm>
          <a:off x="1570767" y="2939752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454557254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951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6424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58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564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9078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10271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1560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4445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23329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008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90891"/>
              </p:ext>
            </p:extLst>
          </p:nvPr>
        </p:nvGraphicFramePr>
        <p:xfrm>
          <a:off x="2215258" y="2937653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71931902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16305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8552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438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707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1952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572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00605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329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3205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8495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08823"/>
              </p:ext>
            </p:extLst>
          </p:nvPr>
        </p:nvGraphicFramePr>
        <p:xfrm>
          <a:off x="2863330" y="2939752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72905991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193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6988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669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995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2422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7168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5510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6277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99822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8055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57975"/>
              </p:ext>
            </p:extLst>
          </p:nvPr>
        </p:nvGraphicFramePr>
        <p:xfrm>
          <a:off x="3514181" y="2937489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742933055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5846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4583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4615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42462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1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9862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6031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53952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675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646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38453"/>
              </p:ext>
            </p:extLst>
          </p:nvPr>
        </p:nvGraphicFramePr>
        <p:xfrm>
          <a:off x="4177766" y="2939752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782130590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1747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334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831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6030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061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802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14352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81462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7689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78993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6148"/>
              </p:ext>
            </p:extLst>
          </p:nvPr>
        </p:nvGraphicFramePr>
        <p:xfrm>
          <a:off x="4826396" y="2939752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5577013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2673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593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59645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0983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016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5668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5935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8698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75492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9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555794" y="1541245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zh-CN" altLang="en-US" sz="2400" b="1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4562" y="2339974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0]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12919" y="5034506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25035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96749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2775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74794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44047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68204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90825" y="3649670"/>
            <a:ext cx="2812608" cy="27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804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555794" y="1541245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zh-CN" altLang="en-US" sz="2400" b="1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4562" y="2339974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0]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12919" y="5034506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25035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96749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2775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74794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44047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68204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72846" y="3914004"/>
            <a:ext cx="468020" cy="37859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374955" y="3465558"/>
            <a:ext cx="463802" cy="37859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374955" y="3014100"/>
            <a:ext cx="463802" cy="37920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372847" y="2555454"/>
            <a:ext cx="468019" cy="37859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374955" y="2101413"/>
            <a:ext cx="463802" cy="37920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372847" y="1673308"/>
            <a:ext cx="468019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13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彩色图像的合并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941084" y="1916832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：使用合并的方式生成一幅蓝色图像。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77741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2066</Words>
  <Application>Microsoft Office PowerPoint</Application>
  <PresentationFormat>宽屏</PresentationFormat>
  <Paragraphs>1154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彩色图像的理解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296</cp:revision>
  <dcterms:created xsi:type="dcterms:W3CDTF">2017-06-22T11:40:54Z</dcterms:created>
  <dcterms:modified xsi:type="dcterms:W3CDTF">2020-06-12T03:32:49Z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