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2" r:id="rId3"/>
    <p:sldId id="259" r:id="rId4"/>
    <p:sldId id="322" r:id="rId5"/>
    <p:sldId id="323" r:id="rId6"/>
    <p:sldId id="324" r:id="rId7"/>
    <p:sldId id="326" r:id="rId8"/>
    <p:sldId id="325" r:id="rId9"/>
    <p:sldId id="327" r:id="rId10"/>
    <p:sldId id="328" r:id="rId11"/>
    <p:sldId id="338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1" r:id="rId21"/>
    <p:sldId id="339" r:id="rId22"/>
    <p:sldId id="345" r:id="rId23"/>
    <p:sldId id="346" r:id="rId24"/>
    <p:sldId id="350" r:id="rId25"/>
    <p:sldId id="347" r:id="rId26"/>
    <p:sldId id="351" r:id="rId27"/>
    <p:sldId id="348" r:id="rId28"/>
    <p:sldId id="349" r:id="rId29"/>
    <p:sldId id="352" r:id="rId30"/>
    <p:sldId id="353" r:id="rId31"/>
    <p:sldId id="354" r:id="rId32"/>
    <p:sldId id="355" r:id="rId33"/>
    <p:sldId id="303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34A853"/>
    <a:srgbClr val="FFC592"/>
    <a:srgbClr val="FFFFFF"/>
    <a:srgbClr val="00B050"/>
    <a:srgbClr val="4285F4"/>
    <a:srgbClr val="B5B5B5"/>
    <a:srgbClr val="FFFF00"/>
    <a:srgbClr val="DADADA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00" d="100"/>
          <a:sy n="100" d="100"/>
        </p:scale>
        <p:origin x="996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008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29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80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50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56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523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93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838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9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743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86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576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973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009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767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74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879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845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681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304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2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519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653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46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90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7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8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9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91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29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图像的几何运算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改变图像的尺寸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图像放大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0593"/>
              </p:ext>
            </p:extLst>
          </p:nvPr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0" y="5203880"/>
            <a:ext cx="121486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*16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DA1EC5-BBA9-48D8-9A7C-980E626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2471738"/>
            <a:ext cx="2486025" cy="2214562"/>
          </a:xfrm>
          <a:prstGeom prst="rect">
            <a:avLst/>
          </a:prstGeom>
        </p:spPr>
      </p:pic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525305FB-048D-4736-A8D7-D79F32D87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50944"/>
              </p:ext>
            </p:extLst>
          </p:nvPr>
        </p:nvGraphicFramePr>
        <p:xfrm>
          <a:off x="6776493" y="2476538"/>
          <a:ext cx="2450652" cy="219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663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AF0F7B22-C455-46C3-B397-A5CE597B5050}"/>
              </a:ext>
            </a:extLst>
          </p:cNvPr>
          <p:cNvSpPr/>
          <p:nvPr/>
        </p:nvSpPr>
        <p:spPr>
          <a:xfrm>
            <a:off x="9984432" y="11967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DA1AEAFF-137D-4089-B5FC-29C0920C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89737"/>
              </p:ext>
            </p:extLst>
          </p:nvPr>
        </p:nvGraphicFramePr>
        <p:xfrm>
          <a:off x="9984432" y="11967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A763F9C-6C93-4B6B-BB34-9ECD90D4EF4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544272" y="2348880"/>
            <a:ext cx="2088232" cy="1573598"/>
          </a:xfrm>
          <a:prstGeom prst="bentConnector2">
            <a:avLst/>
          </a:prstGeom>
          <a:noFill/>
          <a:ln w="12700" cap="flat">
            <a:solidFill>
              <a:srgbClr val="34A853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68269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图像放大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16">
            <a:extLst>
              <a:ext uri="{FF2B5EF4-FFF2-40B4-BE49-F238E27FC236}">
                <a16:creationId xmlns:a16="http://schemas.microsoft.com/office/drawing/2014/main" id="{BB29A5F6-2611-461B-8D9B-BC8E1DE3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22917"/>
              </p:ext>
            </p:extLst>
          </p:nvPr>
        </p:nvGraphicFramePr>
        <p:xfrm>
          <a:off x="2965294" y="3200614"/>
          <a:ext cx="10514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26">
                  <a:extLst>
                    <a:ext uri="{9D8B030D-6E8A-4147-A177-3AD203B41FA5}">
                      <a16:colId xmlns:a16="http://schemas.microsoft.com/office/drawing/2014/main" val="2025374092"/>
                    </a:ext>
                  </a:extLst>
                </a:gridCol>
                <a:gridCol w="525726">
                  <a:extLst>
                    <a:ext uri="{9D8B030D-6E8A-4147-A177-3AD203B41FA5}">
                      <a16:colId xmlns:a16="http://schemas.microsoft.com/office/drawing/2014/main" val="3556011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87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24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29517"/>
                  </a:ext>
                </a:extLst>
              </a:tr>
            </a:tbl>
          </a:graphicData>
        </a:graphic>
      </p:graphicFrame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F47D2856-8EAF-4F60-81CF-E2FC2F178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60890"/>
              </p:ext>
            </p:extLst>
          </p:nvPr>
        </p:nvGraphicFramePr>
        <p:xfrm>
          <a:off x="6816080" y="2657054"/>
          <a:ext cx="194421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3338008938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143149187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564972501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82952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cap="none" spc="0" baseline="0" dirty="0">
                          <a:ln>
                            <a:noFill/>
                          </a:ln>
                          <a:solidFill>
                            <a:srgbClr val="4285F4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A</a:t>
                      </a:r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cap="none" spc="0" baseline="0" dirty="0">
                          <a:ln>
                            <a:noFill/>
                          </a:ln>
                          <a:solidFill>
                            <a:srgbClr val="4285F4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B</a:t>
                      </a:r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30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cap="none" spc="0" baseline="0" dirty="0">
                          <a:ln>
                            <a:noFill/>
                          </a:ln>
                          <a:solidFill>
                            <a:srgbClr val="4285F4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C</a:t>
                      </a:r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cap="none" spc="0" baseline="0" dirty="0">
                          <a:ln>
                            <a:noFill/>
                          </a:ln>
                          <a:solidFill>
                            <a:srgbClr val="4285F4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</a:t>
                      </a:r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0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i="0" u="none" strike="noStrike" cap="none" spc="0" baseline="0" dirty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1352"/>
                  </a:ext>
                </a:extLst>
              </a:tr>
            </a:tbl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A44EF623-20AF-4B51-80D5-ED633014019D}"/>
              </a:ext>
            </a:extLst>
          </p:cNvPr>
          <p:cNvSpPr/>
          <p:nvPr/>
        </p:nvSpPr>
        <p:spPr>
          <a:xfrm>
            <a:off x="5023354" y="3361875"/>
            <a:ext cx="792088" cy="369278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BECB73-392D-4C48-AFF8-1192EAFBB502}"/>
              </a:ext>
            </a:extLst>
          </p:cNvPr>
          <p:cNvSpPr txBox="1"/>
          <p:nvPr/>
        </p:nvSpPr>
        <p:spPr>
          <a:xfrm>
            <a:off x="4962864" y="2736393"/>
            <a:ext cx="913068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插值算法</a:t>
            </a:r>
          </a:p>
        </p:txBody>
      </p:sp>
    </p:spTree>
    <p:extLst>
      <p:ext uri="{BB962C8B-B14F-4D97-AF65-F5344CB8AC3E}">
        <p14:creationId xmlns:p14="http://schemas.microsoft.com/office/powerpoint/2010/main" val="28615632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AB6B8E9D-62FE-4411-8066-EAD28C28A79B}"/>
              </a:ext>
            </a:extLst>
          </p:cNvPr>
          <p:cNvSpPr/>
          <p:nvPr/>
        </p:nvSpPr>
        <p:spPr>
          <a:xfrm>
            <a:off x="4704749" y="3320988"/>
            <a:ext cx="1008112" cy="504056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0225970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/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895ACA2D-DE9A-450E-B9B9-83FE7B028D8C}"/>
              </a:ext>
            </a:extLst>
          </p:cNvPr>
          <p:cNvGraphicFramePr>
            <a:graphicFrameLocks noGrp="1"/>
          </p:cNvGraphicFramePr>
          <p:nvPr/>
        </p:nvGraphicFramePr>
        <p:xfrm>
          <a:off x="6769883" y="2480899"/>
          <a:ext cx="2457264" cy="218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31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61431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61431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61431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546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1" y="5203880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78092BED-5424-4047-8B34-23BB084CE706}"/>
              </a:ext>
            </a:extLst>
          </p:cNvPr>
          <p:cNvSpPr/>
          <p:nvPr/>
        </p:nvSpPr>
        <p:spPr>
          <a:xfrm>
            <a:off x="4704749" y="3320988"/>
            <a:ext cx="1008112" cy="504056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710329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/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0" y="5203880"/>
            <a:ext cx="121486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*16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DA1EC5-BBA9-48D8-9A7C-980E626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2471738"/>
            <a:ext cx="2486025" cy="2214562"/>
          </a:xfrm>
          <a:prstGeom prst="rect">
            <a:avLst/>
          </a:prstGeom>
        </p:spPr>
      </p:pic>
      <p:sp>
        <p:nvSpPr>
          <p:cNvPr id="15" name="箭头: 左 14">
            <a:extLst>
              <a:ext uri="{FF2B5EF4-FFF2-40B4-BE49-F238E27FC236}">
                <a16:creationId xmlns:a16="http://schemas.microsoft.com/office/drawing/2014/main" id="{0BF2F0F9-A267-476C-B9ED-327444EDADF3}"/>
              </a:ext>
            </a:extLst>
          </p:cNvPr>
          <p:cNvSpPr/>
          <p:nvPr/>
        </p:nvSpPr>
        <p:spPr>
          <a:xfrm>
            <a:off x="4704749" y="3320988"/>
            <a:ext cx="1008112" cy="504056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377280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/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0" y="5203880"/>
            <a:ext cx="121486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*16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DA1EC5-BBA9-48D8-9A7C-980E626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2471738"/>
            <a:ext cx="2486025" cy="2214562"/>
          </a:xfrm>
          <a:prstGeom prst="rect">
            <a:avLst/>
          </a:prstGeom>
        </p:spPr>
      </p:pic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525305FB-048D-4736-A8D7-D79F32D87058}"/>
              </a:ext>
            </a:extLst>
          </p:cNvPr>
          <p:cNvGraphicFramePr>
            <a:graphicFrameLocks noGrp="1"/>
          </p:cNvGraphicFramePr>
          <p:nvPr/>
        </p:nvGraphicFramePr>
        <p:xfrm>
          <a:off x="6776493" y="2476538"/>
          <a:ext cx="2450652" cy="219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663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17" name="箭头: 左 16">
            <a:extLst>
              <a:ext uri="{FF2B5EF4-FFF2-40B4-BE49-F238E27FC236}">
                <a16:creationId xmlns:a16="http://schemas.microsoft.com/office/drawing/2014/main" id="{6E55AFAC-3364-4AF4-B8ED-379F8A504827}"/>
              </a:ext>
            </a:extLst>
          </p:cNvPr>
          <p:cNvSpPr/>
          <p:nvPr/>
        </p:nvSpPr>
        <p:spPr>
          <a:xfrm>
            <a:off x="4704749" y="3320988"/>
            <a:ext cx="1008112" cy="504056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343405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25856"/>
              </p:ext>
            </p:extLst>
          </p:nvPr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0" y="5203880"/>
            <a:ext cx="121486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*16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DA1EC5-BBA9-48D8-9A7C-980E626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2471738"/>
            <a:ext cx="2486025" cy="22145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41707A-8862-4EC2-B829-858CD4250D4C}"/>
              </a:ext>
            </a:extLst>
          </p:cNvPr>
          <p:cNvSpPr/>
          <p:nvPr/>
        </p:nvSpPr>
        <p:spPr>
          <a:xfrm>
            <a:off x="6769884" y="2490052"/>
            <a:ext cx="607230" cy="540000"/>
          </a:xfrm>
          <a:prstGeom prst="rect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02E3FB1D-5BB2-427E-91B7-D73EBFDA4F8D}"/>
              </a:ext>
            </a:extLst>
          </p:cNvPr>
          <p:cNvSpPr/>
          <p:nvPr/>
        </p:nvSpPr>
        <p:spPr>
          <a:xfrm>
            <a:off x="4704749" y="3320988"/>
            <a:ext cx="1008112" cy="504056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369307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00825"/>
              </p:ext>
            </p:extLst>
          </p:nvPr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0" y="5203880"/>
            <a:ext cx="121486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*16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DA1EC5-BBA9-48D8-9A7C-980E626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2471738"/>
            <a:ext cx="2486025" cy="2214562"/>
          </a:xfrm>
          <a:prstGeom prst="rect">
            <a:avLst/>
          </a:prstGeom>
        </p:spPr>
      </p:pic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525305FB-048D-4736-A8D7-D79F32D87058}"/>
              </a:ext>
            </a:extLst>
          </p:cNvPr>
          <p:cNvGraphicFramePr>
            <a:graphicFrameLocks noGrp="1"/>
          </p:cNvGraphicFramePr>
          <p:nvPr/>
        </p:nvGraphicFramePr>
        <p:xfrm>
          <a:off x="6776493" y="2476538"/>
          <a:ext cx="2450652" cy="219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663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AF0F7B22-C455-46C3-B397-A5CE597B5050}"/>
              </a:ext>
            </a:extLst>
          </p:cNvPr>
          <p:cNvSpPr/>
          <p:nvPr/>
        </p:nvSpPr>
        <p:spPr>
          <a:xfrm>
            <a:off x="5026689" y="83671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DA1AEAFF-137D-4089-B5FC-29C0920C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1501"/>
              </p:ext>
            </p:extLst>
          </p:nvPr>
        </p:nvGraphicFramePr>
        <p:xfrm>
          <a:off x="5026689" y="83671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123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44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99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158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76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105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169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96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77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123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74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20" name="箭头: 左 19">
            <a:extLst>
              <a:ext uri="{FF2B5EF4-FFF2-40B4-BE49-F238E27FC236}">
                <a16:creationId xmlns:a16="http://schemas.microsoft.com/office/drawing/2014/main" id="{2A0B35C4-535F-4921-9EC3-729708166EEA}"/>
              </a:ext>
            </a:extLst>
          </p:cNvPr>
          <p:cNvSpPr/>
          <p:nvPr/>
        </p:nvSpPr>
        <p:spPr>
          <a:xfrm>
            <a:off x="4704749" y="3320988"/>
            <a:ext cx="1008112" cy="504056"/>
          </a:xfrm>
          <a:prstGeom prst="leftArrow">
            <a:avLst/>
          </a:prstGeom>
          <a:solidFill>
            <a:schemeClr val="bg1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箭头: 直角上 22">
            <a:extLst>
              <a:ext uri="{FF2B5EF4-FFF2-40B4-BE49-F238E27FC236}">
                <a16:creationId xmlns:a16="http://schemas.microsoft.com/office/drawing/2014/main" id="{5DE5B246-2E94-45E1-AA80-B7B549C03DEC}"/>
              </a:ext>
            </a:extLst>
          </p:cNvPr>
          <p:cNvSpPr/>
          <p:nvPr/>
        </p:nvSpPr>
        <p:spPr>
          <a:xfrm rot="16200000">
            <a:off x="6231025" y="1411318"/>
            <a:ext cx="1091151" cy="817640"/>
          </a:xfrm>
          <a:prstGeom prst="bentUpArrow">
            <a:avLst>
              <a:gd name="adj1" fmla="val 0"/>
              <a:gd name="adj2" fmla="val 9855"/>
              <a:gd name="adj3" fmla="val 21505"/>
            </a:avLst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箭头: 直角上 23">
            <a:extLst>
              <a:ext uri="{FF2B5EF4-FFF2-40B4-BE49-F238E27FC236}">
                <a16:creationId xmlns:a16="http://schemas.microsoft.com/office/drawing/2014/main" id="{7367520E-A763-4C1E-834F-3F0407C9550D}"/>
              </a:ext>
            </a:extLst>
          </p:cNvPr>
          <p:cNvSpPr/>
          <p:nvPr/>
        </p:nvSpPr>
        <p:spPr>
          <a:xfrm rot="10800000">
            <a:off x="2743037" y="1412433"/>
            <a:ext cx="2216798" cy="1558152"/>
          </a:xfrm>
          <a:prstGeom prst="bentUpArrow">
            <a:avLst>
              <a:gd name="adj1" fmla="val 0"/>
              <a:gd name="adj2" fmla="val 5172"/>
              <a:gd name="adj3" fmla="val 11449"/>
            </a:avLst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565901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80627"/>
              </p:ext>
            </p:extLst>
          </p:nvPr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123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44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99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158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76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105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169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96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77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123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74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51A6-8FA9-4D8F-88D0-6E36DB710A03}"/>
              </a:ext>
            </a:extLst>
          </p:cNvPr>
          <p:cNvSpPr/>
          <p:nvPr/>
        </p:nvSpPr>
        <p:spPr>
          <a:xfrm>
            <a:off x="5267908" y="3356992"/>
            <a:ext cx="1368152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D94C27-8C9C-4E78-8061-726B2F9E3575}"/>
              </a:ext>
            </a:extLst>
          </p:cNvPr>
          <p:cNvSpPr/>
          <p:nvPr/>
        </p:nvSpPr>
        <p:spPr>
          <a:xfrm>
            <a:off x="7608168" y="3316343"/>
            <a:ext cx="468052" cy="369330"/>
          </a:xfrm>
          <a:prstGeom prst="rect">
            <a:avLst/>
          </a:prstGeom>
          <a:solidFill>
            <a:srgbClr val="4285F4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?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1D86DB-2560-467B-BBC4-39A8C1524FAC}"/>
              </a:ext>
            </a:extLst>
          </p:cNvPr>
          <p:cNvSpPr txBox="1"/>
          <p:nvPr/>
        </p:nvSpPr>
        <p:spPr>
          <a:xfrm>
            <a:off x="7384994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1*1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803767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/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123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44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99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158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76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105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169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96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77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78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123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74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zh-CN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6DC51A6-8FA9-4D8F-88D0-6E36DB710A03}"/>
              </a:ext>
            </a:extLst>
          </p:cNvPr>
          <p:cNvSpPr/>
          <p:nvPr/>
        </p:nvSpPr>
        <p:spPr>
          <a:xfrm>
            <a:off x="5267908" y="3356992"/>
            <a:ext cx="1368152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D94C27-8C9C-4E78-8061-726B2F9E3575}"/>
              </a:ext>
            </a:extLst>
          </p:cNvPr>
          <p:cNvSpPr/>
          <p:nvPr/>
        </p:nvSpPr>
        <p:spPr>
          <a:xfrm>
            <a:off x="7608168" y="3316343"/>
            <a:ext cx="468052" cy="369330"/>
          </a:xfrm>
          <a:prstGeom prst="rect">
            <a:avLst/>
          </a:prstGeom>
          <a:solidFill>
            <a:srgbClr val="4285F4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?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1D86DB-2560-467B-BBC4-39A8C1524FAC}"/>
              </a:ext>
            </a:extLst>
          </p:cNvPr>
          <p:cNvSpPr txBox="1"/>
          <p:nvPr/>
        </p:nvSpPr>
        <p:spPr>
          <a:xfrm>
            <a:off x="7384994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1*1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99B3B9F-24E8-475F-9A24-D614E95C9F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90067" y="2027517"/>
            <a:ext cx="3123834" cy="1134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中位数</a:t>
            </a:r>
            <a:endParaRPr lang="en-US" altLang="zh-CN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</a:t>
            </a:r>
            <a:endParaRPr lang="en-US" altLang="zh-CN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其他运算方式</a:t>
            </a:r>
            <a:endParaRPr lang="en-US" altLang="zh-CN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5417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3970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掌握图像缩放的基本原理和方法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掌握图像翻转的原理和方法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掌握图像移动的原理和方法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掌握图像旋转的原理和方法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掌握图像透视的实现方法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4986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3ACD6-9EB4-40C0-8ECC-011F994E19E5}"/>
              </a:ext>
            </a:extLst>
          </p:cNvPr>
          <p:cNvSpPr/>
          <p:nvPr/>
        </p:nvSpPr>
        <p:spPr>
          <a:xfrm>
            <a:off x="941084" y="2276872"/>
            <a:ext cx="1007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dst</a:t>
            </a:r>
            <a:r>
              <a:rPr lang="en-US" altLang="zh-CN" sz="3600" dirty="0"/>
              <a:t> = cv2.resize( </a:t>
            </a:r>
            <a:r>
              <a:rPr lang="en-US" altLang="zh-CN" sz="3600" dirty="0" err="1"/>
              <a:t>src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dsize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fx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fy</a:t>
            </a:r>
            <a:r>
              <a:rPr lang="en-US" altLang="zh-CN" sz="3600" dirty="0"/>
              <a:t>[, interpolation]]] )</a:t>
            </a:r>
            <a:endParaRPr lang="zh-CN" altLang="en-US" sz="3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192731-EBF5-4A71-8DB9-350A33BA496F}"/>
              </a:ext>
            </a:extLst>
          </p:cNvPr>
          <p:cNvSpPr/>
          <p:nvPr/>
        </p:nvSpPr>
        <p:spPr>
          <a:xfrm>
            <a:off x="568306" y="3428528"/>
            <a:ext cx="11426825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</a:t>
            </a:r>
            <a:r>
              <a:rPr lang="en-US" altLang="zh-CN" dirty="0" err="1"/>
              <a:t>dst</a:t>
            </a:r>
            <a:r>
              <a:rPr lang="en-US" altLang="zh-CN" dirty="0"/>
              <a:t> – </a:t>
            </a:r>
            <a:r>
              <a:rPr lang="zh-CN" altLang="en-US" dirty="0"/>
              <a:t>输出的目标图像，类型与</a:t>
            </a:r>
            <a:r>
              <a:rPr lang="en-US" altLang="zh-CN" dirty="0" err="1"/>
              <a:t>src</a:t>
            </a:r>
            <a:r>
              <a:rPr lang="zh-CN" altLang="en-US" dirty="0"/>
              <a:t>相同，大小为</a:t>
            </a:r>
            <a:r>
              <a:rPr lang="en-US" altLang="zh-CN" dirty="0" err="1"/>
              <a:t>dsize</a:t>
            </a:r>
            <a:r>
              <a:rPr lang="zh-CN" altLang="en-US" dirty="0"/>
              <a:t>（当该值非零时），或者通过</a:t>
            </a:r>
            <a:r>
              <a:rPr lang="en-US" altLang="zh-CN" dirty="0" err="1"/>
              <a:t>src.size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fx</a:t>
            </a:r>
            <a:r>
              <a:rPr lang="zh-CN" altLang="en-US" dirty="0"/>
              <a:t>、</a:t>
            </a:r>
            <a:r>
              <a:rPr lang="en-US" altLang="zh-CN" dirty="0" err="1"/>
              <a:t>fy</a:t>
            </a:r>
            <a:r>
              <a:rPr lang="zh-CN" altLang="en-US" dirty="0"/>
              <a:t>计算得到。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</a:t>
            </a:r>
            <a:r>
              <a:rPr lang="en-US" altLang="zh-CN" dirty="0" err="1"/>
              <a:t>src</a:t>
            </a:r>
            <a:r>
              <a:rPr lang="en-US" altLang="zh-CN" dirty="0"/>
              <a:t> – </a:t>
            </a:r>
            <a:r>
              <a:rPr lang="zh-CN" altLang="en-US" dirty="0"/>
              <a:t>需要缩放的原始图像。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</a:t>
            </a:r>
            <a:r>
              <a:rPr lang="en-US" altLang="zh-CN" dirty="0" err="1"/>
              <a:t>dsize</a:t>
            </a:r>
            <a:r>
              <a:rPr lang="en-US" altLang="zh-CN" dirty="0"/>
              <a:t> – </a:t>
            </a:r>
            <a:r>
              <a:rPr lang="zh-CN" altLang="en-US" dirty="0"/>
              <a:t>输出图像大小。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</a:t>
            </a:r>
            <a:r>
              <a:rPr lang="en-US" altLang="zh-CN" dirty="0" err="1"/>
              <a:t>fx</a:t>
            </a:r>
            <a:r>
              <a:rPr lang="en-US" altLang="zh-CN" dirty="0"/>
              <a:t> – </a:t>
            </a:r>
            <a:r>
              <a:rPr lang="zh-CN" altLang="en-US" dirty="0"/>
              <a:t>水平方向的缩放比例。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</a:t>
            </a:r>
            <a:r>
              <a:rPr lang="en-US" altLang="zh-CN" dirty="0" err="1"/>
              <a:t>fy</a:t>
            </a:r>
            <a:r>
              <a:rPr lang="en-US" altLang="zh-CN" dirty="0"/>
              <a:t> – </a:t>
            </a:r>
            <a:r>
              <a:rPr lang="zh-CN" altLang="en-US" dirty="0"/>
              <a:t>垂直方向的缩放比例。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interpolation – </a:t>
            </a:r>
            <a:r>
              <a:rPr lang="zh-CN" altLang="en-US" dirty="0"/>
              <a:t>插值方式。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0859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3ACD6-9EB4-40C0-8ECC-011F994E19E5}"/>
              </a:ext>
            </a:extLst>
          </p:cNvPr>
          <p:cNvSpPr/>
          <p:nvPr/>
        </p:nvSpPr>
        <p:spPr>
          <a:xfrm>
            <a:off x="941084" y="2276872"/>
            <a:ext cx="1007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EA4335"/>
                </a:solidFill>
              </a:rPr>
              <a:t>dst</a:t>
            </a:r>
            <a:r>
              <a:rPr lang="en-US" altLang="zh-CN" sz="3600" dirty="0"/>
              <a:t> = cv2.resize( </a:t>
            </a:r>
            <a:r>
              <a:rPr lang="en-US" altLang="zh-CN" sz="3600" dirty="0" err="1"/>
              <a:t>src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dsize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fx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fy</a:t>
            </a:r>
            <a:r>
              <a:rPr lang="en-US" altLang="zh-CN" sz="3600" dirty="0"/>
              <a:t>[, interpolation]]] )</a:t>
            </a:r>
            <a:endParaRPr lang="zh-CN" altLang="en-US" sz="3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192731-EBF5-4A71-8DB9-350A33BA496F}"/>
              </a:ext>
            </a:extLst>
          </p:cNvPr>
          <p:cNvSpPr/>
          <p:nvPr/>
        </p:nvSpPr>
        <p:spPr>
          <a:xfrm>
            <a:off x="568306" y="3428528"/>
            <a:ext cx="11576366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b="1" dirty="0" err="1">
                <a:solidFill>
                  <a:srgbClr val="EA4335"/>
                </a:solidFill>
              </a:rPr>
              <a:t>dst</a:t>
            </a:r>
            <a:r>
              <a:rPr lang="en-US" altLang="zh-CN" b="1" dirty="0">
                <a:solidFill>
                  <a:srgbClr val="EA4335"/>
                </a:solidFill>
              </a:rPr>
              <a:t> – </a:t>
            </a:r>
            <a:r>
              <a:rPr lang="zh-CN" altLang="en-US" b="1" dirty="0">
                <a:solidFill>
                  <a:srgbClr val="EA4335"/>
                </a:solidFill>
              </a:rPr>
              <a:t>输出的目标图像，类型与</a:t>
            </a:r>
            <a:r>
              <a:rPr lang="en-US" altLang="zh-CN" b="1" dirty="0" err="1">
                <a:solidFill>
                  <a:srgbClr val="EA4335"/>
                </a:solidFill>
              </a:rPr>
              <a:t>src</a:t>
            </a:r>
            <a:r>
              <a:rPr lang="zh-CN" altLang="en-US" b="1" dirty="0">
                <a:solidFill>
                  <a:srgbClr val="EA4335"/>
                </a:solidFill>
              </a:rPr>
              <a:t>相同，大小为</a:t>
            </a:r>
            <a:r>
              <a:rPr lang="en-US" altLang="zh-CN" b="1" dirty="0" err="1">
                <a:solidFill>
                  <a:srgbClr val="EA4335"/>
                </a:solidFill>
              </a:rPr>
              <a:t>dsize</a:t>
            </a:r>
            <a:r>
              <a:rPr lang="zh-CN" altLang="en-US" b="1" dirty="0">
                <a:solidFill>
                  <a:srgbClr val="EA4335"/>
                </a:solidFill>
              </a:rPr>
              <a:t>（当该值非零时），或者通过</a:t>
            </a:r>
            <a:r>
              <a:rPr lang="en-US" altLang="zh-CN" b="1" dirty="0" err="1">
                <a:solidFill>
                  <a:srgbClr val="EA4335"/>
                </a:solidFill>
              </a:rPr>
              <a:t>src.size</a:t>
            </a:r>
            <a:r>
              <a:rPr lang="en-US" altLang="zh-CN" b="1" dirty="0">
                <a:solidFill>
                  <a:srgbClr val="EA4335"/>
                </a:solidFill>
              </a:rPr>
              <a:t>()</a:t>
            </a:r>
            <a:r>
              <a:rPr lang="zh-CN" altLang="en-US" b="1" dirty="0">
                <a:solidFill>
                  <a:srgbClr val="EA4335"/>
                </a:solidFill>
              </a:rPr>
              <a:t>、</a:t>
            </a:r>
            <a:r>
              <a:rPr lang="en-US" altLang="zh-CN" b="1" dirty="0" err="1">
                <a:solidFill>
                  <a:srgbClr val="EA4335"/>
                </a:solidFill>
              </a:rPr>
              <a:t>fx</a:t>
            </a:r>
            <a:r>
              <a:rPr lang="zh-CN" altLang="en-US" b="1" dirty="0">
                <a:solidFill>
                  <a:srgbClr val="EA4335"/>
                </a:solidFill>
              </a:rPr>
              <a:t>、</a:t>
            </a:r>
            <a:r>
              <a:rPr lang="en-US" altLang="zh-CN" b="1" dirty="0" err="1">
                <a:solidFill>
                  <a:srgbClr val="EA4335"/>
                </a:solidFill>
              </a:rPr>
              <a:t>fy</a:t>
            </a:r>
            <a:r>
              <a:rPr lang="zh-CN" altLang="en-US" b="1" dirty="0">
                <a:solidFill>
                  <a:srgbClr val="EA4335"/>
                </a:solidFill>
              </a:rPr>
              <a:t>计算得到。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需要缩放的原始图像。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dsize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输出图像大小。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水平方向的缩放比例。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fy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垂直方向的缩放比例。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interpolation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插值方式。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115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3ACD6-9EB4-40C0-8ECC-011F994E19E5}"/>
              </a:ext>
            </a:extLst>
          </p:cNvPr>
          <p:cNvSpPr/>
          <p:nvPr/>
        </p:nvSpPr>
        <p:spPr>
          <a:xfrm>
            <a:off x="941084" y="2276872"/>
            <a:ext cx="1007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dst</a:t>
            </a:r>
            <a:r>
              <a:rPr lang="en-US" altLang="zh-CN" sz="3600" dirty="0"/>
              <a:t> = cv2.resize( </a:t>
            </a:r>
            <a:r>
              <a:rPr lang="en-US" altLang="zh-CN" sz="3600" b="1" dirty="0" err="1">
                <a:solidFill>
                  <a:srgbClr val="EA4335"/>
                </a:solidFill>
              </a:rPr>
              <a:t>src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dsize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fx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fy</a:t>
            </a:r>
            <a:r>
              <a:rPr lang="en-US" altLang="zh-CN" sz="3600" dirty="0"/>
              <a:t>[, interpolation]]] )</a:t>
            </a:r>
            <a:endParaRPr lang="zh-CN" altLang="en-US" sz="3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192731-EBF5-4A71-8DB9-350A33BA496F}"/>
              </a:ext>
            </a:extLst>
          </p:cNvPr>
          <p:cNvSpPr/>
          <p:nvPr/>
        </p:nvSpPr>
        <p:spPr>
          <a:xfrm>
            <a:off x="568306" y="3428528"/>
            <a:ext cx="11426825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输出的目标图像，类型与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相同，大小为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dsize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（当该值非零时），或者通过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src.size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计算得到。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b="1" dirty="0" err="1">
                <a:solidFill>
                  <a:srgbClr val="EA4335"/>
                </a:solidFill>
              </a:rPr>
              <a:t>src</a:t>
            </a:r>
            <a:r>
              <a:rPr lang="en-US" altLang="zh-CN" b="1" dirty="0">
                <a:solidFill>
                  <a:srgbClr val="EA4335"/>
                </a:solidFill>
              </a:rPr>
              <a:t> – </a:t>
            </a:r>
            <a:r>
              <a:rPr lang="zh-CN" altLang="en-US" b="1" dirty="0">
                <a:solidFill>
                  <a:srgbClr val="EA4335"/>
                </a:solidFill>
              </a:rPr>
              <a:t>需要缩放的原始图像。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dsize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输出图像大小。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水平方向的缩放比例。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fy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垂直方向的缩放比例。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interpolation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插值方式。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2313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3ACD6-9EB4-40C0-8ECC-011F994E19E5}"/>
              </a:ext>
            </a:extLst>
          </p:cNvPr>
          <p:cNvSpPr/>
          <p:nvPr/>
        </p:nvSpPr>
        <p:spPr>
          <a:xfrm>
            <a:off x="941084" y="2276872"/>
            <a:ext cx="1007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dst</a:t>
            </a:r>
            <a:r>
              <a:rPr lang="en-US" altLang="zh-CN" sz="3600" dirty="0"/>
              <a:t> = cv2.resize( </a:t>
            </a:r>
            <a:r>
              <a:rPr lang="en-US" altLang="zh-CN" sz="3600" dirty="0" err="1"/>
              <a:t>src</a:t>
            </a:r>
            <a:r>
              <a:rPr lang="en-US" altLang="zh-CN" sz="3600" dirty="0"/>
              <a:t>, </a:t>
            </a:r>
            <a:r>
              <a:rPr lang="en-US" altLang="zh-CN" sz="3600" b="1" dirty="0" err="1">
                <a:solidFill>
                  <a:srgbClr val="EA4335"/>
                </a:solidFill>
              </a:rPr>
              <a:t>dsize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fx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fy</a:t>
            </a:r>
            <a:r>
              <a:rPr lang="en-US" altLang="zh-CN" sz="3600" dirty="0"/>
              <a:t>[, interpolation]]] )</a:t>
            </a:r>
            <a:endParaRPr lang="zh-CN" altLang="en-US" sz="3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192731-EBF5-4A71-8DB9-350A33BA496F}"/>
              </a:ext>
            </a:extLst>
          </p:cNvPr>
          <p:cNvSpPr/>
          <p:nvPr/>
        </p:nvSpPr>
        <p:spPr>
          <a:xfrm>
            <a:off x="568306" y="3428528"/>
            <a:ext cx="11426825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输出的目标图像，类型与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相同，大小为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dsize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（当该值非零时），或者通过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src.size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计算得到。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需要缩放的原始图像。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b="1" dirty="0" err="1">
                <a:solidFill>
                  <a:srgbClr val="EA4335"/>
                </a:solidFill>
              </a:rPr>
              <a:t>dsize</a:t>
            </a:r>
            <a:r>
              <a:rPr lang="en-US" altLang="zh-CN" b="1" dirty="0">
                <a:solidFill>
                  <a:srgbClr val="EA4335"/>
                </a:solidFill>
              </a:rPr>
              <a:t> – </a:t>
            </a:r>
            <a:r>
              <a:rPr lang="zh-CN" altLang="en-US" b="1" dirty="0">
                <a:solidFill>
                  <a:srgbClr val="EA4335"/>
                </a:solidFill>
              </a:rPr>
              <a:t>输出图像大小。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水平方向的缩放比例。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fy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垂直方向的缩放比例。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interpolation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插值方式。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333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图像缩放的大小控制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3ACD6-9EB4-40C0-8ECC-011F994E19E5}"/>
              </a:ext>
            </a:extLst>
          </p:cNvPr>
          <p:cNvSpPr/>
          <p:nvPr/>
        </p:nvSpPr>
        <p:spPr>
          <a:xfrm>
            <a:off x="765175" y="2108933"/>
            <a:ext cx="2347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通过参数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D4AE36-C0C5-4528-A3A6-BF9EA22E3B5F}"/>
              </a:ext>
            </a:extLst>
          </p:cNvPr>
          <p:cNvSpPr/>
          <p:nvPr/>
        </p:nvSpPr>
        <p:spPr>
          <a:xfrm>
            <a:off x="1343472" y="3235833"/>
            <a:ext cx="6840760" cy="111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该参数会屏蔽其他控制大小的参数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两个参数：（宽度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59392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3ACD6-9EB4-40C0-8ECC-011F994E19E5}"/>
              </a:ext>
            </a:extLst>
          </p:cNvPr>
          <p:cNvSpPr/>
          <p:nvPr/>
        </p:nvSpPr>
        <p:spPr>
          <a:xfrm>
            <a:off x="941084" y="2276872"/>
            <a:ext cx="1007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dst</a:t>
            </a:r>
            <a:r>
              <a:rPr lang="en-US" altLang="zh-CN" sz="3600" dirty="0"/>
              <a:t> = cv2.resize( </a:t>
            </a:r>
            <a:r>
              <a:rPr lang="en-US" altLang="zh-CN" sz="3600" dirty="0" err="1"/>
              <a:t>src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dsize</a:t>
            </a:r>
            <a:r>
              <a:rPr lang="en-US" altLang="zh-CN" sz="3600" dirty="0"/>
              <a:t>[, </a:t>
            </a:r>
            <a:r>
              <a:rPr lang="en-US" altLang="zh-CN" sz="3600" b="1" dirty="0" err="1">
                <a:solidFill>
                  <a:srgbClr val="EA4335"/>
                </a:solidFill>
              </a:rPr>
              <a:t>fx</a:t>
            </a:r>
            <a:r>
              <a:rPr lang="en-US" altLang="zh-CN" sz="3600" dirty="0"/>
              <a:t>[, </a:t>
            </a:r>
            <a:r>
              <a:rPr lang="en-US" altLang="zh-CN" sz="3600" b="1" dirty="0" err="1">
                <a:solidFill>
                  <a:srgbClr val="EA4335"/>
                </a:solidFill>
              </a:rPr>
              <a:t>fy</a:t>
            </a:r>
            <a:r>
              <a:rPr lang="en-US" altLang="zh-CN" sz="3600" dirty="0"/>
              <a:t>[, interpolation]]] )</a:t>
            </a:r>
            <a:endParaRPr lang="zh-CN" altLang="en-US" sz="3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192731-EBF5-4A71-8DB9-350A33BA496F}"/>
              </a:ext>
            </a:extLst>
          </p:cNvPr>
          <p:cNvSpPr/>
          <p:nvPr/>
        </p:nvSpPr>
        <p:spPr>
          <a:xfrm>
            <a:off x="568306" y="3428528"/>
            <a:ext cx="11426825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输出的目标图像，类型与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相同，大小为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dsize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（当该值非零时），或者通过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src.size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计算得到。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需要缩放的原始图像。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dsize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输出图像大小。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b="1" dirty="0" err="1">
                <a:solidFill>
                  <a:srgbClr val="EA4335"/>
                </a:solidFill>
              </a:rPr>
              <a:t>fx</a:t>
            </a:r>
            <a:r>
              <a:rPr lang="en-US" altLang="zh-CN" b="1" dirty="0">
                <a:solidFill>
                  <a:srgbClr val="EA4335"/>
                </a:solidFill>
              </a:rPr>
              <a:t> – </a:t>
            </a:r>
            <a:r>
              <a:rPr lang="zh-CN" altLang="en-US" b="1" dirty="0">
                <a:solidFill>
                  <a:srgbClr val="EA4335"/>
                </a:solidFill>
              </a:rPr>
              <a:t>水平方向的缩放比例。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b="1" dirty="0" err="1">
                <a:solidFill>
                  <a:srgbClr val="EA4335"/>
                </a:solidFill>
              </a:rPr>
              <a:t>fy</a:t>
            </a:r>
            <a:r>
              <a:rPr lang="en-US" altLang="zh-CN" b="1" dirty="0">
                <a:solidFill>
                  <a:srgbClr val="EA4335"/>
                </a:solidFill>
              </a:rPr>
              <a:t> – </a:t>
            </a:r>
            <a:r>
              <a:rPr lang="zh-CN" altLang="en-US" b="1" dirty="0">
                <a:solidFill>
                  <a:srgbClr val="EA4335"/>
                </a:solidFill>
              </a:rPr>
              <a:t>垂直方向的缩放比例。</a:t>
            </a:r>
            <a:endParaRPr lang="en-US" altLang="zh-CN" b="1" dirty="0">
              <a:solidFill>
                <a:srgbClr val="EA433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interpolation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插值方式。</a:t>
            </a:r>
          </a:p>
        </p:txBody>
      </p:sp>
    </p:spTree>
    <p:extLst>
      <p:ext uri="{BB962C8B-B14F-4D97-AF65-F5344CB8AC3E}">
        <p14:creationId xmlns:p14="http://schemas.microsoft.com/office/powerpoint/2010/main" val="93468698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图像缩放的大小控制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3ACD6-9EB4-40C0-8ECC-011F994E19E5}"/>
              </a:ext>
            </a:extLst>
          </p:cNvPr>
          <p:cNvSpPr/>
          <p:nvPr/>
        </p:nvSpPr>
        <p:spPr>
          <a:xfrm>
            <a:off x="765175" y="2108933"/>
            <a:ext cx="2422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通过参数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fy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017D09-A37F-4BA9-B018-44FF5BF35855}"/>
              </a:ext>
            </a:extLst>
          </p:cNvPr>
          <p:cNvSpPr/>
          <p:nvPr/>
        </p:nvSpPr>
        <p:spPr>
          <a:xfrm>
            <a:off x="1343472" y="3005091"/>
            <a:ext cx="6096000" cy="1113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参数</a:t>
            </a:r>
            <a:r>
              <a:rPr lang="en-US" altLang="zh-CN" dirty="0" err="1"/>
              <a:t>dsize</a:t>
            </a:r>
            <a:r>
              <a:rPr lang="zh-CN" altLang="en-US" dirty="0"/>
              <a:t>为</a:t>
            </a:r>
            <a:r>
              <a:rPr lang="en-US" altLang="zh-CN" dirty="0"/>
              <a:t>None</a:t>
            </a:r>
            <a:r>
              <a:rPr lang="zh-CN" altLang="en-US" dirty="0"/>
              <a:t>时，这两个参数起作用。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目标图像大小：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49AC20-636B-4489-890D-3BDCA7891124}"/>
              </a:ext>
            </a:extLst>
          </p:cNvPr>
          <p:cNvSpPr/>
          <p:nvPr/>
        </p:nvSpPr>
        <p:spPr>
          <a:xfrm>
            <a:off x="2011301" y="4301433"/>
            <a:ext cx="3292611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5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宽度</a:t>
            </a:r>
            <a:r>
              <a:rPr lang="en-US" altLang="zh-CN" dirty="0"/>
              <a:t>=</a:t>
            </a:r>
            <a:r>
              <a:rPr lang="en-US" altLang="zh-CN" dirty="0" err="1"/>
              <a:t>fx</a:t>
            </a:r>
            <a:r>
              <a:rPr lang="en-US" altLang="zh-CN" dirty="0"/>
              <a:t>*</a:t>
            </a:r>
            <a:r>
              <a:rPr lang="zh-CN" altLang="en-US" dirty="0"/>
              <a:t>原宽度</a:t>
            </a:r>
          </a:p>
          <a:p>
            <a:pPr marL="285750" lvl="5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高度</a:t>
            </a:r>
            <a:r>
              <a:rPr lang="en-US" altLang="zh-CN" dirty="0"/>
              <a:t>=</a:t>
            </a:r>
            <a:r>
              <a:rPr lang="en-US" altLang="zh-CN" dirty="0" err="1"/>
              <a:t>fy</a:t>
            </a:r>
            <a:r>
              <a:rPr lang="en-US" altLang="zh-CN" dirty="0"/>
              <a:t>*</a:t>
            </a:r>
            <a:r>
              <a:rPr lang="zh-CN" altLang="en-US" dirty="0"/>
              <a:t>原高度</a:t>
            </a:r>
          </a:p>
        </p:txBody>
      </p:sp>
    </p:spTree>
    <p:extLst>
      <p:ext uri="{BB962C8B-B14F-4D97-AF65-F5344CB8AC3E}">
        <p14:creationId xmlns:p14="http://schemas.microsoft.com/office/powerpoint/2010/main" val="155015545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图像缩放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3ACD6-9EB4-40C0-8ECC-011F994E19E5}"/>
              </a:ext>
            </a:extLst>
          </p:cNvPr>
          <p:cNvSpPr/>
          <p:nvPr/>
        </p:nvSpPr>
        <p:spPr>
          <a:xfrm>
            <a:off x="941084" y="2276872"/>
            <a:ext cx="10280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dst</a:t>
            </a:r>
            <a:r>
              <a:rPr lang="en-US" altLang="zh-CN" sz="3600" dirty="0"/>
              <a:t> = cv2.resize( </a:t>
            </a:r>
            <a:r>
              <a:rPr lang="en-US" altLang="zh-CN" sz="3600" dirty="0" err="1"/>
              <a:t>src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dsize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fx</a:t>
            </a:r>
            <a:r>
              <a:rPr lang="en-US" altLang="zh-CN" sz="3600" dirty="0"/>
              <a:t>[, </a:t>
            </a:r>
            <a:r>
              <a:rPr lang="en-US" altLang="zh-CN" sz="3600" dirty="0" err="1"/>
              <a:t>fy</a:t>
            </a:r>
            <a:r>
              <a:rPr lang="en-US" altLang="zh-CN" sz="3600" dirty="0"/>
              <a:t>[, </a:t>
            </a:r>
            <a:r>
              <a:rPr lang="en-US" altLang="zh-CN" sz="3600" b="1" dirty="0">
                <a:solidFill>
                  <a:srgbClr val="EA4335"/>
                </a:solidFill>
              </a:rPr>
              <a:t>interpolation</a:t>
            </a:r>
            <a:r>
              <a:rPr lang="en-US" altLang="zh-CN" sz="3600" dirty="0"/>
              <a:t>]]] )</a:t>
            </a:r>
            <a:endParaRPr lang="zh-CN" altLang="en-US" sz="3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57F6EF-FC50-4A3D-87DD-5A2195FAB9B0}"/>
              </a:ext>
            </a:extLst>
          </p:cNvPr>
          <p:cNvSpPr/>
          <p:nvPr/>
        </p:nvSpPr>
        <p:spPr>
          <a:xfrm>
            <a:off x="568306" y="3428528"/>
            <a:ext cx="11426825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输出的目标图像，类型与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相同，大小为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dsize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（当该值非零时），或者通过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src.size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计算得到。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需要缩放的原始图像。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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dsize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输出图像大小。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B5B5B5"/>
                </a:solidFill>
              </a:rPr>
              <a:t></a:t>
            </a:r>
            <a:r>
              <a:rPr lang="en-US" altLang="zh-CN" dirty="0" err="1">
                <a:solidFill>
                  <a:srgbClr val="B5B5B5"/>
                </a:solidFill>
              </a:rPr>
              <a:t>fx</a:t>
            </a:r>
            <a:r>
              <a:rPr lang="en-US" altLang="zh-CN" dirty="0">
                <a:solidFill>
                  <a:srgbClr val="B5B5B5"/>
                </a:solidFill>
              </a:rPr>
              <a:t> – </a:t>
            </a:r>
            <a:r>
              <a:rPr lang="zh-CN" altLang="en-US" dirty="0">
                <a:solidFill>
                  <a:srgbClr val="B5B5B5"/>
                </a:solidFill>
              </a:rPr>
              <a:t>水平方向的缩放比例。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B5B5B5"/>
                </a:solidFill>
              </a:rPr>
              <a:t></a:t>
            </a:r>
            <a:r>
              <a:rPr lang="en-US" altLang="zh-CN" dirty="0" err="1">
                <a:solidFill>
                  <a:srgbClr val="B5B5B5"/>
                </a:solidFill>
              </a:rPr>
              <a:t>fy</a:t>
            </a:r>
            <a:r>
              <a:rPr lang="en-US" altLang="zh-CN" dirty="0">
                <a:solidFill>
                  <a:srgbClr val="B5B5B5"/>
                </a:solidFill>
              </a:rPr>
              <a:t> – </a:t>
            </a:r>
            <a:r>
              <a:rPr lang="zh-CN" altLang="en-US" dirty="0">
                <a:solidFill>
                  <a:srgbClr val="B5B5B5"/>
                </a:solidFill>
              </a:rPr>
              <a:t>垂直方向的缩放比例。</a:t>
            </a:r>
            <a:endParaRPr lang="en-US" altLang="zh-CN" dirty="0">
              <a:solidFill>
                <a:srgbClr val="B5B5B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EA4335"/>
                </a:solidFill>
              </a:rPr>
              <a:t>interpolation – </a:t>
            </a:r>
            <a:r>
              <a:rPr lang="zh-CN" altLang="en-US" b="1" dirty="0">
                <a:solidFill>
                  <a:srgbClr val="EA4335"/>
                </a:solidFill>
              </a:rPr>
              <a:t>插值方式。</a:t>
            </a:r>
          </a:p>
        </p:txBody>
      </p:sp>
    </p:spTree>
    <p:extLst>
      <p:ext uri="{BB962C8B-B14F-4D97-AF65-F5344CB8AC3E}">
        <p14:creationId xmlns:p14="http://schemas.microsoft.com/office/powerpoint/2010/main" val="81539083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BCAEEC-A3D8-4A8B-B5A2-8C945F0A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764704"/>
            <a:ext cx="8038095" cy="5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7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BCAEEC-A3D8-4A8B-B5A2-8C945F0A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764704"/>
            <a:ext cx="8038095" cy="56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E86694-1C52-46C4-B616-4E9877BDB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4A853">
                <a:tint val="45000"/>
                <a:satMod val="400000"/>
              </a:srgbClr>
            </a:duotone>
          </a:blip>
          <a:srcRect t="34310" b="55524"/>
          <a:stretch/>
        </p:blipFill>
        <p:spPr>
          <a:xfrm>
            <a:off x="1703512" y="2708920"/>
            <a:ext cx="8038095" cy="5760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F42C71-A8B4-43AB-98E4-7CF10C52B49C}"/>
              </a:ext>
            </a:extLst>
          </p:cNvPr>
          <p:cNvSpPr/>
          <p:nvPr/>
        </p:nvSpPr>
        <p:spPr>
          <a:xfrm>
            <a:off x="3723427" y="160169"/>
            <a:ext cx="2415332" cy="369330"/>
          </a:xfrm>
          <a:prstGeom prst="rect">
            <a:avLst/>
          </a:prstGeom>
          <a:solidFill>
            <a:srgbClr val="00B05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缩小图像的最佳方式</a:t>
            </a:r>
          </a:p>
        </p:txBody>
      </p:sp>
    </p:spTree>
    <p:extLst>
      <p:ext uri="{BB962C8B-B14F-4D97-AF65-F5344CB8AC3E}">
        <p14:creationId xmlns:p14="http://schemas.microsoft.com/office/powerpoint/2010/main" val="34545007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理解图像缩放的基本原理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掌握图像缩放的基本方法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BCAEEC-A3D8-4A8B-B5A2-8C945F0A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764704"/>
            <a:ext cx="8038095" cy="56666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F42C71-A8B4-43AB-98E4-7CF10C52B49C}"/>
              </a:ext>
            </a:extLst>
          </p:cNvPr>
          <p:cNvSpPr/>
          <p:nvPr/>
        </p:nvSpPr>
        <p:spPr>
          <a:xfrm>
            <a:off x="3723427" y="160169"/>
            <a:ext cx="2415332" cy="369330"/>
          </a:xfrm>
          <a:prstGeom prst="rect">
            <a:avLst/>
          </a:prstGeom>
          <a:solidFill>
            <a:srgbClr val="00B05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放大图像的最佳方式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C9374F-8418-47E1-BAD7-CEB58FE73A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12708" b="82209"/>
          <a:stretch/>
        </p:blipFill>
        <p:spPr>
          <a:xfrm>
            <a:off x="1703511" y="1484784"/>
            <a:ext cx="8038095" cy="2880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4A2B40-6B36-41B7-B771-1273FAD1CD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7790" b="65691"/>
          <a:stretch/>
        </p:blipFill>
        <p:spPr>
          <a:xfrm>
            <a:off x="1703510" y="1772817"/>
            <a:ext cx="8038095" cy="936104"/>
          </a:xfrm>
          <a:prstGeom prst="rect">
            <a:avLst/>
          </a:prstGeom>
        </p:spPr>
      </p:pic>
      <p:sp>
        <p:nvSpPr>
          <p:cNvPr id="13" name="PA_文本框 6">
            <a:extLst>
              <a:ext uri="{FF2B5EF4-FFF2-40B4-BE49-F238E27FC236}">
                <a16:creationId xmlns:a16="http://schemas.microsoft.com/office/drawing/2014/main" id="{095A873A-6416-4FBE-9725-BAEC1D738A1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05860" y="1993273"/>
            <a:ext cx="187220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4A8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速度更快</a:t>
            </a:r>
            <a:endParaRPr lang="en-US" altLang="zh-CN" sz="2000" dirty="0">
              <a:solidFill>
                <a:srgbClr val="34A8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2222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22061" y="1653079"/>
            <a:ext cx="8218174" cy="4651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rows,cols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src.shape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=cv2.resize(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,(int(cols*2),int(rows*0.8)))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src.shape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dst.shape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743599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控制图像缩放。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312" y="13046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801919" y="14470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1190995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22061" y="1653079"/>
            <a:ext cx="8218174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=cv2.resize(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src,None,fx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=2,fy=1)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print(src.shape)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dst.shape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743599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控制图像缩放。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312" y="13046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801919" y="14470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1048108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图像缩放的原理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图像缩放的方法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图像放大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088033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图像放大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07179"/>
              </p:ext>
            </p:extLst>
          </p:nvPr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895ACA2D-DE9A-450E-B9B9-83FE7B028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50478"/>
              </p:ext>
            </p:extLst>
          </p:nvPr>
        </p:nvGraphicFramePr>
        <p:xfrm>
          <a:off x="6769883" y="2480899"/>
          <a:ext cx="2457264" cy="218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31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61431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61431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61431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546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546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1" y="5203880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824418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图像放大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/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0" y="5203880"/>
            <a:ext cx="121486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*16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DA1EC5-BBA9-48D8-9A7C-980E626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2471738"/>
            <a:ext cx="2486025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45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图像放大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80284"/>
              </p:ext>
            </p:extLst>
          </p:nvPr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0" y="5203880"/>
            <a:ext cx="121486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*16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DA1EC5-BBA9-48D8-9A7C-980E626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2471738"/>
            <a:ext cx="2486025" cy="2214562"/>
          </a:xfrm>
          <a:prstGeom prst="rect">
            <a:avLst/>
          </a:prstGeom>
        </p:spPr>
      </p:pic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525305FB-048D-4736-A8D7-D79F32D87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44931"/>
              </p:ext>
            </p:extLst>
          </p:nvPr>
        </p:nvGraphicFramePr>
        <p:xfrm>
          <a:off x="6776493" y="2476538"/>
          <a:ext cx="2450652" cy="219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663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416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图像放大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77771"/>
              </p:ext>
            </p:extLst>
          </p:nvPr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0" y="5203880"/>
            <a:ext cx="121486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*16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DA1EC5-BBA9-48D8-9A7C-980E626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2471738"/>
            <a:ext cx="2486025" cy="22145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41707A-8862-4EC2-B829-858CD4250D4C}"/>
              </a:ext>
            </a:extLst>
          </p:cNvPr>
          <p:cNvSpPr/>
          <p:nvPr/>
        </p:nvSpPr>
        <p:spPr>
          <a:xfrm>
            <a:off x="6769884" y="2490052"/>
            <a:ext cx="607230" cy="540000"/>
          </a:xfrm>
          <a:prstGeom prst="rect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267847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图像缩放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图像放大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768916-2891-48C8-8D75-927CBB71B741}"/>
              </a:ext>
            </a:extLst>
          </p:cNvPr>
          <p:cNvSpPr/>
          <p:nvPr/>
        </p:nvSpPr>
        <p:spPr>
          <a:xfrm>
            <a:off x="2639616" y="29969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D8599-9F6D-41BD-9D8C-3E61CFFEB72D}"/>
              </a:ext>
            </a:extLst>
          </p:cNvPr>
          <p:cNvSpPr/>
          <p:nvPr/>
        </p:nvSpPr>
        <p:spPr>
          <a:xfrm>
            <a:off x="6769883" y="2480899"/>
            <a:ext cx="2457264" cy="218423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5E7908-FB96-48E6-AC36-2B448D1B9F83}"/>
              </a:ext>
            </a:extLst>
          </p:cNvPr>
          <p:cNvGraphicFramePr>
            <a:graphicFrameLocks noGrp="1"/>
          </p:cNvGraphicFramePr>
          <p:nvPr/>
        </p:nvGraphicFramePr>
        <p:xfrm>
          <a:off x="2639616" y="29969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66A3AC-D533-467A-BD9C-544C02E3A73A}"/>
              </a:ext>
            </a:extLst>
          </p:cNvPr>
          <p:cNvSpPr txBox="1"/>
          <p:nvPr/>
        </p:nvSpPr>
        <p:spPr>
          <a:xfrm>
            <a:off x="2830488" y="5203881"/>
            <a:ext cx="914400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4*4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E8439-CDDE-456D-AFC8-CDF1165DCBBF}"/>
              </a:ext>
            </a:extLst>
          </p:cNvPr>
          <p:cNvSpPr txBox="1"/>
          <p:nvPr/>
        </p:nvSpPr>
        <p:spPr>
          <a:xfrm>
            <a:off x="7545430" y="5203880"/>
            <a:ext cx="121486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*16</a:t>
            </a:r>
            <a:endParaRPr kumimoji="0" lang="zh-CN" altLang="en-US" sz="24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DA1EC5-BBA9-48D8-9A7C-980E626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2471738"/>
            <a:ext cx="2486025" cy="2214562"/>
          </a:xfrm>
          <a:prstGeom prst="rect">
            <a:avLst/>
          </a:prstGeom>
        </p:spPr>
      </p:pic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525305FB-048D-4736-A8D7-D79F32D87058}"/>
              </a:ext>
            </a:extLst>
          </p:cNvPr>
          <p:cNvGraphicFramePr>
            <a:graphicFrameLocks noGrp="1"/>
          </p:cNvGraphicFramePr>
          <p:nvPr/>
        </p:nvGraphicFramePr>
        <p:xfrm>
          <a:off x="6776493" y="2476538"/>
          <a:ext cx="2450652" cy="219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663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612663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54943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AF0F7B22-C455-46C3-B397-A5CE597B5050}"/>
              </a:ext>
            </a:extLst>
          </p:cNvPr>
          <p:cNvSpPr/>
          <p:nvPr/>
        </p:nvSpPr>
        <p:spPr>
          <a:xfrm>
            <a:off x="9984432" y="1196752"/>
            <a:ext cx="1296144" cy="1152128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DA1AEAFF-137D-4089-B5FC-29C0920C6B05}"/>
              </a:ext>
            </a:extLst>
          </p:cNvPr>
          <p:cNvGraphicFramePr>
            <a:graphicFrameLocks noGrp="1"/>
          </p:cNvGraphicFramePr>
          <p:nvPr/>
        </p:nvGraphicFramePr>
        <p:xfrm>
          <a:off x="9984432" y="1196752"/>
          <a:ext cx="1296144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32946488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917463056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1325542464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602019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41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754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780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FFFF"/>
                          </a:solidFill>
                        </a:rPr>
                        <a:t>58</a:t>
                      </a:r>
                      <a:endParaRPr lang="zh-CN" altLang="en-US" sz="105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2603"/>
                  </a:ext>
                </a:extLst>
              </a:tr>
            </a:tbl>
          </a:graphicData>
        </a:graphic>
      </p:graphicFrame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A763F9C-6C93-4B6B-BB34-9ECD90D4EF4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077075" y="1772816"/>
            <a:ext cx="2907357" cy="698922"/>
          </a:xfrm>
          <a:prstGeom prst="bentConnector3">
            <a:avLst>
              <a:gd name="adj1" fmla="val 202"/>
            </a:avLst>
          </a:prstGeom>
          <a:noFill/>
          <a:ln w="12700" cap="flat">
            <a:solidFill>
              <a:srgbClr val="34A853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918625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1108</Words>
  <Application>Microsoft Office PowerPoint</Application>
  <PresentationFormat>宽屏</PresentationFormat>
  <Paragraphs>267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图像的几何运算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335</cp:revision>
  <dcterms:created xsi:type="dcterms:W3CDTF">2017-06-22T11:40:54Z</dcterms:created>
  <dcterms:modified xsi:type="dcterms:W3CDTF">2020-06-22T00:44:25Z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