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323" r:id="rId4"/>
    <p:sldId id="324" r:id="rId5"/>
    <p:sldId id="326" r:id="rId6"/>
    <p:sldId id="358" r:id="rId7"/>
    <p:sldId id="359" r:id="rId8"/>
    <p:sldId id="360" r:id="rId9"/>
    <p:sldId id="361" r:id="rId10"/>
    <p:sldId id="364" r:id="rId11"/>
    <p:sldId id="325" r:id="rId12"/>
    <p:sldId id="362" r:id="rId13"/>
    <p:sldId id="329" r:id="rId14"/>
    <p:sldId id="330" r:id="rId15"/>
    <p:sldId id="331" r:id="rId16"/>
    <p:sldId id="363" r:id="rId17"/>
    <p:sldId id="357" r:id="rId18"/>
    <p:sldId id="303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F4"/>
    <a:srgbClr val="EA4335"/>
    <a:srgbClr val="FFFFFF"/>
    <a:srgbClr val="34A853"/>
    <a:srgbClr val="FFC592"/>
    <a:srgbClr val="00B050"/>
    <a:srgbClr val="B5B5B5"/>
    <a:srgbClr val="FFFF00"/>
    <a:srgbClr val="DADADA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1" d="100"/>
          <a:sy n="111" d="100"/>
        </p:scale>
        <p:origin x="28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15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8330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601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118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4874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653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87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061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4596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061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9752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4856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138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444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70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253482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253482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253482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237312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图像的几何运算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图像移动</a:t>
            </a: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图像移动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33CEA857-47C0-42D9-B680-FBA76426CB89}"/>
              </a:ext>
            </a:extLst>
          </p:cNvPr>
          <p:cNvSpPr txBox="1"/>
          <p:nvPr/>
        </p:nvSpPr>
        <p:spPr>
          <a:xfrm>
            <a:off x="443046" y="645950"/>
            <a:ext cx="7597170" cy="954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758914-3B1B-41F3-ADB4-F81738722419}"/>
              </a:ext>
            </a:extLst>
          </p:cNvPr>
          <p:cNvSpPr/>
          <p:nvPr/>
        </p:nvSpPr>
        <p:spPr>
          <a:xfrm>
            <a:off x="1215388" y="3717032"/>
            <a:ext cx="89130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：一个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2*3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的变换矩阵。不同矩阵实现不同的仿射变换。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991098D-A0AD-4967-8206-9B30F033E634}"/>
              </a:ext>
            </a:extLst>
          </p:cNvPr>
          <p:cNvSpPr/>
          <p:nvPr/>
        </p:nvSpPr>
        <p:spPr>
          <a:xfrm>
            <a:off x="2029455" y="1780867"/>
            <a:ext cx="81852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cv2.warpAffine( </a:t>
            </a:r>
            <a:r>
              <a:rPr lang="en-US" altLang="zh-CN" sz="40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4000" b="1" dirty="0">
                <a:solidFill>
                  <a:srgbClr val="EA4335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</a:t>
            </a:r>
            <a:r>
              <a: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40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dsize</a:t>
            </a:r>
            <a:r>
              <a: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59124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图像移动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33CEA857-47C0-42D9-B680-FBA76426CB89}"/>
              </a:ext>
            </a:extLst>
          </p:cNvPr>
          <p:cNvSpPr txBox="1"/>
          <p:nvPr/>
        </p:nvSpPr>
        <p:spPr>
          <a:xfrm>
            <a:off x="443046" y="645950"/>
            <a:ext cx="3636730" cy="954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仿射矩阵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0C4247A-276A-4E1D-BB47-D3DFFAB9195A}"/>
                  </a:ext>
                </a:extLst>
              </p:cNvPr>
              <p:cNvSpPr/>
              <p:nvPr/>
            </p:nvSpPr>
            <p:spPr>
              <a:xfrm>
                <a:off x="761008" y="2844225"/>
                <a:ext cx="102766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3200">
                              <a:latin typeface="Cambria Math" panose="02040503050406030204" pitchFamily="18" charset="0"/>
                            </a:rPr>
                            <m:t>dst</m:t>
                          </m:r>
                          <m:d>
                            <m:d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CN" altLang="en-US" sz="3200">
                              <a:latin typeface="Cambria Math" panose="02040503050406030204" pitchFamily="18" charset="0"/>
                            </a:rPr>
                            <m:t>src</m:t>
                          </m:r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3200" i="1" smtClean="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320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3200" i="1" smtClean="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320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3200" i="1" smtClean="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320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3200" i="1" smtClean="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320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3200" i="1" smtClean="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320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3200" i="1" smtClean="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320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0C4247A-276A-4E1D-BB47-D3DFFAB91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08" y="2844225"/>
                <a:ext cx="1027665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41020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图像移动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33CEA857-47C0-42D9-B680-FBA76426CB89}"/>
              </a:ext>
            </a:extLst>
          </p:cNvPr>
          <p:cNvSpPr txBox="1"/>
          <p:nvPr/>
        </p:nvSpPr>
        <p:spPr>
          <a:xfrm>
            <a:off x="443046" y="645950"/>
            <a:ext cx="3636730" cy="954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仿射矩阵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0C4247A-276A-4E1D-BB47-D3DFFAB9195A}"/>
                  </a:ext>
                </a:extLst>
              </p:cNvPr>
              <p:cNvSpPr/>
              <p:nvPr/>
            </p:nvSpPr>
            <p:spPr>
              <a:xfrm>
                <a:off x="761008" y="2844225"/>
                <a:ext cx="102766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3200">
                              <a:latin typeface="Cambria Math" panose="02040503050406030204" pitchFamily="18" charset="0"/>
                            </a:rPr>
                            <m:t>dst</m:t>
                          </m:r>
                          <m:d>
                            <m:d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CN" altLang="en-US" sz="3200">
                              <a:latin typeface="Cambria Math" panose="02040503050406030204" pitchFamily="18" charset="0"/>
                            </a:rPr>
                            <m:t>src</m:t>
                          </m:r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3200" i="1" smtClean="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320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3200" i="1" smtClean="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320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3200" i="1" smtClean="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320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3200" i="1" smtClean="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320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3200" i="1" smtClean="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320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3200" i="1" smtClean="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320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0C4247A-276A-4E1D-BB47-D3DFFAB91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08" y="2844225"/>
                <a:ext cx="1027665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445B4FC-E0F0-4ADC-9FDC-498407AC735C}"/>
                  </a:ext>
                </a:extLst>
              </p:cNvPr>
              <p:cNvSpPr/>
              <p:nvPr/>
            </p:nvSpPr>
            <p:spPr>
              <a:xfrm>
                <a:off x="2174777" y="4216410"/>
                <a:ext cx="4003019" cy="997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kern="100" dirty="0">
                    <a:solidFill>
                      <a:srgbClr val="4285F4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M=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3200" i="1" kern="100">
                            <a:solidFill>
                              <a:srgbClr val="4285F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i="1" kern="100">
                                <a:solidFill>
                                  <a:srgbClr val="4285F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3200" i="1" kern="100" smtClean="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3200" i="1" kern="100" smtClean="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3200" b="0" i="1" kern="100" smtClean="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3200" b="0" i="1" kern="100" smtClean="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3200" b="0" i="1" kern="100" smtClean="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3200" b="0" i="1" kern="100" smtClean="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3200" b="0" i="1" kern="100" smtClean="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zh-CN" sz="3200" kern="100" dirty="0">
                  <a:solidFill>
                    <a:srgbClr val="4285F4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445B4FC-E0F0-4ADC-9FDC-498407AC73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777" y="4216410"/>
                <a:ext cx="4003019" cy="997902"/>
              </a:xfrm>
              <a:prstGeom prst="rect">
                <a:avLst/>
              </a:prstGeom>
              <a:blipFill>
                <a:blip r:embed="rId4"/>
                <a:stretch>
                  <a:fillRect l="-3659" b="-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32525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图像移动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33CEA857-47C0-42D9-B680-FBA76426CB89}"/>
              </a:ext>
            </a:extLst>
          </p:cNvPr>
          <p:cNvSpPr txBox="1"/>
          <p:nvPr/>
        </p:nvSpPr>
        <p:spPr>
          <a:xfrm>
            <a:off x="443046" y="645950"/>
            <a:ext cx="3636730" cy="954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仿射矩阵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E083F3-B6B6-4C6E-8D5A-683290DD7E40}"/>
              </a:ext>
            </a:extLst>
          </p:cNvPr>
          <p:cNvSpPr/>
          <p:nvPr/>
        </p:nvSpPr>
        <p:spPr>
          <a:xfrm>
            <a:off x="527720" y="1756580"/>
            <a:ext cx="11136560" cy="145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将原始图像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向右侧移动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个像素、下方移动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个像素，则其对应关系为：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635AC6-47F5-4C81-A660-92925804A09F}"/>
              </a:ext>
            </a:extLst>
          </p:cNvPr>
          <p:cNvSpPr/>
          <p:nvPr/>
        </p:nvSpPr>
        <p:spPr>
          <a:xfrm>
            <a:off x="445006" y="2651769"/>
            <a:ext cx="4019049" cy="7195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(x+100,y+200)</a:t>
            </a:r>
          </a:p>
        </p:txBody>
      </p:sp>
    </p:spTree>
    <p:extLst>
      <p:ext uri="{BB962C8B-B14F-4D97-AF65-F5344CB8AC3E}">
        <p14:creationId xmlns:p14="http://schemas.microsoft.com/office/powerpoint/2010/main" val="45791200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图像移动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33CEA857-47C0-42D9-B680-FBA76426CB89}"/>
              </a:ext>
            </a:extLst>
          </p:cNvPr>
          <p:cNvSpPr txBox="1"/>
          <p:nvPr/>
        </p:nvSpPr>
        <p:spPr>
          <a:xfrm>
            <a:off x="443046" y="645950"/>
            <a:ext cx="3636730" cy="954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仿射矩阵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E083F3-B6B6-4C6E-8D5A-683290DD7E40}"/>
              </a:ext>
            </a:extLst>
          </p:cNvPr>
          <p:cNvSpPr/>
          <p:nvPr/>
        </p:nvSpPr>
        <p:spPr>
          <a:xfrm>
            <a:off x="527720" y="1756580"/>
            <a:ext cx="11136560" cy="145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将原始图像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向右侧移动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个像素、下方移动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个像素，则其对应关系为：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635AC6-47F5-4C81-A660-92925804A09F}"/>
              </a:ext>
            </a:extLst>
          </p:cNvPr>
          <p:cNvSpPr/>
          <p:nvPr/>
        </p:nvSpPr>
        <p:spPr>
          <a:xfrm>
            <a:off x="445006" y="2651769"/>
            <a:ext cx="4019049" cy="7195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(x+100,y+200)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AC1D2E-A316-417C-A7CE-51025F555944}"/>
              </a:ext>
            </a:extLst>
          </p:cNvPr>
          <p:cNvSpPr/>
          <p:nvPr/>
        </p:nvSpPr>
        <p:spPr>
          <a:xfrm>
            <a:off x="435481" y="3717032"/>
            <a:ext cx="6071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x,y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(1*x+0*y+100,0*x+1*y+200)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9580D10-6FA9-476B-9A10-E8638A023F46}"/>
                  </a:ext>
                </a:extLst>
              </p:cNvPr>
              <p:cNvSpPr/>
              <p:nvPr/>
            </p:nvSpPr>
            <p:spPr>
              <a:xfrm>
                <a:off x="4967087" y="2971215"/>
                <a:ext cx="6506204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dst</m:t>
                          </m:r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src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200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200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200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200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200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200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9580D10-6FA9-476B-9A10-E8638A023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87" y="2971215"/>
                <a:ext cx="6506204" cy="400110"/>
              </a:xfrm>
              <a:prstGeom prst="rect">
                <a:avLst/>
              </a:prstGeom>
              <a:blipFill>
                <a:blip r:embed="rId3"/>
                <a:stretch>
                  <a:fillRect t="-124242" r="-8716" b="-19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08880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图像移动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33CEA857-47C0-42D9-B680-FBA76426CB89}"/>
              </a:ext>
            </a:extLst>
          </p:cNvPr>
          <p:cNvSpPr txBox="1"/>
          <p:nvPr/>
        </p:nvSpPr>
        <p:spPr>
          <a:xfrm>
            <a:off x="443046" y="645950"/>
            <a:ext cx="3636730" cy="954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仿射矩阵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E083F3-B6B6-4C6E-8D5A-683290DD7E40}"/>
              </a:ext>
            </a:extLst>
          </p:cNvPr>
          <p:cNvSpPr/>
          <p:nvPr/>
        </p:nvSpPr>
        <p:spPr>
          <a:xfrm>
            <a:off x="527720" y="1756580"/>
            <a:ext cx="11136560" cy="145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将原始图像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向右侧移动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个像素、下方移动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个像素，则其对应关系为：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635AC6-47F5-4C81-A660-92925804A09F}"/>
              </a:ext>
            </a:extLst>
          </p:cNvPr>
          <p:cNvSpPr/>
          <p:nvPr/>
        </p:nvSpPr>
        <p:spPr>
          <a:xfrm>
            <a:off x="445006" y="2651769"/>
            <a:ext cx="4019049" cy="7195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(x+100,y+200)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AC1D2E-A316-417C-A7CE-51025F555944}"/>
              </a:ext>
            </a:extLst>
          </p:cNvPr>
          <p:cNvSpPr/>
          <p:nvPr/>
        </p:nvSpPr>
        <p:spPr>
          <a:xfrm>
            <a:off x="435481" y="3717032"/>
            <a:ext cx="6071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x,y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(1*x+0*y+100,0*x+1*y+200)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AE94A23-00F3-487C-94B3-691183EA915C}"/>
                  </a:ext>
                </a:extLst>
              </p:cNvPr>
              <p:cNvSpPr/>
              <p:nvPr/>
            </p:nvSpPr>
            <p:spPr>
              <a:xfrm>
                <a:off x="5519936" y="4767335"/>
                <a:ext cx="3073342" cy="913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kern="100" dirty="0">
                    <a:solidFill>
                      <a:srgbClr val="4285F4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M=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3200" i="1" kern="100">
                            <a:solidFill>
                              <a:srgbClr val="4285F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i="1" kern="100">
                                <a:solidFill>
                                  <a:srgbClr val="4285F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i="1" kern="10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3200" i="1" kern="10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3200" i="1" kern="10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i="1" kern="10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3200" i="1" kern="10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3200" i="1" kern="10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200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sz="3200" kern="100" dirty="0">
                  <a:solidFill>
                    <a:srgbClr val="4285F4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AE94A23-00F3-487C-94B3-691183EA9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4767335"/>
                <a:ext cx="3073342" cy="913520"/>
              </a:xfrm>
              <a:prstGeom prst="rect">
                <a:avLst/>
              </a:prstGeom>
              <a:blipFill>
                <a:blip r:embed="rId3"/>
                <a:stretch>
                  <a:fillRect l="-4762" b="-4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8AEA9AD-815E-4C01-8FE5-A006C6B1B77C}"/>
                  </a:ext>
                </a:extLst>
              </p:cNvPr>
              <p:cNvSpPr/>
              <p:nvPr/>
            </p:nvSpPr>
            <p:spPr>
              <a:xfrm>
                <a:off x="527720" y="4725144"/>
                <a:ext cx="4003019" cy="997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kern="100" dirty="0">
                    <a:solidFill>
                      <a:srgbClr val="4285F4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M=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3200" i="1" kern="100">
                            <a:solidFill>
                              <a:srgbClr val="4285F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i="1" kern="100">
                                <a:solidFill>
                                  <a:srgbClr val="4285F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3200" i="1" kern="100" smtClean="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3200" i="1" kern="100" smtClean="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3200" b="0" i="1" kern="100" smtClean="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3200" b="0" i="1" kern="100" smtClean="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3200" b="0" i="1" kern="100" smtClean="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3200" b="0" i="1" kern="100" smtClean="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3200" b="0" i="1" kern="100" smtClean="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zh-CN" sz="3200" kern="100" dirty="0">
                  <a:solidFill>
                    <a:srgbClr val="4285F4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8AEA9AD-815E-4C01-8FE5-A006C6B1B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0" y="4725144"/>
                <a:ext cx="4003019" cy="997902"/>
              </a:xfrm>
              <a:prstGeom prst="rect">
                <a:avLst/>
              </a:prstGeom>
              <a:blipFill>
                <a:blip r:embed="rId4"/>
                <a:stretch>
                  <a:fillRect l="-3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D3DE858-1628-42FA-9BE8-81B06D67F016}"/>
                  </a:ext>
                </a:extLst>
              </p:cNvPr>
              <p:cNvSpPr/>
              <p:nvPr/>
            </p:nvSpPr>
            <p:spPr>
              <a:xfrm>
                <a:off x="4967087" y="2971215"/>
                <a:ext cx="6506204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dst</m:t>
                          </m:r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src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200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200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200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200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200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200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D3DE858-1628-42FA-9BE8-81B06D67F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87" y="2971215"/>
                <a:ext cx="6506204" cy="400110"/>
              </a:xfrm>
              <a:prstGeom prst="rect">
                <a:avLst/>
              </a:prstGeom>
              <a:blipFill>
                <a:blip r:embed="rId3"/>
                <a:stretch>
                  <a:fillRect t="-124242" r="-8716" b="-19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50240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图像移动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33CEA857-47C0-42D9-B680-FBA76426CB89}"/>
              </a:ext>
            </a:extLst>
          </p:cNvPr>
          <p:cNvSpPr txBox="1"/>
          <p:nvPr/>
        </p:nvSpPr>
        <p:spPr>
          <a:xfrm>
            <a:off x="443046" y="645950"/>
            <a:ext cx="3636730" cy="954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仿射矩阵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E083F3-B6B6-4C6E-8D5A-683290DD7E40}"/>
              </a:ext>
            </a:extLst>
          </p:cNvPr>
          <p:cNvSpPr/>
          <p:nvPr/>
        </p:nvSpPr>
        <p:spPr>
          <a:xfrm>
            <a:off x="527720" y="1756580"/>
            <a:ext cx="11136560" cy="145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将原始图像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向右侧移动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个像素、下方移动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个像素，则其对应关系为：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635AC6-47F5-4C81-A660-92925804A09F}"/>
              </a:ext>
            </a:extLst>
          </p:cNvPr>
          <p:cNvSpPr/>
          <p:nvPr/>
        </p:nvSpPr>
        <p:spPr>
          <a:xfrm>
            <a:off x="445006" y="2651769"/>
            <a:ext cx="4019049" cy="7195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(x+100,y+200)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AC1D2E-A316-417C-A7CE-51025F555944}"/>
              </a:ext>
            </a:extLst>
          </p:cNvPr>
          <p:cNvSpPr/>
          <p:nvPr/>
        </p:nvSpPr>
        <p:spPr>
          <a:xfrm>
            <a:off x="435481" y="3717032"/>
            <a:ext cx="6071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x,y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(1*x+0*y+100,0*x+1*y+200)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AE94A23-00F3-487C-94B3-691183EA915C}"/>
                  </a:ext>
                </a:extLst>
              </p:cNvPr>
              <p:cNvSpPr/>
              <p:nvPr/>
            </p:nvSpPr>
            <p:spPr>
              <a:xfrm>
                <a:off x="5493487" y="4767335"/>
                <a:ext cx="3126240" cy="913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kern="100" dirty="0">
                    <a:solidFill>
                      <a:srgbClr val="4285F4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M=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3200" i="1" kern="100">
                            <a:solidFill>
                              <a:srgbClr val="4285F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i="1" kern="100">
                                <a:solidFill>
                                  <a:srgbClr val="4285F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i="1" kern="10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3200" i="1" kern="10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3200" b="1" i="1" kern="100" smtClean="0">
                                  <a:solidFill>
                                    <a:srgbClr val="EA4335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𝟏𝟎𝟎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i="1" kern="10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3200" i="1" kern="10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3200" b="1" i="1" kern="100" smtClean="0">
                                  <a:solidFill>
                                    <a:srgbClr val="EA4335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𝟐𝟎𝟎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sz="3200" kern="100" dirty="0">
                  <a:solidFill>
                    <a:srgbClr val="4285F4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AE94A23-00F3-487C-94B3-691183EA9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487" y="4767335"/>
                <a:ext cx="3126240" cy="913520"/>
              </a:xfrm>
              <a:prstGeom prst="rect">
                <a:avLst/>
              </a:prstGeom>
              <a:blipFill>
                <a:blip r:embed="rId3"/>
                <a:stretch>
                  <a:fillRect l="-4483" b="-4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8AEA9AD-815E-4C01-8FE5-A006C6B1B77C}"/>
                  </a:ext>
                </a:extLst>
              </p:cNvPr>
              <p:cNvSpPr/>
              <p:nvPr/>
            </p:nvSpPr>
            <p:spPr>
              <a:xfrm>
                <a:off x="527720" y="4725144"/>
                <a:ext cx="4003019" cy="997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kern="100" dirty="0">
                    <a:solidFill>
                      <a:srgbClr val="4285F4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M=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3200" i="1" kern="100">
                            <a:solidFill>
                              <a:srgbClr val="4285F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i="1" kern="100">
                                <a:solidFill>
                                  <a:srgbClr val="4285F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3200" i="1" kern="100" smtClean="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3200" i="1" kern="100" smtClean="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3200" b="0" i="1" kern="100" smtClean="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3200" b="0" i="1" kern="100" smtClean="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3200" b="0" i="1" kern="100" smtClean="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3200" b="0" i="1" kern="100" smtClean="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3200" b="0" i="1" kern="100" smtClean="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zh-CN" sz="3200" kern="100" dirty="0">
                  <a:solidFill>
                    <a:srgbClr val="4285F4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8AEA9AD-815E-4C01-8FE5-A006C6B1B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0" y="4725144"/>
                <a:ext cx="4003019" cy="997902"/>
              </a:xfrm>
              <a:prstGeom prst="rect">
                <a:avLst/>
              </a:prstGeom>
              <a:blipFill>
                <a:blip r:embed="rId4"/>
                <a:stretch>
                  <a:fillRect l="-3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5194DB0-A150-4842-97B9-9787F404965B}"/>
                  </a:ext>
                </a:extLst>
              </p:cNvPr>
              <p:cNvSpPr/>
              <p:nvPr/>
            </p:nvSpPr>
            <p:spPr>
              <a:xfrm>
                <a:off x="4967087" y="2971215"/>
                <a:ext cx="6506204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dst</m:t>
                          </m:r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src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200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200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200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200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200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2000">
                                  <a:solidFill>
                                    <a:srgbClr val="4285F4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5194DB0-A150-4842-97B9-9787F4049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87" y="2971215"/>
                <a:ext cx="6506204" cy="400110"/>
              </a:xfrm>
              <a:prstGeom prst="rect">
                <a:avLst/>
              </a:prstGeom>
              <a:blipFill>
                <a:blip r:embed="rId5"/>
                <a:stretch>
                  <a:fillRect t="-124242" r="-8716" b="-19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47855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图像移动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65175" y="1683437"/>
            <a:ext cx="5618857" cy="436985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pPr>
              <a:lnSpc>
                <a:spcPts val="2800"/>
              </a:lnSpc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=cv2.imread("image/lena.bmp")</a:t>
            </a:r>
          </a:p>
          <a:p>
            <a:pPr>
              <a:lnSpc>
                <a:spcPts val="2800"/>
              </a:lnSpc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height,width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img.shape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[:2]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x=100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y=200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= np.float32([[1, 0, x], [0, 1, y]])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move=cv2.warpAffine(</a:t>
            </a: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img,M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,(</a:t>
            </a: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width,height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cv2.imshow("original",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move",move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029264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案例：将图像向右下角移动。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5264" y="1234207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5932871" y="1376566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C8AA6D-FFB6-48CE-BF81-9B255FA494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3174" y="2670569"/>
            <a:ext cx="2177648" cy="23042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C9951CE-7D5B-4899-AAE8-565DA867ED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9177" y="2666377"/>
            <a:ext cx="2177648" cy="23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9749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图像移动函数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图像移动的方法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8074155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理解图像移动函数的语法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掌握图像移动的基本方法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7968" y="1628800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图像移动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6583911-E8F3-4674-B558-147414B1B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735839"/>
              </p:ext>
            </p:extLst>
          </p:nvPr>
        </p:nvGraphicFramePr>
        <p:xfrm>
          <a:off x="1847528" y="2060848"/>
          <a:ext cx="2088232" cy="1944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val="3222058599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23262074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6460664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259119529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898274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695776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055384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D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D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D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D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78560"/>
                  </a:ext>
                </a:extLst>
              </a:tr>
            </a:tbl>
          </a:graphicData>
        </a:graphic>
      </p:graphicFrame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991E44FB-2DD8-4908-AAF3-659F1F7F5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836173"/>
              </p:ext>
            </p:extLst>
          </p:nvPr>
        </p:nvGraphicFramePr>
        <p:xfrm>
          <a:off x="7032104" y="2060848"/>
          <a:ext cx="2088232" cy="1944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val="3222058599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23262074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6460664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259119529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898274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695776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055384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78560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D0E6A3D8-6769-4135-80F5-339BE41BC74A}"/>
              </a:ext>
            </a:extLst>
          </p:cNvPr>
          <p:cNvSpPr/>
          <p:nvPr/>
        </p:nvSpPr>
        <p:spPr>
          <a:xfrm>
            <a:off x="4619836" y="2888940"/>
            <a:ext cx="1728192" cy="288032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6456029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图像移动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0070F6E-5145-41DB-81E3-FB282F666BEC}"/>
              </a:ext>
            </a:extLst>
          </p:cNvPr>
          <p:cNvSpPr txBox="1"/>
          <p:nvPr/>
        </p:nvSpPr>
        <p:spPr>
          <a:xfrm>
            <a:off x="2511956" y="5328825"/>
            <a:ext cx="255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1200" cap="none" spc="600" normalizeH="0" baseline="0" noProof="0" dirty="0">
                <a:ln>
                  <a:noFill/>
                </a:ln>
                <a:solidFill>
                  <a:srgbClr val="CC4B4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原始图像</a:t>
            </a:r>
            <a:r>
              <a:rPr kumimoji="0" lang="en-US" altLang="zh-CN" sz="1800" i="0" u="none" strike="noStrike" kern="1200" cap="none" spc="600" normalizeH="0" baseline="0" noProof="0" dirty="0">
                <a:ln>
                  <a:noFill/>
                </a:ln>
                <a:solidFill>
                  <a:srgbClr val="CC4B4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</a:t>
            </a:r>
            <a:endParaRPr kumimoji="0" lang="zh-CN" altLang="en-US" sz="1800" i="0" u="none" strike="noStrike" kern="1200" cap="none" spc="600" normalizeH="0" baseline="0" noProof="0" dirty="0">
              <a:ln>
                <a:noFill/>
              </a:ln>
              <a:solidFill>
                <a:srgbClr val="CC4B4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7DBC0E8-A9F0-4C93-8626-910C447E198C}"/>
              </a:ext>
            </a:extLst>
          </p:cNvPr>
          <p:cNvSpPr txBox="1"/>
          <p:nvPr/>
        </p:nvSpPr>
        <p:spPr>
          <a:xfrm>
            <a:off x="6266065" y="5342384"/>
            <a:ext cx="255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pc="600" dirty="0">
                <a:solidFill>
                  <a:srgbClr val="CC4B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仿射</a:t>
            </a:r>
            <a:r>
              <a:rPr kumimoji="0" lang="zh-CN" altLang="en-US" sz="1800" i="0" u="none" strike="noStrike" kern="1200" cap="none" spc="600" normalizeH="0" baseline="0" noProof="0" dirty="0">
                <a:ln>
                  <a:noFill/>
                </a:ln>
                <a:solidFill>
                  <a:srgbClr val="CC4B4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</a:t>
            </a:r>
            <a:r>
              <a:rPr kumimoji="0" lang="en-US" altLang="zh-CN" sz="1800" i="0" u="none" strike="noStrike" kern="1200" cap="none" spc="600" normalizeH="0" baseline="0" noProof="0" dirty="0">
                <a:ln>
                  <a:noFill/>
                </a:ln>
                <a:solidFill>
                  <a:srgbClr val="CC4B4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</a:t>
            </a:r>
            <a:endParaRPr kumimoji="0" lang="zh-CN" altLang="en-US" sz="1800" i="0" u="none" strike="noStrike" kern="1200" cap="none" spc="600" normalizeH="0" baseline="0" noProof="0" dirty="0">
              <a:ln>
                <a:noFill/>
              </a:ln>
              <a:solidFill>
                <a:srgbClr val="CC4B4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5C628D8-EE19-4E14-B3EF-A73B83A992F8}"/>
              </a:ext>
            </a:extLst>
          </p:cNvPr>
          <p:cNvSpPr/>
          <p:nvPr/>
        </p:nvSpPr>
        <p:spPr>
          <a:xfrm>
            <a:off x="2302609" y="2362198"/>
            <a:ext cx="2971800" cy="260985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直角三角形 37">
            <a:extLst>
              <a:ext uri="{FF2B5EF4-FFF2-40B4-BE49-F238E27FC236}">
                <a16:creationId xmlns:a16="http://schemas.microsoft.com/office/drawing/2014/main" id="{9D2FC8DE-DF48-45CA-893F-6120829C3198}"/>
              </a:ext>
            </a:extLst>
          </p:cNvPr>
          <p:cNvSpPr/>
          <p:nvPr/>
        </p:nvSpPr>
        <p:spPr>
          <a:xfrm rot="5400000">
            <a:off x="2474059" y="2862261"/>
            <a:ext cx="1943100" cy="1609725"/>
          </a:xfrm>
          <a:prstGeom prst="rtTriangle">
            <a:avLst/>
          </a:prstGeom>
          <a:solidFill>
            <a:srgbClr val="CC4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6086F925-370E-4748-B67C-69168C652841}"/>
              </a:ext>
            </a:extLst>
          </p:cNvPr>
          <p:cNvSpPr/>
          <p:nvPr/>
        </p:nvSpPr>
        <p:spPr>
          <a:xfrm>
            <a:off x="2540733" y="2595560"/>
            <a:ext cx="200025" cy="20002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7FC18FFC-2EE4-4AA6-AA9C-7C799FF6338A}"/>
              </a:ext>
            </a:extLst>
          </p:cNvPr>
          <p:cNvSpPr/>
          <p:nvPr/>
        </p:nvSpPr>
        <p:spPr>
          <a:xfrm>
            <a:off x="4074259" y="2600321"/>
            <a:ext cx="200025" cy="20002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9590B94-63CE-4BD0-B449-B4F74993B46F}"/>
              </a:ext>
            </a:extLst>
          </p:cNvPr>
          <p:cNvSpPr/>
          <p:nvPr/>
        </p:nvSpPr>
        <p:spPr>
          <a:xfrm>
            <a:off x="2540733" y="4448173"/>
            <a:ext cx="200025" cy="20002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49914D9-3654-4B50-BFB3-1B06F8A08280}"/>
              </a:ext>
            </a:extLst>
          </p:cNvPr>
          <p:cNvSpPr/>
          <p:nvPr/>
        </p:nvSpPr>
        <p:spPr>
          <a:xfrm>
            <a:off x="6056718" y="2362198"/>
            <a:ext cx="2971800" cy="260985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直角三角形 42">
            <a:extLst>
              <a:ext uri="{FF2B5EF4-FFF2-40B4-BE49-F238E27FC236}">
                <a16:creationId xmlns:a16="http://schemas.microsoft.com/office/drawing/2014/main" id="{B80A1ECB-9B0E-4FB5-B832-740BABB4ACE6}"/>
              </a:ext>
            </a:extLst>
          </p:cNvPr>
          <p:cNvSpPr/>
          <p:nvPr/>
        </p:nvSpPr>
        <p:spPr>
          <a:xfrm rot="887334">
            <a:off x="6960234" y="2861954"/>
            <a:ext cx="1495423" cy="1477837"/>
          </a:xfrm>
          <a:prstGeom prst="rtTriangle">
            <a:avLst/>
          </a:prstGeom>
          <a:solidFill>
            <a:srgbClr val="CC4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030D2211-BF15-4C51-85ED-7508EA47DBE8}"/>
              </a:ext>
            </a:extLst>
          </p:cNvPr>
          <p:cNvSpPr/>
          <p:nvPr/>
        </p:nvSpPr>
        <p:spPr>
          <a:xfrm>
            <a:off x="7073901" y="2462210"/>
            <a:ext cx="200025" cy="20002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571489F2-2913-4DA1-87AA-4A63FAAE1DBF}"/>
              </a:ext>
            </a:extLst>
          </p:cNvPr>
          <p:cNvSpPr/>
          <p:nvPr/>
        </p:nvSpPr>
        <p:spPr>
          <a:xfrm>
            <a:off x="8267061" y="4458118"/>
            <a:ext cx="200025" cy="20002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29CDE8D1-B432-427F-8EF8-FB1542896F20}"/>
              </a:ext>
            </a:extLst>
          </p:cNvPr>
          <p:cNvSpPr/>
          <p:nvPr/>
        </p:nvSpPr>
        <p:spPr>
          <a:xfrm>
            <a:off x="6614259" y="3977825"/>
            <a:ext cx="200025" cy="20002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3037489-A715-4551-B268-557AF534570E}"/>
              </a:ext>
            </a:extLst>
          </p:cNvPr>
          <p:cNvSpPr txBox="1"/>
          <p:nvPr/>
        </p:nvSpPr>
        <p:spPr>
          <a:xfrm>
            <a:off x="2476439" y="2501383"/>
            <a:ext cx="20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endParaRPr lang="zh-CN" altLang="en-US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8C72C2-BE9D-40AF-9741-05A15E97DD04}"/>
              </a:ext>
            </a:extLst>
          </p:cNvPr>
          <p:cNvSpPr txBox="1"/>
          <p:nvPr/>
        </p:nvSpPr>
        <p:spPr>
          <a:xfrm>
            <a:off x="2476438" y="4364594"/>
            <a:ext cx="20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</a:t>
            </a:r>
            <a:endParaRPr lang="zh-CN" altLang="en-US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7D25C62-DAD1-40FE-A8E1-20F0E0C0E710}"/>
              </a:ext>
            </a:extLst>
          </p:cNvPr>
          <p:cNvSpPr txBox="1"/>
          <p:nvPr/>
        </p:nvSpPr>
        <p:spPr>
          <a:xfrm>
            <a:off x="3998059" y="2516739"/>
            <a:ext cx="20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2910F58-C27E-446F-8E7F-96AE64512321}"/>
              </a:ext>
            </a:extLst>
          </p:cNvPr>
          <p:cNvSpPr txBox="1"/>
          <p:nvPr/>
        </p:nvSpPr>
        <p:spPr>
          <a:xfrm>
            <a:off x="6998119" y="2378823"/>
            <a:ext cx="20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B207269-4115-4D5C-8454-15F3DE5D5268}"/>
              </a:ext>
            </a:extLst>
          </p:cNvPr>
          <p:cNvSpPr txBox="1"/>
          <p:nvPr/>
        </p:nvSpPr>
        <p:spPr>
          <a:xfrm>
            <a:off x="6540440" y="3889466"/>
            <a:ext cx="20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endParaRPr lang="zh-CN" altLang="en-US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C72EAF1-A71D-4B2F-8709-C1BF9DE76DE5}"/>
              </a:ext>
            </a:extLst>
          </p:cNvPr>
          <p:cNvSpPr txBox="1"/>
          <p:nvPr/>
        </p:nvSpPr>
        <p:spPr>
          <a:xfrm>
            <a:off x="8210488" y="4369778"/>
            <a:ext cx="20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</a:t>
            </a:r>
            <a:endParaRPr lang="zh-CN" altLang="en-US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5DA6096-1C65-4C43-B6BB-EB81C39556C9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2740758" y="2768428"/>
            <a:ext cx="3799682" cy="130570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8F45545-1E22-494E-BB00-3EA8FDD20D7C}"/>
              </a:ext>
            </a:extLst>
          </p:cNvPr>
          <p:cNvCxnSpPr>
            <a:stCxn id="41" idx="6"/>
            <a:endCxn id="52" idx="1"/>
          </p:cNvCxnSpPr>
          <p:nvPr/>
        </p:nvCxnSpPr>
        <p:spPr>
          <a:xfrm>
            <a:off x="2740758" y="4548186"/>
            <a:ext cx="5469730" cy="625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814ACAA-4FA1-4EDC-BB99-941EF7D918B1}"/>
              </a:ext>
            </a:extLst>
          </p:cNvPr>
          <p:cNvCxnSpPr>
            <a:stCxn id="40" idx="6"/>
            <a:endCxn id="50" idx="1"/>
          </p:cNvCxnSpPr>
          <p:nvPr/>
        </p:nvCxnSpPr>
        <p:spPr>
          <a:xfrm flipV="1">
            <a:off x="4274284" y="2563489"/>
            <a:ext cx="2723835" cy="13684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ED7439E1-02F8-481F-A74C-97CAF0FA306B}"/>
              </a:ext>
            </a:extLst>
          </p:cNvPr>
          <p:cNvSpPr txBox="1"/>
          <p:nvPr/>
        </p:nvSpPr>
        <p:spPr>
          <a:xfrm>
            <a:off x="1403597" y="1297535"/>
            <a:ext cx="8721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6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仿射图像</a:t>
            </a:r>
            <a:r>
              <a:rPr kumimoji="0" lang="en-US" altLang="zh-CN" sz="2800" i="0" u="none" strike="noStrike" kern="1200" cap="none" spc="6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R=</a:t>
            </a:r>
            <a:r>
              <a:rPr kumimoji="0" lang="zh-CN" altLang="en-US" sz="2800" i="0" u="none" strike="noStrike" kern="1200" cap="none" spc="6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变换矩阵</a:t>
            </a:r>
            <a:r>
              <a:rPr kumimoji="0" lang="en-US" altLang="zh-CN" sz="2800" i="0" u="none" strike="noStrike" kern="1200" cap="none" spc="6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</a:t>
            </a:r>
            <a:r>
              <a:rPr kumimoji="0" lang="en-US" altLang="zh-CN" sz="2800" i="0" u="none" strike="noStrike" kern="1200" cap="none" spc="6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*</a:t>
            </a:r>
            <a:r>
              <a:rPr kumimoji="0" lang="zh-CN" altLang="en-US" sz="2800" i="0" u="none" strike="noStrike" kern="1200" cap="none" spc="6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原始图像</a:t>
            </a:r>
            <a:r>
              <a:rPr kumimoji="0" lang="en-US" altLang="zh-CN" sz="2800" i="0" u="none" strike="noStrike" kern="1200" cap="none" spc="6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</a:t>
            </a:r>
            <a:endParaRPr kumimoji="0" lang="zh-CN" altLang="en-US" sz="2800" i="0" u="none" strike="noStrike" kern="1200" cap="none" spc="6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76010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图像移动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33CEA857-47C0-42D9-B680-FBA76426CB89}"/>
              </a:ext>
            </a:extLst>
          </p:cNvPr>
          <p:cNvSpPr txBox="1"/>
          <p:nvPr/>
        </p:nvSpPr>
        <p:spPr>
          <a:xfrm>
            <a:off x="443046" y="645950"/>
            <a:ext cx="1586409" cy="954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仿射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76BB1B-E8F2-440F-8171-87AA49A66561}"/>
              </a:ext>
            </a:extLst>
          </p:cNvPr>
          <p:cNvSpPr/>
          <p:nvPr/>
        </p:nvSpPr>
        <p:spPr>
          <a:xfrm>
            <a:off x="2029455" y="1780867"/>
            <a:ext cx="81852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cv2.warpAffine( </a:t>
            </a:r>
            <a:r>
              <a:rPr lang="en-US" altLang="zh-CN" sz="4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M, </a:t>
            </a:r>
            <a:r>
              <a:rPr lang="en-US" altLang="zh-CN" sz="4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dsize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758914-3B1B-41F3-ADB4-F81738722419}"/>
              </a:ext>
            </a:extLst>
          </p:cNvPr>
          <p:cNvSpPr/>
          <p:nvPr/>
        </p:nvSpPr>
        <p:spPr>
          <a:xfrm>
            <a:off x="1127448" y="3068960"/>
            <a:ext cx="9761224" cy="22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仿射后的输出图像。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要仿射的图像。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2*3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的变换矩阵。不同矩阵实现不同的仿射变换。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dsize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输出图像的尺度大小。</a:t>
            </a:r>
          </a:p>
        </p:txBody>
      </p:sp>
    </p:spTree>
    <p:extLst>
      <p:ext uri="{BB962C8B-B14F-4D97-AF65-F5344CB8AC3E}">
        <p14:creationId xmlns:p14="http://schemas.microsoft.com/office/powerpoint/2010/main" val="128886556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图像移动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33CEA857-47C0-42D9-B680-FBA76426CB89}"/>
              </a:ext>
            </a:extLst>
          </p:cNvPr>
          <p:cNvSpPr txBox="1"/>
          <p:nvPr/>
        </p:nvSpPr>
        <p:spPr>
          <a:xfrm>
            <a:off x="443046" y="645950"/>
            <a:ext cx="1586409" cy="954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仿射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76BB1B-E8F2-440F-8171-87AA49A66561}"/>
              </a:ext>
            </a:extLst>
          </p:cNvPr>
          <p:cNvSpPr/>
          <p:nvPr/>
        </p:nvSpPr>
        <p:spPr>
          <a:xfrm>
            <a:off x="2029455" y="1780867"/>
            <a:ext cx="82702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err="1">
                <a:solidFill>
                  <a:srgbClr val="EA4335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cv2.warpAffine( </a:t>
            </a:r>
            <a:r>
              <a:rPr lang="en-US" altLang="zh-CN" sz="4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M, </a:t>
            </a:r>
            <a:r>
              <a:rPr lang="en-US" altLang="zh-CN" sz="4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dsize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758914-3B1B-41F3-ADB4-F81738722419}"/>
              </a:ext>
            </a:extLst>
          </p:cNvPr>
          <p:cNvSpPr/>
          <p:nvPr/>
        </p:nvSpPr>
        <p:spPr>
          <a:xfrm>
            <a:off x="1127448" y="3068960"/>
            <a:ext cx="9761224" cy="22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仿射后的输出图像。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要仿射的图像。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: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2*3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的变换矩阵。不同矩阵实现不同的仿射变换。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dsize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输出图像的尺度大小。</a:t>
            </a:r>
          </a:p>
        </p:txBody>
      </p:sp>
    </p:spTree>
    <p:extLst>
      <p:ext uri="{BB962C8B-B14F-4D97-AF65-F5344CB8AC3E}">
        <p14:creationId xmlns:p14="http://schemas.microsoft.com/office/powerpoint/2010/main" val="317002030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图像移动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33CEA857-47C0-42D9-B680-FBA76426CB89}"/>
              </a:ext>
            </a:extLst>
          </p:cNvPr>
          <p:cNvSpPr txBox="1"/>
          <p:nvPr/>
        </p:nvSpPr>
        <p:spPr>
          <a:xfrm>
            <a:off x="443046" y="645950"/>
            <a:ext cx="1586409" cy="954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仿射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76BB1B-E8F2-440F-8171-87AA49A66561}"/>
              </a:ext>
            </a:extLst>
          </p:cNvPr>
          <p:cNvSpPr/>
          <p:nvPr/>
        </p:nvSpPr>
        <p:spPr>
          <a:xfrm>
            <a:off x="2029455" y="1780867"/>
            <a:ext cx="8271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cv2.warpAffine( </a:t>
            </a:r>
            <a:r>
              <a:rPr lang="en-US" altLang="zh-CN" sz="4000" b="1" dirty="0" err="1">
                <a:solidFill>
                  <a:srgbClr val="EA4335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M, </a:t>
            </a:r>
            <a:r>
              <a:rPr lang="en-US" altLang="zh-CN" sz="4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dsize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758914-3B1B-41F3-ADB4-F81738722419}"/>
              </a:ext>
            </a:extLst>
          </p:cNvPr>
          <p:cNvSpPr/>
          <p:nvPr/>
        </p:nvSpPr>
        <p:spPr>
          <a:xfrm>
            <a:off x="1127448" y="3068960"/>
            <a:ext cx="9761224" cy="22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仿射后的输出图像。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要仿射的图像。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: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2*3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的变换矩阵。不同矩阵实现不同的仿射变换。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dsize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输出图像的尺度大小。</a:t>
            </a:r>
          </a:p>
        </p:txBody>
      </p:sp>
    </p:spTree>
    <p:extLst>
      <p:ext uri="{BB962C8B-B14F-4D97-AF65-F5344CB8AC3E}">
        <p14:creationId xmlns:p14="http://schemas.microsoft.com/office/powerpoint/2010/main" val="345727428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图像移动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33CEA857-47C0-42D9-B680-FBA76426CB89}"/>
              </a:ext>
            </a:extLst>
          </p:cNvPr>
          <p:cNvSpPr txBox="1"/>
          <p:nvPr/>
        </p:nvSpPr>
        <p:spPr>
          <a:xfrm>
            <a:off x="443046" y="645950"/>
            <a:ext cx="1586409" cy="954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仿射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76BB1B-E8F2-440F-8171-87AA49A66561}"/>
              </a:ext>
            </a:extLst>
          </p:cNvPr>
          <p:cNvSpPr/>
          <p:nvPr/>
        </p:nvSpPr>
        <p:spPr>
          <a:xfrm>
            <a:off x="2029455" y="1780867"/>
            <a:ext cx="81852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cv2.warpAffine( </a:t>
            </a:r>
            <a:r>
              <a:rPr lang="en-US" altLang="zh-CN" sz="4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4000" b="1" dirty="0">
                <a:solidFill>
                  <a:srgbClr val="EA4335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4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dsize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758914-3B1B-41F3-ADB4-F81738722419}"/>
              </a:ext>
            </a:extLst>
          </p:cNvPr>
          <p:cNvSpPr/>
          <p:nvPr/>
        </p:nvSpPr>
        <p:spPr>
          <a:xfrm>
            <a:off x="1127448" y="3068960"/>
            <a:ext cx="9761224" cy="22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仿射后的输出图像。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要仿射的图像。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: 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2*3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的变换矩阵。不同矩阵实现不同的仿射变换。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dsize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输出图像的尺度大小。</a:t>
            </a:r>
          </a:p>
        </p:txBody>
      </p:sp>
    </p:spTree>
    <p:extLst>
      <p:ext uri="{BB962C8B-B14F-4D97-AF65-F5344CB8AC3E}">
        <p14:creationId xmlns:p14="http://schemas.microsoft.com/office/powerpoint/2010/main" val="302666206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图像移动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33CEA857-47C0-42D9-B680-FBA76426CB89}"/>
              </a:ext>
            </a:extLst>
          </p:cNvPr>
          <p:cNvSpPr txBox="1"/>
          <p:nvPr/>
        </p:nvSpPr>
        <p:spPr>
          <a:xfrm>
            <a:off x="443046" y="645950"/>
            <a:ext cx="1586409" cy="954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仿射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76BB1B-E8F2-440F-8171-87AA49A66561}"/>
              </a:ext>
            </a:extLst>
          </p:cNvPr>
          <p:cNvSpPr/>
          <p:nvPr/>
        </p:nvSpPr>
        <p:spPr>
          <a:xfrm>
            <a:off x="2029455" y="1780867"/>
            <a:ext cx="82702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cv2.warpAffine( </a:t>
            </a:r>
            <a:r>
              <a:rPr lang="en-US" altLang="zh-CN" sz="4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M, </a:t>
            </a:r>
            <a:r>
              <a:rPr lang="en-US" altLang="zh-CN" sz="4000" b="1" dirty="0" err="1">
                <a:solidFill>
                  <a:srgbClr val="EA4335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dsize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758914-3B1B-41F3-ADB4-F81738722419}"/>
              </a:ext>
            </a:extLst>
          </p:cNvPr>
          <p:cNvSpPr/>
          <p:nvPr/>
        </p:nvSpPr>
        <p:spPr>
          <a:xfrm>
            <a:off x="1127448" y="3068960"/>
            <a:ext cx="9761224" cy="22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仿射后的输出图像。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要仿射的图像。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: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2*3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的变换矩阵。不同矩阵实现不同的仿射变换。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dsize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输出图像的尺度大小。</a:t>
            </a:r>
          </a:p>
        </p:txBody>
      </p:sp>
    </p:spTree>
    <p:extLst>
      <p:ext uri="{BB962C8B-B14F-4D97-AF65-F5344CB8AC3E}">
        <p14:creationId xmlns:p14="http://schemas.microsoft.com/office/powerpoint/2010/main" val="2926153263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3668</TotalTime>
  <Words>791</Words>
  <Application>Microsoft Office PowerPoint</Application>
  <PresentationFormat>宽屏</PresentationFormat>
  <Paragraphs>136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Microsoft YaHei</vt:lpstr>
      <vt:lpstr>Microsoft YaHei</vt:lpstr>
      <vt:lpstr>小米兰亭</vt:lpstr>
      <vt:lpstr>Arial</vt:lpstr>
      <vt:lpstr>Calibri</vt:lpstr>
      <vt:lpstr>Cambria Math</vt:lpstr>
      <vt:lpstr>Times New Roman</vt:lpstr>
      <vt:lpstr>Office 主题</vt:lpstr>
      <vt:lpstr>图像的几何运算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368</cp:revision>
  <dcterms:created xsi:type="dcterms:W3CDTF">2017-06-22T11:40:54Z</dcterms:created>
  <dcterms:modified xsi:type="dcterms:W3CDTF">2020-06-22T10:00:57Z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