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324" r:id="rId4"/>
    <p:sldId id="326" r:id="rId5"/>
    <p:sldId id="358" r:id="rId6"/>
    <p:sldId id="359" r:id="rId7"/>
    <p:sldId id="360" r:id="rId8"/>
    <p:sldId id="361" r:id="rId9"/>
    <p:sldId id="370" r:id="rId10"/>
    <p:sldId id="325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57" r:id="rId20"/>
    <p:sldId id="303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4285F4"/>
    <a:srgbClr val="FFFFFF"/>
    <a:srgbClr val="34A853"/>
    <a:srgbClr val="FFC592"/>
    <a:srgbClr val="00B050"/>
    <a:srgbClr val="B5B5B5"/>
    <a:srgbClr val="FFFF00"/>
    <a:srgbClr val="DADADA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5" d="100"/>
          <a:sy n="115" d="100"/>
        </p:scale>
        <p:origin x="438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330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909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776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514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537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105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944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307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87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59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061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752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85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13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444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708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1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253482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253482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253482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37312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图像的几何运算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图像旋转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图像旋转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363673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仿射矩阵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0C4247A-276A-4E1D-BB47-D3DFFAB9195A}"/>
                  </a:ext>
                </a:extLst>
              </p:cNvPr>
              <p:cNvSpPr/>
              <p:nvPr/>
            </p:nvSpPr>
            <p:spPr>
              <a:xfrm>
                <a:off x="761008" y="2844225"/>
                <a:ext cx="102766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</a:rPr>
                            <m:t>dst</m:t>
                          </m:r>
                          <m:d>
                            <m:d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</a:rPr>
                            <m:t>src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0C4247A-276A-4E1D-BB47-D3DFFAB91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08" y="2844225"/>
                <a:ext cx="1027665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4102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图像旋转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363673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仿射矩阵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0C4247A-276A-4E1D-BB47-D3DFFAB9195A}"/>
                  </a:ext>
                </a:extLst>
              </p:cNvPr>
              <p:cNvSpPr/>
              <p:nvPr/>
            </p:nvSpPr>
            <p:spPr>
              <a:xfrm>
                <a:off x="761008" y="2844225"/>
                <a:ext cx="102766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</a:rPr>
                            <m:t>dst</m:t>
                          </m:r>
                          <m:d>
                            <m:d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</a:rPr>
                            <m:t>src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0C4247A-276A-4E1D-BB47-D3DFFAB91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08" y="2844225"/>
                <a:ext cx="1027665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445B4FC-E0F0-4ADC-9FDC-498407AC735C}"/>
                  </a:ext>
                </a:extLst>
              </p:cNvPr>
              <p:cNvSpPr/>
              <p:nvPr/>
            </p:nvSpPr>
            <p:spPr>
              <a:xfrm>
                <a:off x="2174777" y="4216410"/>
                <a:ext cx="4003019" cy="997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kern="100" dirty="0">
                    <a:solidFill>
                      <a:srgbClr val="4285F4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3200" i="1" kern="100">
                            <a:solidFill>
                              <a:srgbClr val="4285F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i="1" kern="100">
                                <a:solidFill>
                                  <a:srgbClr val="4285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320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320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3200" b="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3200" b="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kern="10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solidFill>
                                        <a:srgbClr val="4285F4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sz="3200" kern="100" dirty="0">
                  <a:solidFill>
                    <a:srgbClr val="4285F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445B4FC-E0F0-4ADC-9FDC-498407AC7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77" y="4216410"/>
                <a:ext cx="4003019" cy="997902"/>
              </a:xfrm>
              <a:prstGeom prst="rect">
                <a:avLst/>
              </a:prstGeom>
              <a:blipFill>
                <a:blip r:embed="rId4"/>
                <a:stretch>
                  <a:fillRect l="-3659" b="-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3252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图像旋转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363673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获取旋转矩阵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230EBD-CDB1-4C59-BA1D-131DEFEA5FB3}"/>
              </a:ext>
            </a:extLst>
          </p:cNvPr>
          <p:cNvSpPr/>
          <p:nvPr/>
        </p:nvSpPr>
        <p:spPr>
          <a:xfrm>
            <a:off x="1127448" y="2204864"/>
            <a:ext cx="9715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retval</a:t>
            </a:r>
            <a:r>
              <a:rPr lang="en-US" altLang="zh-CN" sz="32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=cv2.getRotationMatrix2D(center, angle, scale)</a:t>
            </a:r>
            <a:endParaRPr lang="zh-CN" altLang="zh-CN" sz="3200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D59CD8-AFCE-4FDB-9B9A-C07AD028A890}"/>
              </a:ext>
            </a:extLst>
          </p:cNvPr>
          <p:cNvSpPr/>
          <p:nvPr/>
        </p:nvSpPr>
        <p:spPr>
          <a:xfrm>
            <a:off x="1120602" y="3357581"/>
            <a:ext cx="10081120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retval</a:t>
            </a:r>
            <a:r>
              <a:rPr lang="zh-CN" altLang="en-US" sz="2400" dirty="0"/>
              <a:t>：转换矩阵；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center</a:t>
            </a:r>
            <a:r>
              <a:rPr lang="zh-CN" altLang="en-US" sz="2400" dirty="0"/>
              <a:t>：旋转的中心点；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angle</a:t>
            </a:r>
            <a:r>
              <a:rPr lang="zh-CN" altLang="en-US" sz="2400" dirty="0"/>
              <a:t>：旋转角度，正数表示逆时针旋转、负数表示顺时针旋转；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scale</a:t>
            </a:r>
            <a:r>
              <a:rPr lang="zh-CN" altLang="en-US" sz="2400" dirty="0"/>
              <a:t>：变换尺度（缩放大小）；</a:t>
            </a:r>
          </a:p>
        </p:txBody>
      </p:sp>
    </p:spTree>
    <p:extLst>
      <p:ext uri="{BB962C8B-B14F-4D97-AF65-F5344CB8AC3E}">
        <p14:creationId xmlns:p14="http://schemas.microsoft.com/office/powerpoint/2010/main" val="29432760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图像旋转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363673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获取旋转矩阵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230EBD-CDB1-4C59-BA1D-131DEFEA5FB3}"/>
              </a:ext>
            </a:extLst>
          </p:cNvPr>
          <p:cNvSpPr/>
          <p:nvPr/>
        </p:nvSpPr>
        <p:spPr>
          <a:xfrm>
            <a:off x="1127448" y="2204864"/>
            <a:ext cx="9715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retval</a:t>
            </a:r>
            <a:r>
              <a:rPr lang="en-US" altLang="zh-CN" sz="32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=cv2.getRotationMatrix2D(center, angle, scale)</a:t>
            </a:r>
            <a:endParaRPr lang="zh-CN" altLang="zh-CN" sz="3200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D59CD8-AFCE-4FDB-9B9A-C07AD028A890}"/>
              </a:ext>
            </a:extLst>
          </p:cNvPr>
          <p:cNvSpPr/>
          <p:nvPr/>
        </p:nvSpPr>
        <p:spPr>
          <a:xfrm>
            <a:off x="1120602" y="3357581"/>
            <a:ext cx="10081120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EA4335"/>
                </a:solidFill>
              </a:rPr>
              <a:t>retval</a:t>
            </a:r>
            <a:r>
              <a:rPr lang="zh-CN" altLang="en-US" sz="2400" b="1" dirty="0">
                <a:solidFill>
                  <a:srgbClr val="EA4335"/>
                </a:solidFill>
              </a:rPr>
              <a:t>：转换矩阵；</a:t>
            </a:r>
            <a:endParaRPr lang="en-US" altLang="zh-CN" sz="2400" b="1" dirty="0">
              <a:solidFill>
                <a:srgbClr val="EA4335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center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：旋转的中心点；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angle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：旋转角度，正数表示逆时针旋转、负数表示顺时针旋转；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scale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：变换尺度（缩放大小）；</a:t>
            </a:r>
          </a:p>
        </p:txBody>
      </p:sp>
    </p:spTree>
    <p:extLst>
      <p:ext uri="{BB962C8B-B14F-4D97-AF65-F5344CB8AC3E}">
        <p14:creationId xmlns:p14="http://schemas.microsoft.com/office/powerpoint/2010/main" val="33135975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图像旋转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363673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获取旋转矩阵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230EBD-CDB1-4C59-BA1D-131DEFEA5FB3}"/>
              </a:ext>
            </a:extLst>
          </p:cNvPr>
          <p:cNvSpPr/>
          <p:nvPr/>
        </p:nvSpPr>
        <p:spPr>
          <a:xfrm>
            <a:off x="1070446" y="2204864"/>
            <a:ext cx="9829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retval</a:t>
            </a:r>
            <a:r>
              <a:rPr lang="en-US" altLang="zh-CN" sz="32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=cv2.getRotationMatrix2D(</a:t>
            </a:r>
            <a:r>
              <a:rPr lang="en-US" altLang="zh-CN" sz="32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center</a:t>
            </a:r>
            <a:r>
              <a:rPr lang="en-US" altLang="zh-CN" sz="32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angle, scale)</a:t>
            </a:r>
            <a:endParaRPr lang="zh-CN" altLang="zh-CN" sz="3200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D59CD8-AFCE-4FDB-9B9A-C07AD028A890}"/>
              </a:ext>
            </a:extLst>
          </p:cNvPr>
          <p:cNvSpPr/>
          <p:nvPr/>
        </p:nvSpPr>
        <p:spPr>
          <a:xfrm>
            <a:off x="1120602" y="3357581"/>
            <a:ext cx="10081120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</a:rPr>
              <a:t>retval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：转换矩阵；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EA4335"/>
                </a:solidFill>
              </a:rPr>
              <a:t>center</a:t>
            </a:r>
            <a:r>
              <a:rPr lang="zh-CN" altLang="en-US" sz="2400" b="1" dirty="0">
                <a:solidFill>
                  <a:srgbClr val="EA4335"/>
                </a:solidFill>
              </a:rPr>
              <a:t>：旋转的中心点；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angle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：旋转角度，正数表示逆时针旋转、负数表示顺时针旋转；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scale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：变换尺度（缩放大小）；</a:t>
            </a:r>
          </a:p>
        </p:txBody>
      </p:sp>
    </p:spTree>
    <p:extLst>
      <p:ext uri="{BB962C8B-B14F-4D97-AF65-F5344CB8AC3E}">
        <p14:creationId xmlns:p14="http://schemas.microsoft.com/office/powerpoint/2010/main" val="26293564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图像旋转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363673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获取旋转矩阵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230EBD-CDB1-4C59-BA1D-131DEFEA5FB3}"/>
              </a:ext>
            </a:extLst>
          </p:cNvPr>
          <p:cNvSpPr/>
          <p:nvPr/>
        </p:nvSpPr>
        <p:spPr>
          <a:xfrm>
            <a:off x="1127448" y="2204864"/>
            <a:ext cx="9715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retval</a:t>
            </a:r>
            <a:r>
              <a:rPr lang="en-US" altLang="zh-CN" sz="32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=cv2.getRotationMatrix2D(center, </a:t>
            </a:r>
            <a:r>
              <a:rPr lang="en-US" altLang="zh-CN" sz="32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angle</a:t>
            </a:r>
            <a:r>
              <a:rPr lang="en-US" altLang="zh-CN" sz="32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scale)</a:t>
            </a:r>
            <a:endParaRPr lang="zh-CN" altLang="zh-CN" sz="3200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D59CD8-AFCE-4FDB-9B9A-C07AD028A890}"/>
              </a:ext>
            </a:extLst>
          </p:cNvPr>
          <p:cNvSpPr/>
          <p:nvPr/>
        </p:nvSpPr>
        <p:spPr>
          <a:xfrm>
            <a:off x="1120602" y="3357581"/>
            <a:ext cx="10081120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</a:rPr>
              <a:t>retval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：转换矩阵；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center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：旋转的中心点；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EA4335"/>
                </a:solidFill>
              </a:rPr>
              <a:t>angle</a:t>
            </a:r>
            <a:r>
              <a:rPr lang="zh-CN" altLang="en-US" sz="2400" b="1" dirty="0">
                <a:solidFill>
                  <a:srgbClr val="EA4335"/>
                </a:solidFill>
              </a:rPr>
              <a:t>：旋转角度，正数表示逆时针旋转、负数表示顺时针旋转；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scale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：变换尺度（缩放大小）；</a:t>
            </a:r>
          </a:p>
        </p:txBody>
      </p:sp>
    </p:spTree>
    <p:extLst>
      <p:ext uri="{BB962C8B-B14F-4D97-AF65-F5344CB8AC3E}">
        <p14:creationId xmlns:p14="http://schemas.microsoft.com/office/powerpoint/2010/main" val="40549148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图像旋转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363673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获取旋转矩阵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230EBD-CDB1-4C59-BA1D-131DEFEA5FB3}"/>
              </a:ext>
            </a:extLst>
          </p:cNvPr>
          <p:cNvSpPr/>
          <p:nvPr/>
        </p:nvSpPr>
        <p:spPr>
          <a:xfrm>
            <a:off x="1127448" y="2204864"/>
            <a:ext cx="9715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retval</a:t>
            </a:r>
            <a:r>
              <a:rPr lang="en-US" altLang="zh-CN" sz="32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=cv2.getRotationMatrix2D(center, angle, </a:t>
            </a:r>
            <a:r>
              <a:rPr lang="en-US" altLang="zh-CN" sz="32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scale</a:t>
            </a:r>
            <a:r>
              <a:rPr lang="en-US" altLang="zh-CN" sz="32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zh-CN" sz="3200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D59CD8-AFCE-4FDB-9B9A-C07AD028A890}"/>
              </a:ext>
            </a:extLst>
          </p:cNvPr>
          <p:cNvSpPr/>
          <p:nvPr/>
        </p:nvSpPr>
        <p:spPr>
          <a:xfrm>
            <a:off x="1120602" y="3357581"/>
            <a:ext cx="10081120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</a:rPr>
              <a:t>retval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：转换矩阵；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center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：旋转的中心点；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angle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：旋转角度，正数表示逆时针旋转、负数表示顺时针旋转；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EA4335"/>
                </a:solidFill>
              </a:rPr>
              <a:t>scale</a:t>
            </a:r>
            <a:r>
              <a:rPr lang="zh-CN" altLang="en-US" sz="2400" b="1" dirty="0">
                <a:solidFill>
                  <a:srgbClr val="EA4335"/>
                </a:solidFill>
              </a:rPr>
              <a:t>：变换尺度（缩放大小）；</a:t>
            </a:r>
          </a:p>
        </p:txBody>
      </p:sp>
    </p:spTree>
    <p:extLst>
      <p:ext uri="{BB962C8B-B14F-4D97-AF65-F5344CB8AC3E}">
        <p14:creationId xmlns:p14="http://schemas.microsoft.com/office/powerpoint/2010/main" val="73092259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图像旋转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6FDCFEB-D929-49C0-92C4-ABFA6CB792AF}"/>
              </a:ext>
            </a:extLst>
          </p:cNvPr>
          <p:cNvSpPr txBox="1"/>
          <p:nvPr/>
        </p:nvSpPr>
        <p:spPr>
          <a:xfrm>
            <a:off x="443046" y="645950"/>
            <a:ext cx="363673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DD34FA-4211-4720-9F46-B34F69639F8A}"/>
              </a:ext>
            </a:extLst>
          </p:cNvPr>
          <p:cNvSpPr/>
          <p:nvPr/>
        </p:nvSpPr>
        <p:spPr>
          <a:xfrm>
            <a:off x="515380" y="1780867"/>
            <a:ext cx="1116124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获取如下旋转的矩阵：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以图像中心为圆点，逆时针旋转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度，并将目标图像缩放为原始图像的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倍。</a:t>
            </a:r>
          </a:p>
        </p:txBody>
      </p:sp>
    </p:spTree>
    <p:extLst>
      <p:ext uri="{BB962C8B-B14F-4D97-AF65-F5344CB8AC3E}">
        <p14:creationId xmlns:p14="http://schemas.microsoft.com/office/powerpoint/2010/main" val="60438700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图像旋转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6FDCFEB-D929-49C0-92C4-ABFA6CB792AF}"/>
              </a:ext>
            </a:extLst>
          </p:cNvPr>
          <p:cNvSpPr txBox="1"/>
          <p:nvPr/>
        </p:nvSpPr>
        <p:spPr>
          <a:xfrm>
            <a:off x="443046" y="645950"/>
            <a:ext cx="363673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DD34FA-4211-4720-9F46-B34F69639F8A}"/>
              </a:ext>
            </a:extLst>
          </p:cNvPr>
          <p:cNvSpPr/>
          <p:nvPr/>
        </p:nvSpPr>
        <p:spPr>
          <a:xfrm>
            <a:off x="515380" y="1780867"/>
            <a:ext cx="1116124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获取如下旋转的矩阵：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以图像中心为圆点，逆时针旋转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度，并将目标图像缩放为原始图像的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44CB3B-9D7C-42FB-8A46-1AD8F08D1C3D}"/>
              </a:ext>
            </a:extLst>
          </p:cNvPr>
          <p:cNvSpPr/>
          <p:nvPr/>
        </p:nvSpPr>
        <p:spPr>
          <a:xfrm>
            <a:off x="583431" y="3817597"/>
            <a:ext cx="9919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M=cv2.getRotationMatrix2D((height/2,width/2),45,0.6)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74954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图像旋转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65175" y="1683437"/>
            <a:ext cx="6626969" cy="4190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=cv2.imread("lena.bmp")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height,width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img.shape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[:2]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M=cv2.getRotationMatrix2D((width/2,height/2),45,0.6)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rotate=cv2.warpAffine(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img,M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width,height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cv2.imshow("original",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rotation",rotate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35500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案例：将图像旋转。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687" y="1287162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6813294" y="1429521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C8AA6D-FFB6-48CE-BF81-9B255FA49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210" y="1124744"/>
            <a:ext cx="2177648" cy="23042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3EB2099-7C26-4B27-B231-22ACA3F264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2384" y="3778594"/>
            <a:ext cx="2141994" cy="22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974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理解图像旋转函数的语法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掌握图像旋转的基本方法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2602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图像旋转函数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图像旋转的方法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图像旋转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0070F6E-5145-41DB-81E3-FB282F666BEC}"/>
              </a:ext>
            </a:extLst>
          </p:cNvPr>
          <p:cNvSpPr txBox="1"/>
          <p:nvPr/>
        </p:nvSpPr>
        <p:spPr>
          <a:xfrm>
            <a:off x="2511956" y="5328825"/>
            <a:ext cx="255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600" normalizeH="0" baseline="0" noProof="0" dirty="0">
                <a:ln>
                  <a:noFill/>
                </a:ln>
                <a:solidFill>
                  <a:srgbClr val="CC4B4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原始图像</a:t>
            </a:r>
            <a:r>
              <a:rPr kumimoji="0" lang="en-US" altLang="zh-CN" sz="1800" i="0" u="none" strike="noStrike" kern="1200" cap="none" spc="600" normalizeH="0" baseline="0" noProof="0" dirty="0">
                <a:ln>
                  <a:noFill/>
                </a:ln>
                <a:solidFill>
                  <a:srgbClr val="CC4B4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</a:t>
            </a:r>
            <a:endParaRPr kumimoji="0" lang="zh-CN" altLang="en-US" sz="1800" i="0" u="none" strike="noStrike" kern="1200" cap="none" spc="600" normalizeH="0" baseline="0" noProof="0" dirty="0">
              <a:ln>
                <a:noFill/>
              </a:ln>
              <a:solidFill>
                <a:srgbClr val="CC4B4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7DBC0E8-A9F0-4C93-8626-910C447E198C}"/>
              </a:ext>
            </a:extLst>
          </p:cNvPr>
          <p:cNvSpPr txBox="1"/>
          <p:nvPr/>
        </p:nvSpPr>
        <p:spPr>
          <a:xfrm>
            <a:off x="6266065" y="5342384"/>
            <a:ext cx="255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pc="600" dirty="0">
                <a:solidFill>
                  <a:srgbClr val="CC4B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仿射</a:t>
            </a:r>
            <a:r>
              <a:rPr kumimoji="0" lang="zh-CN" altLang="en-US" sz="1800" i="0" u="none" strike="noStrike" kern="1200" cap="none" spc="600" normalizeH="0" baseline="0" noProof="0" dirty="0">
                <a:ln>
                  <a:noFill/>
                </a:ln>
                <a:solidFill>
                  <a:srgbClr val="CC4B4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</a:t>
            </a:r>
            <a:r>
              <a:rPr kumimoji="0" lang="en-US" altLang="zh-CN" sz="1800" i="0" u="none" strike="noStrike" kern="1200" cap="none" spc="600" normalizeH="0" baseline="0" noProof="0" dirty="0">
                <a:ln>
                  <a:noFill/>
                </a:ln>
                <a:solidFill>
                  <a:srgbClr val="CC4B4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</a:t>
            </a:r>
            <a:endParaRPr kumimoji="0" lang="zh-CN" altLang="en-US" sz="1800" i="0" u="none" strike="noStrike" kern="1200" cap="none" spc="600" normalizeH="0" baseline="0" noProof="0" dirty="0">
              <a:ln>
                <a:noFill/>
              </a:ln>
              <a:solidFill>
                <a:srgbClr val="CC4B4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5C628D8-EE19-4E14-B3EF-A73B83A992F8}"/>
              </a:ext>
            </a:extLst>
          </p:cNvPr>
          <p:cNvSpPr/>
          <p:nvPr/>
        </p:nvSpPr>
        <p:spPr>
          <a:xfrm>
            <a:off x="2302609" y="2362198"/>
            <a:ext cx="2971800" cy="260985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9D2FC8DE-DF48-45CA-893F-6120829C3198}"/>
              </a:ext>
            </a:extLst>
          </p:cNvPr>
          <p:cNvSpPr/>
          <p:nvPr/>
        </p:nvSpPr>
        <p:spPr>
          <a:xfrm rot="5400000">
            <a:off x="2474059" y="2862261"/>
            <a:ext cx="1943100" cy="1609725"/>
          </a:xfrm>
          <a:prstGeom prst="rtTriangle">
            <a:avLst/>
          </a:prstGeom>
          <a:solidFill>
            <a:srgbClr val="CC4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086F925-370E-4748-B67C-69168C652841}"/>
              </a:ext>
            </a:extLst>
          </p:cNvPr>
          <p:cNvSpPr/>
          <p:nvPr/>
        </p:nvSpPr>
        <p:spPr>
          <a:xfrm>
            <a:off x="2540733" y="2595560"/>
            <a:ext cx="200025" cy="20002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FC18FFC-2EE4-4AA6-AA9C-7C799FF6338A}"/>
              </a:ext>
            </a:extLst>
          </p:cNvPr>
          <p:cNvSpPr/>
          <p:nvPr/>
        </p:nvSpPr>
        <p:spPr>
          <a:xfrm>
            <a:off x="4074259" y="2600321"/>
            <a:ext cx="200025" cy="20002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9590B94-63CE-4BD0-B449-B4F74993B46F}"/>
              </a:ext>
            </a:extLst>
          </p:cNvPr>
          <p:cNvSpPr/>
          <p:nvPr/>
        </p:nvSpPr>
        <p:spPr>
          <a:xfrm>
            <a:off x="2540733" y="4448173"/>
            <a:ext cx="200025" cy="20002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49914D9-3654-4B50-BFB3-1B06F8A08280}"/>
              </a:ext>
            </a:extLst>
          </p:cNvPr>
          <p:cNvSpPr/>
          <p:nvPr/>
        </p:nvSpPr>
        <p:spPr>
          <a:xfrm>
            <a:off x="6056718" y="2362198"/>
            <a:ext cx="2971800" cy="260985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直角三角形 42">
            <a:extLst>
              <a:ext uri="{FF2B5EF4-FFF2-40B4-BE49-F238E27FC236}">
                <a16:creationId xmlns:a16="http://schemas.microsoft.com/office/drawing/2014/main" id="{B80A1ECB-9B0E-4FB5-B832-740BABB4ACE6}"/>
              </a:ext>
            </a:extLst>
          </p:cNvPr>
          <p:cNvSpPr/>
          <p:nvPr/>
        </p:nvSpPr>
        <p:spPr>
          <a:xfrm rot="887334">
            <a:off x="6960234" y="2861954"/>
            <a:ext cx="1495423" cy="1477837"/>
          </a:xfrm>
          <a:prstGeom prst="rtTriangle">
            <a:avLst/>
          </a:prstGeom>
          <a:solidFill>
            <a:srgbClr val="CC4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30D2211-BF15-4C51-85ED-7508EA47DBE8}"/>
              </a:ext>
            </a:extLst>
          </p:cNvPr>
          <p:cNvSpPr/>
          <p:nvPr/>
        </p:nvSpPr>
        <p:spPr>
          <a:xfrm>
            <a:off x="7073901" y="2462210"/>
            <a:ext cx="200025" cy="20002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71489F2-2913-4DA1-87AA-4A63FAAE1DBF}"/>
              </a:ext>
            </a:extLst>
          </p:cNvPr>
          <p:cNvSpPr/>
          <p:nvPr/>
        </p:nvSpPr>
        <p:spPr>
          <a:xfrm>
            <a:off x="8267061" y="4458118"/>
            <a:ext cx="200025" cy="20002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9CDE8D1-B432-427F-8EF8-FB1542896F20}"/>
              </a:ext>
            </a:extLst>
          </p:cNvPr>
          <p:cNvSpPr/>
          <p:nvPr/>
        </p:nvSpPr>
        <p:spPr>
          <a:xfrm>
            <a:off x="6614259" y="3977825"/>
            <a:ext cx="200025" cy="20002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3037489-A715-4551-B268-557AF534570E}"/>
              </a:ext>
            </a:extLst>
          </p:cNvPr>
          <p:cNvSpPr txBox="1"/>
          <p:nvPr/>
        </p:nvSpPr>
        <p:spPr>
          <a:xfrm>
            <a:off x="2476439" y="2501383"/>
            <a:ext cx="20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8C72C2-BE9D-40AF-9741-05A15E97DD04}"/>
              </a:ext>
            </a:extLst>
          </p:cNvPr>
          <p:cNvSpPr txBox="1"/>
          <p:nvPr/>
        </p:nvSpPr>
        <p:spPr>
          <a:xfrm>
            <a:off x="2476438" y="4364594"/>
            <a:ext cx="20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7D25C62-DAD1-40FE-A8E1-20F0E0C0E710}"/>
              </a:ext>
            </a:extLst>
          </p:cNvPr>
          <p:cNvSpPr txBox="1"/>
          <p:nvPr/>
        </p:nvSpPr>
        <p:spPr>
          <a:xfrm>
            <a:off x="3998059" y="2516739"/>
            <a:ext cx="20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2910F58-C27E-446F-8E7F-96AE64512321}"/>
              </a:ext>
            </a:extLst>
          </p:cNvPr>
          <p:cNvSpPr txBox="1"/>
          <p:nvPr/>
        </p:nvSpPr>
        <p:spPr>
          <a:xfrm>
            <a:off x="6998119" y="2378823"/>
            <a:ext cx="20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B207269-4115-4D5C-8454-15F3DE5D5268}"/>
              </a:ext>
            </a:extLst>
          </p:cNvPr>
          <p:cNvSpPr txBox="1"/>
          <p:nvPr/>
        </p:nvSpPr>
        <p:spPr>
          <a:xfrm>
            <a:off x="6540440" y="3889466"/>
            <a:ext cx="20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C72EAF1-A71D-4B2F-8709-C1BF9DE76DE5}"/>
              </a:ext>
            </a:extLst>
          </p:cNvPr>
          <p:cNvSpPr txBox="1"/>
          <p:nvPr/>
        </p:nvSpPr>
        <p:spPr>
          <a:xfrm>
            <a:off x="8210488" y="4369778"/>
            <a:ext cx="20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5DA6096-1C65-4C43-B6BB-EB81C39556C9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740758" y="2768428"/>
            <a:ext cx="3799682" cy="130570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8F45545-1E22-494E-BB00-3EA8FDD20D7C}"/>
              </a:ext>
            </a:extLst>
          </p:cNvPr>
          <p:cNvCxnSpPr>
            <a:stCxn id="41" idx="6"/>
            <a:endCxn id="52" idx="1"/>
          </p:cNvCxnSpPr>
          <p:nvPr/>
        </p:nvCxnSpPr>
        <p:spPr>
          <a:xfrm>
            <a:off x="2740758" y="4548186"/>
            <a:ext cx="5469730" cy="625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814ACAA-4FA1-4EDC-BB99-941EF7D918B1}"/>
              </a:ext>
            </a:extLst>
          </p:cNvPr>
          <p:cNvCxnSpPr>
            <a:stCxn id="40" idx="6"/>
            <a:endCxn id="50" idx="1"/>
          </p:cNvCxnSpPr>
          <p:nvPr/>
        </p:nvCxnSpPr>
        <p:spPr>
          <a:xfrm flipV="1">
            <a:off x="4274284" y="2563489"/>
            <a:ext cx="2723835" cy="13684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D7439E1-02F8-481F-A74C-97CAF0FA306B}"/>
              </a:ext>
            </a:extLst>
          </p:cNvPr>
          <p:cNvSpPr txBox="1"/>
          <p:nvPr/>
        </p:nvSpPr>
        <p:spPr>
          <a:xfrm>
            <a:off x="1403597" y="1297535"/>
            <a:ext cx="8721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6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仿射图像</a:t>
            </a:r>
            <a:r>
              <a:rPr kumimoji="0" lang="en-US" altLang="zh-CN" sz="2800" i="0" u="none" strike="noStrike" kern="1200" cap="none" spc="6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R=</a:t>
            </a:r>
            <a:r>
              <a:rPr kumimoji="0" lang="zh-CN" altLang="en-US" sz="2800" i="0" u="none" strike="noStrike" kern="1200" cap="none" spc="6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变换矩阵</a:t>
            </a:r>
            <a:r>
              <a:rPr kumimoji="0" lang="en-US" altLang="zh-CN" sz="2800" i="0" u="none" strike="noStrike" kern="1200" cap="none" spc="6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</a:t>
            </a:r>
            <a:r>
              <a:rPr kumimoji="0" lang="en-US" altLang="zh-CN" sz="2800" i="0" u="none" strike="noStrike" kern="1200" cap="none" spc="6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</a:t>
            </a:r>
            <a:r>
              <a:rPr kumimoji="0" lang="zh-CN" altLang="en-US" sz="2800" i="0" u="none" strike="noStrike" kern="1200" cap="none" spc="6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原始图像</a:t>
            </a:r>
            <a:r>
              <a:rPr kumimoji="0" lang="en-US" altLang="zh-CN" sz="2800" i="0" u="none" strike="noStrike" kern="1200" cap="none" spc="6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</a:t>
            </a:r>
            <a:endParaRPr kumimoji="0" lang="zh-CN" altLang="en-US" sz="2800" i="0" u="none" strike="noStrike" kern="1200" cap="none" spc="6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7601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图像旋转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1586409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仿射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76BB1B-E8F2-440F-8171-87AA49A66561}"/>
              </a:ext>
            </a:extLst>
          </p:cNvPr>
          <p:cNvSpPr/>
          <p:nvPr/>
        </p:nvSpPr>
        <p:spPr>
          <a:xfrm>
            <a:off x="2029455" y="1780867"/>
            <a:ext cx="81852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cv2.warpAffine(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M,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dsize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758914-3B1B-41F3-ADB4-F81738722419}"/>
              </a:ext>
            </a:extLst>
          </p:cNvPr>
          <p:cNvSpPr/>
          <p:nvPr/>
        </p:nvSpPr>
        <p:spPr>
          <a:xfrm>
            <a:off x="1127448" y="3068960"/>
            <a:ext cx="9761224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仿射后的输出图像。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要仿射的图像。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2*3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的变换矩阵。不同矩阵实现不同的仿射变换。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dsize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输出图像的尺度大小。</a:t>
            </a:r>
          </a:p>
        </p:txBody>
      </p:sp>
    </p:spTree>
    <p:extLst>
      <p:ext uri="{BB962C8B-B14F-4D97-AF65-F5344CB8AC3E}">
        <p14:creationId xmlns:p14="http://schemas.microsoft.com/office/powerpoint/2010/main" val="12888655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图像旋转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1586409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仿射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76BB1B-E8F2-440F-8171-87AA49A66561}"/>
              </a:ext>
            </a:extLst>
          </p:cNvPr>
          <p:cNvSpPr/>
          <p:nvPr/>
        </p:nvSpPr>
        <p:spPr>
          <a:xfrm>
            <a:off x="2029455" y="1780867"/>
            <a:ext cx="82702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err="1">
                <a:solidFill>
                  <a:srgbClr val="EA4335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cv2.warpAffine(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M,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dsize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758914-3B1B-41F3-ADB4-F81738722419}"/>
              </a:ext>
            </a:extLst>
          </p:cNvPr>
          <p:cNvSpPr/>
          <p:nvPr/>
        </p:nvSpPr>
        <p:spPr>
          <a:xfrm>
            <a:off x="1127448" y="3068960"/>
            <a:ext cx="9761224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仿射后的输出图像。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要仿射的图像。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2*3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的变换矩阵。不同矩阵实现不同的仿射变换。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dsize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输出图像的尺度大小。</a:t>
            </a:r>
          </a:p>
        </p:txBody>
      </p:sp>
    </p:spTree>
    <p:extLst>
      <p:ext uri="{BB962C8B-B14F-4D97-AF65-F5344CB8AC3E}">
        <p14:creationId xmlns:p14="http://schemas.microsoft.com/office/powerpoint/2010/main" val="31700203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图像旋转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1586409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仿射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76BB1B-E8F2-440F-8171-87AA49A66561}"/>
              </a:ext>
            </a:extLst>
          </p:cNvPr>
          <p:cNvSpPr/>
          <p:nvPr/>
        </p:nvSpPr>
        <p:spPr>
          <a:xfrm>
            <a:off x="2029455" y="1780867"/>
            <a:ext cx="8271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cv2.warpAffine( </a:t>
            </a:r>
            <a:r>
              <a:rPr lang="en-US" altLang="zh-CN" sz="4000" b="1" dirty="0" err="1">
                <a:solidFill>
                  <a:srgbClr val="EA4335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M,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dsize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758914-3B1B-41F3-ADB4-F81738722419}"/>
              </a:ext>
            </a:extLst>
          </p:cNvPr>
          <p:cNvSpPr/>
          <p:nvPr/>
        </p:nvSpPr>
        <p:spPr>
          <a:xfrm>
            <a:off x="1127448" y="3068960"/>
            <a:ext cx="9761224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仿射后的输出图像。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要仿射的图像。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2*3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的变换矩阵。不同矩阵实现不同的仿射变换。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dsize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输出图像的尺度大小。</a:t>
            </a:r>
          </a:p>
        </p:txBody>
      </p:sp>
    </p:spTree>
    <p:extLst>
      <p:ext uri="{BB962C8B-B14F-4D97-AF65-F5344CB8AC3E}">
        <p14:creationId xmlns:p14="http://schemas.microsoft.com/office/powerpoint/2010/main" val="34572742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图像旋转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1586409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仿射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76BB1B-E8F2-440F-8171-87AA49A66561}"/>
              </a:ext>
            </a:extLst>
          </p:cNvPr>
          <p:cNvSpPr/>
          <p:nvPr/>
        </p:nvSpPr>
        <p:spPr>
          <a:xfrm>
            <a:off x="2029455" y="1780867"/>
            <a:ext cx="81852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cv2.warpAffine(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b="1" dirty="0">
                <a:solidFill>
                  <a:srgbClr val="EA4335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dsize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758914-3B1B-41F3-ADB4-F81738722419}"/>
              </a:ext>
            </a:extLst>
          </p:cNvPr>
          <p:cNvSpPr/>
          <p:nvPr/>
        </p:nvSpPr>
        <p:spPr>
          <a:xfrm>
            <a:off x="1127448" y="3068960"/>
            <a:ext cx="9761224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仿射后的输出图像。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要仿射的图像。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: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2*3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的变换矩阵。不同矩阵实现不同的仿射变换。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dsize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输出图像的尺度大小。</a:t>
            </a:r>
          </a:p>
        </p:txBody>
      </p:sp>
    </p:spTree>
    <p:extLst>
      <p:ext uri="{BB962C8B-B14F-4D97-AF65-F5344CB8AC3E}">
        <p14:creationId xmlns:p14="http://schemas.microsoft.com/office/powerpoint/2010/main" val="30266620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图像旋转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1586409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仿射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76BB1B-E8F2-440F-8171-87AA49A66561}"/>
              </a:ext>
            </a:extLst>
          </p:cNvPr>
          <p:cNvSpPr/>
          <p:nvPr/>
        </p:nvSpPr>
        <p:spPr>
          <a:xfrm>
            <a:off x="2029455" y="1780867"/>
            <a:ext cx="82702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cv2.warpAffine(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M, </a:t>
            </a:r>
            <a:r>
              <a:rPr lang="en-US" altLang="zh-CN" sz="4000" b="1" dirty="0" err="1">
                <a:solidFill>
                  <a:srgbClr val="EA4335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dsize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758914-3B1B-41F3-ADB4-F81738722419}"/>
              </a:ext>
            </a:extLst>
          </p:cNvPr>
          <p:cNvSpPr/>
          <p:nvPr/>
        </p:nvSpPr>
        <p:spPr>
          <a:xfrm>
            <a:off x="1127448" y="3068960"/>
            <a:ext cx="9761224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仿射后的输出图像。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要仿射的图像。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: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2*3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的变换矩阵。不同矩阵实现不同的仿射变换。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dsize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输出图像的尺度大小。</a:t>
            </a:r>
          </a:p>
        </p:txBody>
      </p:sp>
    </p:spTree>
    <p:extLst>
      <p:ext uri="{BB962C8B-B14F-4D97-AF65-F5344CB8AC3E}">
        <p14:creationId xmlns:p14="http://schemas.microsoft.com/office/powerpoint/2010/main" val="29261532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图像旋转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759717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758914-3B1B-41F3-ADB4-F81738722419}"/>
              </a:ext>
            </a:extLst>
          </p:cNvPr>
          <p:cNvSpPr/>
          <p:nvPr/>
        </p:nvSpPr>
        <p:spPr>
          <a:xfrm>
            <a:off x="1215388" y="3717032"/>
            <a:ext cx="89130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2*3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的变换矩阵。不同矩阵实现不同的仿射变换。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91098D-A0AD-4967-8206-9B30F033E634}"/>
              </a:ext>
            </a:extLst>
          </p:cNvPr>
          <p:cNvSpPr/>
          <p:nvPr/>
        </p:nvSpPr>
        <p:spPr>
          <a:xfrm>
            <a:off x="2029455" y="1780867"/>
            <a:ext cx="81852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cv2.warpAffine( </a:t>
            </a:r>
            <a:r>
              <a:rPr lang="en-US" altLang="zh-CN" sz="40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b="1" dirty="0">
                <a:solidFill>
                  <a:srgbClr val="EA4335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dsize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591247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3704</TotalTime>
  <Words>801</Words>
  <Application>Microsoft Office PowerPoint</Application>
  <PresentationFormat>宽屏</PresentationFormat>
  <Paragraphs>121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Microsoft YaHei</vt:lpstr>
      <vt:lpstr>Microsoft YaHei</vt:lpstr>
      <vt:lpstr>小米兰亭</vt:lpstr>
      <vt:lpstr>Arial</vt:lpstr>
      <vt:lpstr>Calibri</vt:lpstr>
      <vt:lpstr>Cambria Math</vt:lpstr>
      <vt:lpstr>Times New Roman</vt:lpstr>
      <vt:lpstr>Office 主题</vt:lpstr>
      <vt:lpstr>图像的几何运算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381</cp:revision>
  <dcterms:created xsi:type="dcterms:W3CDTF">2017-06-22T11:40:54Z</dcterms:created>
  <dcterms:modified xsi:type="dcterms:W3CDTF">2020-06-22T01:02:47Z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