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326" r:id="rId4"/>
    <p:sldId id="366" r:id="rId5"/>
    <p:sldId id="358" r:id="rId6"/>
    <p:sldId id="360" r:id="rId7"/>
    <p:sldId id="361" r:id="rId8"/>
    <p:sldId id="362" r:id="rId9"/>
    <p:sldId id="363" r:id="rId10"/>
    <p:sldId id="364" r:id="rId11"/>
    <p:sldId id="365" r:id="rId12"/>
    <p:sldId id="368" r:id="rId13"/>
    <p:sldId id="357" r:id="rId14"/>
    <p:sldId id="370" r:id="rId15"/>
    <p:sldId id="369" r:id="rId16"/>
    <p:sldId id="373" r:id="rId17"/>
    <p:sldId id="374" r:id="rId18"/>
    <p:sldId id="367" r:id="rId19"/>
    <p:sldId id="303" r:id="rId20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A4335"/>
    <a:srgbClr val="4285F4"/>
    <a:srgbClr val="FFFFFF"/>
    <a:srgbClr val="34A853"/>
    <a:srgbClr val="FFC592"/>
    <a:srgbClr val="00B050"/>
    <a:srgbClr val="B5B5B5"/>
    <a:srgbClr val="FFFF0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37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83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87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46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54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6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8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93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06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0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1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06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42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0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0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253482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253482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253482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237312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图像的几何运算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让图像做任意运动</a:t>
            </a: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1215388" y="3717032"/>
            <a:ext cx="488061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</p:txBody>
      </p:sp>
    </p:spTree>
    <p:extLst>
      <p:ext uri="{BB962C8B-B14F-4D97-AF65-F5344CB8AC3E}">
        <p14:creationId xmlns:p14="http://schemas.microsoft.com/office/powerpoint/2010/main" val="20535912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转换矩阵的获取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635967" y="2349837"/>
            <a:ext cx="111235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retval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cv2.getPerspectiveTransform(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816196" y="3982043"/>
            <a:ext cx="5400600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retval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：转换矩阵。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：输入图像的四个点坐标。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：输出图像的四个点坐标。</a:t>
            </a:r>
          </a:p>
        </p:txBody>
      </p:sp>
    </p:spTree>
    <p:extLst>
      <p:ext uri="{BB962C8B-B14F-4D97-AF65-F5344CB8AC3E}">
        <p14:creationId xmlns:p14="http://schemas.microsoft.com/office/powerpoint/2010/main" val="5477355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766870" y="1155178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的坐标系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E51DD1-8F1E-4379-AE27-FE2DDAE64602}"/>
              </a:ext>
            </a:extLst>
          </p:cNvPr>
          <p:cNvSpPr/>
          <p:nvPr/>
        </p:nvSpPr>
        <p:spPr>
          <a:xfrm>
            <a:off x="4007768" y="2799323"/>
            <a:ext cx="3168352" cy="252028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AC628-F972-42D1-B255-630EFA28C2B6}"/>
              </a:ext>
            </a:extLst>
          </p:cNvPr>
          <p:cNvCxnSpPr>
            <a:cxnSpLocks/>
          </p:cNvCxnSpPr>
          <p:nvPr/>
        </p:nvCxnSpPr>
        <p:spPr>
          <a:xfrm>
            <a:off x="3335304" y="2799323"/>
            <a:ext cx="451327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0F6CFE-61D2-48A9-ACAB-273431313896}"/>
              </a:ext>
            </a:extLst>
          </p:cNvPr>
          <p:cNvCxnSpPr/>
          <p:nvPr/>
        </p:nvCxnSpPr>
        <p:spPr>
          <a:xfrm>
            <a:off x="4007768" y="2492896"/>
            <a:ext cx="0" cy="3384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97FC84A8-7739-4B0B-9478-95CF93A5E544}"/>
              </a:ext>
            </a:extLst>
          </p:cNvPr>
          <p:cNvSpPr txBox="1"/>
          <p:nvPr/>
        </p:nvSpPr>
        <p:spPr>
          <a:xfrm>
            <a:off x="4007768" y="2887446"/>
            <a:ext cx="165618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3BBD5A36-E89A-4519-9839-AA1C750F8813}"/>
              </a:ext>
            </a:extLst>
          </p:cNvPr>
          <p:cNvSpPr txBox="1"/>
          <p:nvPr/>
        </p:nvSpPr>
        <p:spPr>
          <a:xfrm>
            <a:off x="7964243" y="2492896"/>
            <a:ext cx="165618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893EDE1C-FC2A-422F-8504-22A5AB432697}"/>
              </a:ext>
            </a:extLst>
          </p:cNvPr>
          <p:cNvSpPr txBox="1"/>
          <p:nvPr/>
        </p:nvSpPr>
        <p:spPr>
          <a:xfrm>
            <a:off x="3935761" y="5928425"/>
            <a:ext cx="165618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219296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81700EE-F7F7-44F6-9D9F-BFEA866ED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095480"/>
            <a:ext cx="3452302" cy="365779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4F65C0-A4C6-4E09-85DB-107A426C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4" y="2095480"/>
            <a:ext cx="3452302" cy="3657796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239D3A61-C68C-4AF1-B105-5CAE27D56A4A}"/>
              </a:ext>
            </a:extLst>
          </p:cNvPr>
          <p:cNvSpPr/>
          <p:nvPr/>
        </p:nvSpPr>
        <p:spPr>
          <a:xfrm>
            <a:off x="5515854" y="3635180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974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81700EE-F7F7-44F6-9D9F-BFEA866ED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095480"/>
            <a:ext cx="3452302" cy="365779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4F65C0-A4C6-4E09-85DB-107A426C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4" y="2095480"/>
            <a:ext cx="3452302" cy="3657796"/>
          </a:xfrm>
          <a:prstGeom prst="rect">
            <a:avLst/>
          </a:prstGeom>
        </p:spPr>
      </p:pic>
      <p:sp>
        <p:nvSpPr>
          <p:cNvPr id="24" name="箭头: 右 23">
            <a:extLst>
              <a:ext uri="{FF2B5EF4-FFF2-40B4-BE49-F238E27FC236}">
                <a16:creationId xmlns:a16="http://schemas.microsoft.com/office/drawing/2014/main" id="{239D3A61-C68C-4AF1-B105-5CAE27D56A4A}"/>
              </a:ext>
            </a:extLst>
          </p:cNvPr>
          <p:cNvSpPr/>
          <p:nvPr/>
        </p:nvSpPr>
        <p:spPr>
          <a:xfrm>
            <a:off x="5515854" y="3635180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751A84-AD9C-4132-BA67-97DC5F27B27F}"/>
              </a:ext>
            </a:extLst>
          </p:cNvPr>
          <p:cNvSpPr/>
          <p:nvPr/>
        </p:nvSpPr>
        <p:spPr>
          <a:xfrm>
            <a:off x="1591121" y="2315344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(150,50)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EB685F-B036-4CB8-9720-5D8914F764A1}"/>
              </a:ext>
            </a:extLst>
          </p:cNvPr>
          <p:cNvSpPr/>
          <p:nvPr/>
        </p:nvSpPr>
        <p:spPr>
          <a:xfrm>
            <a:off x="3943349" y="2327344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(400,50)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1D5E0B-4A91-463C-ACB4-E17A9817FFA7}"/>
              </a:ext>
            </a:extLst>
          </p:cNvPr>
          <p:cNvSpPr/>
          <p:nvPr/>
        </p:nvSpPr>
        <p:spPr>
          <a:xfrm>
            <a:off x="1415480" y="5425269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(60,450)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BA623F-F616-4D11-B595-9D04057F2BA3}"/>
              </a:ext>
            </a:extLst>
          </p:cNvPr>
          <p:cNvSpPr/>
          <p:nvPr/>
        </p:nvSpPr>
        <p:spPr>
          <a:xfrm>
            <a:off x="3512733" y="5291610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(310,450)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F2139E-C6FB-45E6-B471-2511A8AA4A9C}"/>
              </a:ext>
            </a:extLst>
          </p:cNvPr>
          <p:cNvSpPr/>
          <p:nvPr/>
        </p:nvSpPr>
        <p:spPr>
          <a:xfrm>
            <a:off x="7104112" y="2327343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(50, 50)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5FA654-EEC7-4AA0-A915-B9341EECD614}"/>
              </a:ext>
            </a:extLst>
          </p:cNvPr>
          <p:cNvSpPr/>
          <p:nvPr/>
        </p:nvSpPr>
        <p:spPr>
          <a:xfrm>
            <a:off x="9634493" y="2319685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(450,50)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8F88BE2-A631-4A8B-9F5D-166E93A83430}"/>
              </a:ext>
            </a:extLst>
          </p:cNvPr>
          <p:cNvSpPr/>
          <p:nvPr/>
        </p:nvSpPr>
        <p:spPr>
          <a:xfrm>
            <a:off x="9584799" y="5445499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(450,450)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047485-29A6-40C1-872E-3B24FB890D81}"/>
              </a:ext>
            </a:extLst>
          </p:cNvPr>
          <p:cNvSpPr/>
          <p:nvPr/>
        </p:nvSpPr>
        <p:spPr>
          <a:xfrm>
            <a:off x="7012896" y="5445499"/>
            <a:ext cx="849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(50,450)</a:t>
            </a:r>
            <a:endParaRPr lang="zh-CN" altLang="en-US" sz="1400" b="1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495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067" y="1702801"/>
            <a:ext cx="6678069" cy="436985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=cv2.imread('image/demo.bmp')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rows,cols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[:2]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pts1 = np.float32([[150,50],[400,50],[60,450],[310,450]])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pts2 = np.float32([[50,50],[450,50],[50,450],[450,450]])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M=cv2.getPerspectiveTransform(pts1,pts2)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=cv2.warpPerspective(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img,M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US" altLang="zh-CN" sz="2000" b="1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cols,rows</a:t>
            </a:r>
            <a:r>
              <a:rPr lang="en-US" altLang="zh-CN" sz="2000" b="1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687" y="128716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813294" y="142952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783E2-BAE2-4F4E-91A7-9CE6817EB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688" y="1401757"/>
            <a:ext cx="2025714" cy="2146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B58A33-2352-4127-A3D6-DB6D7CEF5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460" y="3807541"/>
            <a:ext cx="2025714" cy="21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4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5818953-D273-496F-BA19-BD6999B6FD0F}"/>
              </a:ext>
            </a:extLst>
          </p:cNvPr>
          <p:cNvSpPr/>
          <p:nvPr/>
        </p:nvSpPr>
        <p:spPr>
          <a:xfrm>
            <a:off x="5555089" y="3365625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7E13588-D94F-4852-9CB4-316E03CE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00" y="1660465"/>
            <a:ext cx="3645662" cy="397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754F84-901F-4598-A666-A7CBF34D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1675822"/>
            <a:ext cx="3645109" cy="39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35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5818953-D273-496F-BA19-BD6999B6FD0F}"/>
              </a:ext>
            </a:extLst>
          </p:cNvPr>
          <p:cNvSpPr/>
          <p:nvPr/>
        </p:nvSpPr>
        <p:spPr>
          <a:xfrm>
            <a:off x="5555089" y="3365625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7E13588-D94F-4852-9CB4-316E03CE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00" y="1660465"/>
            <a:ext cx="3645662" cy="397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754F84-901F-4598-A666-A7CBF34DD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1675822"/>
            <a:ext cx="3645109" cy="39773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260D96-DC89-4811-A3D1-2709BE214347}"/>
              </a:ext>
            </a:extLst>
          </p:cNvPr>
          <p:cNvSpPr/>
          <p:nvPr/>
        </p:nvSpPr>
        <p:spPr>
          <a:xfrm>
            <a:off x="1343472" y="1829693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[230,60]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AB420E-4DE6-4491-8BB5-69010E6C0827}"/>
              </a:ext>
            </a:extLst>
          </p:cNvPr>
          <p:cNvSpPr/>
          <p:nvPr/>
        </p:nvSpPr>
        <p:spPr>
          <a:xfrm>
            <a:off x="4587201" y="236600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[690,200]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2040B9-E44F-4C7D-A704-09BE16957AD4}"/>
              </a:ext>
            </a:extLst>
          </p:cNvPr>
          <p:cNvSpPr/>
          <p:nvPr/>
        </p:nvSpPr>
        <p:spPr>
          <a:xfrm>
            <a:off x="1139123" y="501286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[80,580]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C98C2D-FC2C-4CAB-9579-5089984D5D48}"/>
              </a:ext>
            </a:extLst>
          </p:cNvPr>
          <p:cNvSpPr/>
          <p:nvPr/>
        </p:nvSpPr>
        <p:spPr>
          <a:xfrm>
            <a:off x="3783423" y="526913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[550,700]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6C5E0C-A341-4A57-86E8-7009B0B8670A}"/>
              </a:ext>
            </a:extLst>
          </p:cNvPr>
          <p:cNvSpPr/>
          <p:nvPr/>
        </p:nvSpPr>
        <p:spPr>
          <a:xfrm>
            <a:off x="6960096" y="125836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[50,50]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C44BBA-D4F0-456A-AC8A-87971B2F225A}"/>
              </a:ext>
            </a:extLst>
          </p:cNvPr>
          <p:cNvSpPr/>
          <p:nvPr/>
        </p:nvSpPr>
        <p:spPr>
          <a:xfrm>
            <a:off x="9768408" y="123146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[700,50]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D602C2-3397-4A56-9518-632AD9B49495}"/>
              </a:ext>
            </a:extLst>
          </p:cNvPr>
          <p:cNvSpPr/>
          <p:nvPr/>
        </p:nvSpPr>
        <p:spPr>
          <a:xfrm>
            <a:off x="6874091" y="556479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[50,700]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63078E-4231-4219-B51C-192DC7E6000B}"/>
              </a:ext>
            </a:extLst>
          </p:cNvPr>
          <p:cNvSpPr/>
          <p:nvPr/>
        </p:nvSpPr>
        <p:spPr>
          <a:xfrm>
            <a:off x="9704288" y="566215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[700,700]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1787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067" y="1702801"/>
            <a:ext cx="6966101" cy="436985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=cv2.imread('image/opencv.bmp')</a:t>
            </a:r>
          </a:p>
          <a:p>
            <a:pPr>
              <a:lnSpc>
                <a:spcPts val="2800"/>
              </a:lnSpc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rows,cols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img.shape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[:2]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pts1 = np.float32([[230,60],[690,200],[80,580],[550,700]])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pts2 = np.float32([[50,50],[700,50],[50,700],[700,700]])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M=cv2.getPerspectiveTransform(pts1,pts2)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=cv2.warpPerspective(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img,M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,(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cols,rows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cv2.imshow("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12" name="PA_文本框 6"/>
          <p:cNvSpPr txBox="1"/>
          <p:nvPr>
            <p:custDataLst>
              <p:tags r:id="rId1"/>
            </p:custDataLst>
          </p:nvPr>
        </p:nvSpPr>
        <p:spPr>
          <a:xfrm>
            <a:off x="673693" y="739203"/>
            <a:ext cx="527829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：将图像进行透视。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687" y="128716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6813294" y="142952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2A897F1-8859-4F42-A27A-5F84738F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855" y="1772816"/>
            <a:ext cx="1782996" cy="19455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4F10BB-5743-4EE9-809B-2DEA0BF3F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392" y="3897389"/>
            <a:ext cx="1782726" cy="19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39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图像透视函数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图像透视方法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理解透视函数的基本语法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掌握图像透视的基本方法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2602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1ABF19-0984-4F98-AA80-89F3AB13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05460"/>
            <a:ext cx="3452302" cy="36577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7FBA76-1C57-42AC-ACD0-7811E4A9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6" y="1605460"/>
            <a:ext cx="3452302" cy="3657796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EC15BAE7-0F46-4C74-B764-449850668E25}"/>
              </a:ext>
            </a:extLst>
          </p:cNvPr>
          <p:cNvSpPr/>
          <p:nvPr/>
        </p:nvSpPr>
        <p:spPr>
          <a:xfrm>
            <a:off x="5443846" y="3145160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888655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EC15BAE7-0F46-4C74-B764-449850668E25}"/>
              </a:ext>
            </a:extLst>
          </p:cNvPr>
          <p:cNvSpPr/>
          <p:nvPr/>
        </p:nvSpPr>
        <p:spPr>
          <a:xfrm>
            <a:off x="5443846" y="3145160"/>
            <a:ext cx="720080" cy="432048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EA4335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EE31C5-6B80-4CD9-96D7-F6613B986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57" y="1440000"/>
            <a:ext cx="3645662" cy="397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CB3FAA-F3E1-40A8-BDA1-172F306D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853" y="1455357"/>
            <a:ext cx="3645109" cy="39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1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730895" y="3212976"/>
            <a:ext cx="976122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透视处理后的输出图像。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要透视的图像。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1545467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730895" y="3212976"/>
            <a:ext cx="976122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透视处理后的输出图像。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要透视的图像。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20247676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730895" y="3212976"/>
            <a:ext cx="976122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透视处理后的输出图像。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要透视的图像。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7216666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b="1" dirty="0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730895" y="3212976"/>
            <a:ext cx="976122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透视处理后的输出图像。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要透视的图像。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41559181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图像透视</a:t>
            </a:r>
          </a:p>
        </p:txBody>
      </p:sp>
      <p:sp>
        <p:nvSpPr>
          <p:cNvPr id="7" name="AutoShape 2" descr="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2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4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://lh3.googleusercontent.com/XgbcIaXw1FQuriaumHVzyJoBAinibIzFBl76eZUkHjVNFyfYCDup7pM4IM8dDQUE0A=w30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3CEA857-47C0-42D9-B680-FBA76426CB89}"/>
              </a:ext>
            </a:extLst>
          </p:cNvPr>
          <p:cNvSpPr txBox="1"/>
          <p:nvPr/>
        </p:nvSpPr>
        <p:spPr>
          <a:xfrm>
            <a:off x="443046" y="645950"/>
            <a:ext cx="7597170" cy="954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76BB1B-E8F2-440F-8171-87AA49A66561}"/>
              </a:ext>
            </a:extLst>
          </p:cNvPr>
          <p:cNvSpPr/>
          <p:nvPr/>
        </p:nvSpPr>
        <p:spPr>
          <a:xfrm>
            <a:off x="929971" y="1980564"/>
            <a:ext cx="9696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dst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cv2.warpPerspective(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M, </a:t>
            </a:r>
            <a:r>
              <a:rPr lang="en-US" altLang="zh-CN" sz="4000" b="1" dirty="0" err="1">
                <a:solidFill>
                  <a:srgbClr val="EA4335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dsize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758914-3B1B-41F3-ADB4-F81738722419}"/>
              </a:ext>
            </a:extLst>
          </p:cNvPr>
          <p:cNvSpPr/>
          <p:nvPr/>
        </p:nvSpPr>
        <p:spPr>
          <a:xfrm>
            <a:off x="730895" y="3212976"/>
            <a:ext cx="9761224" cy="2242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透视处理后的输出图像。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要透视的图像。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一个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3*3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的变换矩阵。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dsize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输出图像的尺度大小。</a:t>
            </a:r>
          </a:p>
        </p:txBody>
      </p:sp>
    </p:spTree>
    <p:extLst>
      <p:ext uri="{BB962C8B-B14F-4D97-AF65-F5344CB8AC3E}">
        <p14:creationId xmlns:p14="http://schemas.microsoft.com/office/powerpoint/2010/main" val="97414935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670</Words>
  <Application>Microsoft Office PowerPoint</Application>
  <PresentationFormat>宽屏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Office 主题</vt:lpstr>
      <vt:lpstr>图像的几何运算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408</cp:revision>
  <cp:lastPrinted>2020-06-22T13:17:17Z</cp:lastPrinted>
  <dcterms:created xsi:type="dcterms:W3CDTF">2017-06-22T11:40:54Z</dcterms:created>
  <dcterms:modified xsi:type="dcterms:W3CDTF">2020-06-22T13:28:19Z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