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2" r:id="rId3"/>
    <p:sldId id="259" r:id="rId4"/>
    <p:sldId id="369" r:id="rId5"/>
    <p:sldId id="395" r:id="rId6"/>
    <p:sldId id="370" r:id="rId7"/>
    <p:sldId id="375" r:id="rId8"/>
    <p:sldId id="387" r:id="rId9"/>
    <p:sldId id="388" r:id="rId10"/>
    <p:sldId id="376" r:id="rId11"/>
    <p:sldId id="389" r:id="rId12"/>
    <p:sldId id="390" r:id="rId13"/>
    <p:sldId id="377" r:id="rId14"/>
    <p:sldId id="391" r:id="rId15"/>
    <p:sldId id="378" r:id="rId16"/>
    <p:sldId id="392" r:id="rId17"/>
    <p:sldId id="379" r:id="rId18"/>
    <p:sldId id="394" r:id="rId19"/>
    <p:sldId id="303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853"/>
    <a:srgbClr val="EAEAEA"/>
    <a:srgbClr val="EA4335"/>
    <a:srgbClr val="4285F4"/>
    <a:srgbClr val="FFFFFF"/>
    <a:srgbClr val="FFC592"/>
    <a:srgbClr val="00B050"/>
    <a:srgbClr val="B5B5B5"/>
    <a:srgbClr val="FFFF00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>
        <p:scale>
          <a:sx n="75" d="100"/>
          <a:sy n="75" d="100"/>
        </p:scale>
        <p:origin x="1956" y="8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008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634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34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512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438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00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002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529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26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89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299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672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423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890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718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17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69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69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69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499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图像的阈值处理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如何将灰度图变为二值图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D62CD2-6D1F-4F68-95BC-5D47E76A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1" y="1153945"/>
            <a:ext cx="3715192" cy="4801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096035-C834-4755-8BF5-82E6CF355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t="33278" b="49013"/>
          <a:stretch/>
        </p:blipFill>
        <p:spPr>
          <a:xfrm>
            <a:off x="1209676" y="2780928"/>
            <a:ext cx="3721417" cy="86409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73C2B33-F28B-4E4D-A0B6-DB213CCBF331}"/>
              </a:ext>
            </a:extLst>
          </p:cNvPr>
          <p:cNvSpPr/>
          <p:nvPr/>
        </p:nvSpPr>
        <p:spPr>
          <a:xfrm>
            <a:off x="7260909" y="155679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反二进制阈值化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1F05A3-9058-4376-B445-6CE49C6EE96D}"/>
              </a:ext>
            </a:extLst>
          </p:cNvPr>
          <p:cNvSpPr/>
          <p:nvPr/>
        </p:nvSpPr>
        <p:spPr>
          <a:xfrm>
            <a:off x="6096000" y="2762473"/>
            <a:ext cx="4896544" cy="198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该阈值化与二进制阈值化相似，先选定一个特定的灰度值作为阈值。以</a:t>
            </a:r>
            <a:r>
              <a:rPr lang="en-US" altLang="zh-CN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位灰度图为例：</a:t>
            </a:r>
            <a:endParaRPr lang="en-US" altLang="zh-CN" sz="16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大于等于阈值的设定为</a:t>
            </a:r>
            <a:r>
              <a:rPr lang="en-US" altLang="zh-CN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小于该阈值的设定为</a:t>
            </a:r>
            <a:r>
              <a:rPr lang="en-US" altLang="zh-CN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</a:t>
            </a:r>
            <a:endParaRPr lang="zh-CN" altLang="en-US" sz="16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8488D70-D5D8-4331-A8C6-512888E39D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b="81976"/>
          <a:stretch/>
        </p:blipFill>
        <p:spPr>
          <a:xfrm>
            <a:off x="1209676" y="1157161"/>
            <a:ext cx="3721417" cy="8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792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D62CD2-6D1F-4F68-95BC-5D47E76A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1" y="1153945"/>
            <a:ext cx="3715192" cy="4801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096035-C834-4755-8BF5-82E6CF355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t="33278" b="49013"/>
          <a:stretch/>
        </p:blipFill>
        <p:spPr>
          <a:xfrm>
            <a:off x="1209676" y="2780928"/>
            <a:ext cx="3721417" cy="86409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73C2B33-F28B-4E4D-A0B6-DB213CCBF331}"/>
              </a:ext>
            </a:extLst>
          </p:cNvPr>
          <p:cNvSpPr/>
          <p:nvPr/>
        </p:nvSpPr>
        <p:spPr>
          <a:xfrm>
            <a:off x="7260909" y="155679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反二进制阈值化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3E78F6F-50B7-4025-A6B7-284A9878246E}"/>
                  </a:ext>
                </a:extLst>
              </p:cNvPr>
              <p:cNvSpPr/>
              <p:nvPr/>
            </p:nvSpPr>
            <p:spPr>
              <a:xfrm>
                <a:off x="6202647" y="2425831"/>
                <a:ext cx="4912435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dst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如果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src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d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thresh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𝑚𝑎𝑥𝑣𝑎𝑙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其他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3E78F6F-50B7-4025-A6B7-284A98782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647" y="2425831"/>
                <a:ext cx="4912435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DDB90E97-D025-485E-9405-1FFB4922AA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34A853">
                <a:tint val="45000"/>
                <a:satMod val="400000"/>
              </a:srgbClr>
            </a:duotone>
          </a:blip>
          <a:srcRect b="81976"/>
          <a:stretch/>
        </p:blipFill>
        <p:spPr>
          <a:xfrm>
            <a:off x="1209676" y="1157161"/>
            <a:ext cx="3721417" cy="8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6557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D62CD2-6D1F-4F68-95BC-5D47E76A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1" y="1153945"/>
            <a:ext cx="3715192" cy="4801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096035-C834-4755-8BF5-82E6CF355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t="33278" b="49013"/>
          <a:stretch/>
        </p:blipFill>
        <p:spPr>
          <a:xfrm>
            <a:off x="1209676" y="2780928"/>
            <a:ext cx="3721417" cy="86409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73C2B33-F28B-4E4D-A0B6-DB213CCBF331}"/>
              </a:ext>
            </a:extLst>
          </p:cNvPr>
          <p:cNvSpPr/>
          <p:nvPr/>
        </p:nvSpPr>
        <p:spPr>
          <a:xfrm>
            <a:off x="7260909" y="155679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反二进制阈值化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3E78F6F-50B7-4025-A6B7-284A9878246E}"/>
                  </a:ext>
                </a:extLst>
              </p:cNvPr>
              <p:cNvSpPr/>
              <p:nvPr/>
            </p:nvSpPr>
            <p:spPr>
              <a:xfrm>
                <a:off x="6202647" y="2425831"/>
                <a:ext cx="4912435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dst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如果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src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d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thresh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𝑚𝑎𝑥𝑣𝑎𝑙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其他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3E78F6F-50B7-4025-A6B7-284A98782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647" y="2425831"/>
                <a:ext cx="4912435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5B57492D-5629-4459-8B15-CB33752E4601}"/>
              </a:ext>
            </a:extLst>
          </p:cNvPr>
          <p:cNvSpPr/>
          <p:nvPr/>
        </p:nvSpPr>
        <p:spPr>
          <a:xfrm>
            <a:off x="6202647" y="3592993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选定阈值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endParaRPr lang="zh-CN" altLang="en-US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9332FB-2484-4D58-844F-9AB59DF2FA0C}"/>
              </a:ext>
            </a:extLst>
          </p:cNvPr>
          <p:cNvSpPr/>
          <p:nvPr/>
        </p:nvSpPr>
        <p:spPr>
          <a:xfrm>
            <a:off x="8431266" y="3888091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159   </a:t>
            </a:r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￫     0</a:t>
            </a:r>
            <a:endParaRPr lang="zh-CN" altLang="en-US" sz="2000" b="1">
              <a:solidFill>
                <a:srgbClr val="4285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57C659D-8953-4353-8B6F-BEAE85B5ACCB}"/>
              </a:ext>
            </a:extLst>
          </p:cNvPr>
          <p:cNvSpPr/>
          <p:nvPr/>
        </p:nvSpPr>
        <p:spPr>
          <a:xfrm>
            <a:off x="8431266" y="4359130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   </a:t>
            </a:r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￫     255</a:t>
            </a:r>
            <a:endParaRPr lang="zh-CN" altLang="en-US" sz="2000" b="1">
              <a:solidFill>
                <a:srgbClr val="4285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46CED8-86F5-42F8-B82B-46C450FD38E9}"/>
              </a:ext>
            </a:extLst>
          </p:cNvPr>
          <p:cNvSpPr/>
          <p:nvPr/>
        </p:nvSpPr>
        <p:spPr>
          <a:xfrm>
            <a:off x="8431266" y="4830169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205   </a:t>
            </a:r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￫     0</a:t>
            </a:r>
            <a:endParaRPr lang="zh-CN" altLang="en-US" sz="2000" b="1">
              <a:solidFill>
                <a:srgbClr val="4285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BBB5B30-1770-4EE1-B290-DF36721B3BF6}"/>
              </a:ext>
            </a:extLst>
          </p:cNvPr>
          <p:cNvSpPr/>
          <p:nvPr/>
        </p:nvSpPr>
        <p:spPr>
          <a:xfrm>
            <a:off x="8431266" y="5301208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     </a:t>
            </a:r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￫     255</a:t>
            </a:r>
            <a:endParaRPr lang="zh-CN" altLang="en-US" sz="2000" b="1">
              <a:solidFill>
                <a:srgbClr val="4285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F2DC873-F184-45A1-A143-ECF98C3FF5B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34A853">
                <a:tint val="45000"/>
                <a:satMod val="400000"/>
              </a:srgbClr>
            </a:duotone>
          </a:blip>
          <a:srcRect b="81976"/>
          <a:stretch/>
        </p:blipFill>
        <p:spPr>
          <a:xfrm>
            <a:off x="1209676" y="1157161"/>
            <a:ext cx="3721417" cy="8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8177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D62CD2-6D1F-4F68-95BC-5D47E76A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1" y="1153945"/>
            <a:ext cx="3715192" cy="4801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096035-C834-4755-8BF5-82E6CF355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t="49510" b="32781"/>
          <a:stretch/>
        </p:blipFill>
        <p:spPr>
          <a:xfrm>
            <a:off x="1209676" y="3573016"/>
            <a:ext cx="3721417" cy="86409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9447410-823E-4F29-938F-35130BBE9B3F}"/>
              </a:ext>
            </a:extLst>
          </p:cNvPr>
          <p:cNvSpPr/>
          <p:nvPr/>
        </p:nvSpPr>
        <p:spPr>
          <a:xfrm>
            <a:off x="7045971" y="126876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截断阈值化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03B70CD-E14E-462F-95C5-8DED6ACE12AB}"/>
              </a:ext>
            </a:extLst>
          </p:cNvPr>
          <p:cNvSpPr/>
          <p:nvPr/>
        </p:nvSpPr>
        <p:spPr>
          <a:xfrm>
            <a:off x="5591944" y="2291938"/>
            <a:ext cx="5904656" cy="2778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首先需要选定一个阈值，图像中大于该阈值的像素点被设定为该阈值，小于该阈值的保持不变。</a:t>
            </a:r>
            <a:endParaRPr lang="en-US" altLang="zh-CN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例如：阈值选取为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小于阈值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的像素点保持不变</a:t>
            </a:r>
            <a:endParaRPr lang="en-US" altLang="zh-CN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大于等于阈值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的像素点设定为阈值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endParaRPr lang="zh-CN" altLang="en-US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068531A-4E22-4130-8E32-4884913B82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b="81976"/>
          <a:stretch/>
        </p:blipFill>
        <p:spPr>
          <a:xfrm>
            <a:off x="1209676" y="1157161"/>
            <a:ext cx="3721417" cy="8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060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D62CD2-6D1F-4F68-95BC-5D47E76A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1" y="1153945"/>
            <a:ext cx="3715192" cy="4801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096035-C834-4755-8BF5-82E6CF355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t="49510" b="32781"/>
          <a:stretch/>
        </p:blipFill>
        <p:spPr>
          <a:xfrm>
            <a:off x="1209676" y="3573016"/>
            <a:ext cx="3721417" cy="86409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9447410-823E-4F29-938F-35130BBE9B3F}"/>
              </a:ext>
            </a:extLst>
          </p:cNvPr>
          <p:cNvSpPr/>
          <p:nvPr/>
        </p:nvSpPr>
        <p:spPr>
          <a:xfrm>
            <a:off x="7045971" y="126876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截断阈值化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98DB748-7773-4C4D-BD68-90C268B684F0}"/>
                  </a:ext>
                </a:extLst>
              </p:cNvPr>
              <p:cNvSpPr/>
              <p:nvPr/>
            </p:nvSpPr>
            <p:spPr>
              <a:xfrm>
                <a:off x="5714484" y="2060848"/>
                <a:ext cx="5135572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dst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𝑡h𝑟𝑒𝑠h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如果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src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d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thresh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𝑟𝑐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其他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98DB748-7773-4C4D-BD68-90C268B68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484" y="2060848"/>
                <a:ext cx="5135572" cy="811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943FAA6C-29FA-477A-AB9F-CC1FF9AD24D4}"/>
              </a:ext>
            </a:extLst>
          </p:cNvPr>
          <p:cNvSpPr/>
          <p:nvPr/>
        </p:nvSpPr>
        <p:spPr>
          <a:xfrm>
            <a:off x="5746737" y="3199489"/>
            <a:ext cx="16626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选定阈值</a:t>
            </a: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endParaRPr lang="zh-CN" altLang="en-US" sz="20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5361CE-6B3E-486B-89B5-9CE3A49A3FD1}"/>
              </a:ext>
            </a:extLst>
          </p:cNvPr>
          <p:cNvSpPr/>
          <p:nvPr/>
        </p:nvSpPr>
        <p:spPr>
          <a:xfrm>
            <a:off x="8034044" y="3768876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159   </a:t>
            </a:r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￫     127</a:t>
            </a:r>
            <a:endParaRPr lang="zh-CN" altLang="en-US" sz="2000" b="1">
              <a:solidFill>
                <a:srgbClr val="4285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6965017-E0C5-40AB-AEC2-0EEB2CE80024}"/>
              </a:ext>
            </a:extLst>
          </p:cNvPr>
          <p:cNvSpPr/>
          <p:nvPr/>
        </p:nvSpPr>
        <p:spPr>
          <a:xfrm>
            <a:off x="8034044" y="4239915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   </a:t>
            </a:r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￫     105</a:t>
            </a:r>
            <a:endParaRPr lang="zh-CN" altLang="en-US" sz="2000" b="1">
              <a:solidFill>
                <a:srgbClr val="4285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FAA038-8242-41AF-ADF4-B3D96575C277}"/>
              </a:ext>
            </a:extLst>
          </p:cNvPr>
          <p:cNvSpPr/>
          <p:nvPr/>
        </p:nvSpPr>
        <p:spPr>
          <a:xfrm>
            <a:off x="8034044" y="4710954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205   </a:t>
            </a:r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￫     127</a:t>
            </a:r>
            <a:endParaRPr lang="zh-CN" altLang="en-US" sz="2000" b="1">
              <a:solidFill>
                <a:srgbClr val="4285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A7851DA-D30C-4BD9-AE63-9B9CA060F5AA}"/>
              </a:ext>
            </a:extLst>
          </p:cNvPr>
          <p:cNvSpPr/>
          <p:nvPr/>
        </p:nvSpPr>
        <p:spPr>
          <a:xfrm>
            <a:off x="8034044" y="5181993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     </a:t>
            </a:r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￫     98</a:t>
            </a:r>
            <a:endParaRPr lang="zh-CN" altLang="en-US" sz="2000" b="1">
              <a:solidFill>
                <a:srgbClr val="4285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9CAA839-FA2D-4746-A4C0-D430BF0B5E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b="81976"/>
          <a:stretch/>
        </p:blipFill>
        <p:spPr>
          <a:xfrm>
            <a:off x="1209676" y="1157161"/>
            <a:ext cx="3721417" cy="8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31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D62CD2-6D1F-4F68-95BC-5D47E76A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1" y="1153945"/>
            <a:ext cx="3715192" cy="4801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096035-C834-4755-8BF5-82E6CF355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t="65743" b="16547"/>
          <a:stretch/>
        </p:blipFill>
        <p:spPr>
          <a:xfrm>
            <a:off x="1209676" y="4284529"/>
            <a:ext cx="3721417" cy="86409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1BEBE00-2D36-4B5C-8267-64205DB99726}"/>
              </a:ext>
            </a:extLst>
          </p:cNvPr>
          <p:cNvSpPr/>
          <p:nvPr/>
        </p:nvSpPr>
        <p:spPr>
          <a:xfrm>
            <a:off x="6449387" y="138386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超阈值零处理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D81D82-66A7-43DF-8B33-3D44E486E220}"/>
              </a:ext>
            </a:extLst>
          </p:cNvPr>
          <p:cNvSpPr/>
          <p:nvPr/>
        </p:nvSpPr>
        <p:spPr>
          <a:xfrm>
            <a:off x="5591944" y="2593611"/>
            <a:ext cx="5472608" cy="167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先选定一个阈值，然后对图像做如下处理：</a:t>
            </a:r>
            <a:endParaRPr lang="en-US" altLang="zh-CN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大于等于阈值的像素点变为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小于该阈值的像素点值保持不变。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AB7DEA6-B8FB-433F-8277-3AE35AA1AE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b="81976"/>
          <a:stretch/>
        </p:blipFill>
        <p:spPr>
          <a:xfrm>
            <a:off x="1209676" y="1157161"/>
            <a:ext cx="3721417" cy="8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952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D62CD2-6D1F-4F68-95BC-5D47E76A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1" y="1153945"/>
            <a:ext cx="3715192" cy="48015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1BEBE00-2D36-4B5C-8267-64205DB99726}"/>
              </a:ext>
            </a:extLst>
          </p:cNvPr>
          <p:cNvSpPr/>
          <p:nvPr/>
        </p:nvSpPr>
        <p:spPr>
          <a:xfrm>
            <a:off x="6449388" y="138386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超阈值零处理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6A9B30-8D21-4369-8A03-306DBEBB6A31}"/>
              </a:ext>
            </a:extLst>
          </p:cNvPr>
          <p:cNvSpPr/>
          <p:nvPr/>
        </p:nvSpPr>
        <p:spPr>
          <a:xfrm>
            <a:off x="6092196" y="3537099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选定阈值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endParaRPr lang="zh-CN" altLang="en-US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90DFC89-62D3-4744-AB75-2DA0D44BDB31}"/>
              </a:ext>
            </a:extLst>
          </p:cNvPr>
          <p:cNvSpPr/>
          <p:nvPr/>
        </p:nvSpPr>
        <p:spPr>
          <a:xfrm>
            <a:off x="8472264" y="3721765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159   </a:t>
            </a:r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￫     0</a:t>
            </a:r>
            <a:endParaRPr lang="zh-CN" altLang="en-US" sz="2000" b="1">
              <a:solidFill>
                <a:srgbClr val="4285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B1D7C3-6F53-42B0-B74B-773E55F3A74A}"/>
              </a:ext>
            </a:extLst>
          </p:cNvPr>
          <p:cNvSpPr/>
          <p:nvPr/>
        </p:nvSpPr>
        <p:spPr>
          <a:xfrm>
            <a:off x="8472264" y="4192804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   </a:t>
            </a:r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￫     105</a:t>
            </a:r>
            <a:endParaRPr lang="zh-CN" altLang="en-US" sz="2000" b="1">
              <a:solidFill>
                <a:srgbClr val="4285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DFFEE3-3248-41CA-83A2-90E51D1E6997}"/>
              </a:ext>
            </a:extLst>
          </p:cNvPr>
          <p:cNvSpPr/>
          <p:nvPr/>
        </p:nvSpPr>
        <p:spPr>
          <a:xfrm>
            <a:off x="8472264" y="4663843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205   </a:t>
            </a:r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￫     0</a:t>
            </a:r>
            <a:endParaRPr lang="zh-CN" altLang="en-US" sz="2000" b="1">
              <a:solidFill>
                <a:srgbClr val="4285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7CFC8F-0DFA-430A-91C4-44441314D29A}"/>
              </a:ext>
            </a:extLst>
          </p:cNvPr>
          <p:cNvSpPr/>
          <p:nvPr/>
        </p:nvSpPr>
        <p:spPr>
          <a:xfrm>
            <a:off x="8472264" y="513488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     </a:t>
            </a:r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￫     98</a:t>
            </a:r>
            <a:endParaRPr lang="zh-CN" altLang="en-US" sz="2000" b="1">
              <a:solidFill>
                <a:srgbClr val="4285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BB5C924-A9D4-4671-9795-4E5177FBBF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t="65743" b="16547"/>
          <a:stretch/>
        </p:blipFill>
        <p:spPr>
          <a:xfrm>
            <a:off x="1209676" y="4284529"/>
            <a:ext cx="3721417" cy="8640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22744D3-1657-43DB-B165-4C0B946CB1B6}"/>
                  </a:ext>
                </a:extLst>
              </p:cNvPr>
              <p:cNvSpPr/>
              <p:nvPr/>
            </p:nvSpPr>
            <p:spPr>
              <a:xfrm>
                <a:off x="5519936" y="2324474"/>
                <a:ext cx="4994124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dst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如果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src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d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thresh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𝑠𝑟𝑐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其他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22744D3-1657-43DB-B165-4C0B946CB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2324474"/>
                <a:ext cx="4994124" cy="811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152B0688-43A3-4FD9-8927-8BA63806CE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b="81976"/>
          <a:stretch/>
        </p:blipFill>
        <p:spPr>
          <a:xfrm>
            <a:off x="1209676" y="1157161"/>
            <a:ext cx="3721417" cy="8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616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D62CD2-6D1F-4F68-95BC-5D47E76A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1" y="1153945"/>
            <a:ext cx="3715192" cy="4801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096035-C834-4755-8BF5-82E6CF355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t="83456" b="311"/>
          <a:stretch/>
        </p:blipFill>
        <p:spPr>
          <a:xfrm>
            <a:off x="1209676" y="5149825"/>
            <a:ext cx="3721417" cy="79208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030EF36-137C-4779-A9E7-BFE81041B265}"/>
              </a:ext>
            </a:extLst>
          </p:cNvPr>
          <p:cNvSpPr/>
          <p:nvPr/>
        </p:nvSpPr>
        <p:spPr>
          <a:xfrm>
            <a:off x="5999311" y="1412776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低阈值零处理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FAE5FF-7FB5-4EF2-AF5A-817AF7A9C47A}"/>
              </a:ext>
            </a:extLst>
          </p:cNvPr>
          <p:cNvSpPr/>
          <p:nvPr/>
        </p:nvSpPr>
        <p:spPr>
          <a:xfrm>
            <a:off x="5735960" y="2694326"/>
            <a:ext cx="5832648" cy="167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先选定一个阈值，然后对图像做如下处理：</a:t>
            </a:r>
            <a:endParaRPr lang="en-US" altLang="zh-CN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大于等于阈值的像素点，值保持不变；</a:t>
            </a:r>
            <a:endParaRPr lang="en-US" altLang="zh-CN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小于该阈值的像素点，值变为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9B3B78D-AE52-4FB6-A5A1-C71E4C95F8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b="81976"/>
          <a:stretch/>
        </p:blipFill>
        <p:spPr>
          <a:xfrm>
            <a:off x="1209676" y="1157161"/>
            <a:ext cx="3721417" cy="8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0136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D62CD2-6D1F-4F68-95BC-5D47E76A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1" y="1153945"/>
            <a:ext cx="3715192" cy="4801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096035-C834-4755-8BF5-82E6CF355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t="83456" b="311"/>
          <a:stretch/>
        </p:blipFill>
        <p:spPr>
          <a:xfrm>
            <a:off x="1209676" y="5149825"/>
            <a:ext cx="3721417" cy="79208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030EF36-137C-4779-A9E7-BFE81041B265}"/>
              </a:ext>
            </a:extLst>
          </p:cNvPr>
          <p:cNvSpPr/>
          <p:nvPr/>
        </p:nvSpPr>
        <p:spPr>
          <a:xfrm>
            <a:off x="5999311" y="1412776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低阈值零处理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C8DD01-266B-448C-A30B-9304627BA399}"/>
              </a:ext>
            </a:extLst>
          </p:cNvPr>
          <p:cNvSpPr/>
          <p:nvPr/>
        </p:nvSpPr>
        <p:spPr>
          <a:xfrm>
            <a:off x="5999311" y="3244334"/>
            <a:ext cx="16626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选定阈值</a:t>
            </a: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endParaRPr lang="zh-CN" altLang="en-US" sz="20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F7975E-CD28-4E60-8C55-03965C474A63}"/>
              </a:ext>
            </a:extLst>
          </p:cNvPr>
          <p:cNvSpPr/>
          <p:nvPr/>
        </p:nvSpPr>
        <p:spPr>
          <a:xfrm>
            <a:off x="8338414" y="3736708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159   </a:t>
            </a:r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￫     159</a:t>
            </a:r>
            <a:endParaRPr lang="zh-CN" altLang="en-US" sz="2000" b="1">
              <a:solidFill>
                <a:srgbClr val="4285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B00A88-B527-4615-823C-E121BDF2D96F}"/>
              </a:ext>
            </a:extLst>
          </p:cNvPr>
          <p:cNvSpPr/>
          <p:nvPr/>
        </p:nvSpPr>
        <p:spPr>
          <a:xfrm>
            <a:off x="8338414" y="4207747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   </a:t>
            </a:r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￫     0</a:t>
            </a:r>
            <a:endParaRPr lang="zh-CN" altLang="en-US" sz="2000" b="1">
              <a:solidFill>
                <a:srgbClr val="4285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A93BDE-5AE2-4E7F-AF29-14CF67DCE1EF}"/>
              </a:ext>
            </a:extLst>
          </p:cNvPr>
          <p:cNvSpPr/>
          <p:nvPr/>
        </p:nvSpPr>
        <p:spPr>
          <a:xfrm>
            <a:off x="8338414" y="4678786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205   </a:t>
            </a:r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￫     205</a:t>
            </a:r>
            <a:endParaRPr lang="zh-CN" altLang="en-US" sz="2000" b="1">
              <a:solidFill>
                <a:srgbClr val="4285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15E03B-977D-4C76-936F-888A99823DC9}"/>
              </a:ext>
            </a:extLst>
          </p:cNvPr>
          <p:cNvSpPr/>
          <p:nvPr/>
        </p:nvSpPr>
        <p:spPr>
          <a:xfrm>
            <a:off x="8338414" y="5149825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     </a:t>
            </a:r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￫     0</a:t>
            </a:r>
            <a:endParaRPr lang="zh-CN" altLang="en-US" sz="2000" b="1">
              <a:solidFill>
                <a:srgbClr val="4285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E6B7031-B4C8-462B-9936-764F875990F8}"/>
                  </a:ext>
                </a:extLst>
              </p:cNvPr>
              <p:cNvSpPr/>
              <p:nvPr/>
            </p:nvSpPr>
            <p:spPr>
              <a:xfrm>
                <a:off x="5921791" y="2179007"/>
                <a:ext cx="500637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dst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𝑠𝑟𝑐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如果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src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d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thresh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其他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E6B7031-B4C8-462B-9936-764F87599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791" y="2179007"/>
                <a:ext cx="5006371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46B0A941-DE8E-405C-8D40-5975EC35B1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b="81976"/>
          <a:stretch/>
        </p:blipFill>
        <p:spPr>
          <a:xfrm>
            <a:off x="1209676" y="1157161"/>
            <a:ext cx="3721417" cy="8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7968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图像阈值处理的基本原理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不同的阈值处理方法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484784"/>
            <a:ext cx="7955394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掌握图像阈值处理的基本原理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掌握图像阈值处理的基本方法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掌握自适应阈值处理方法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4986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理解阈值处理的基本原理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掌握不同的阈值处理方式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152602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0BC395-AF00-4ABF-88F3-26410F0EEE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07533" y="1898309"/>
            <a:ext cx="2955984" cy="31284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AE96486-45A9-4280-871B-E6A07AFD2C4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35960" y="1898309"/>
            <a:ext cx="2955984" cy="312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989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4EA7E01-2F8E-41D9-B2FD-D735B6C1E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913586"/>
            <a:ext cx="4070126" cy="526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096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D62CD2-6D1F-4F68-95BC-5D47E76A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1" y="1153945"/>
            <a:ext cx="3715192" cy="4801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096035-C834-4755-8BF5-82E6CF355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b="81976"/>
          <a:stretch/>
        </p:blipFill>
        <p:spPr>
          <a:xfrm>
            <a:off x="1209676" y="1157161"/>
            <a:ext cx="3721417" cy="87945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6DE0BF8-491C-40FB-BAEF-D97047159AF2}"/>
              </a:ext>
            </a:extLst>
          </p:cNvPr>
          <p:cNvSpPr/>
          <p:nvPr/>
        </p:nvSpPr>
        <p:spPr>
          <a:xfrm>
            <a:off x="6096000" y="1412223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285F4"/>
                </a:solidFill>
              </a:rPr>
              <a:t>原始图像像素值分布图</a:t>
            </a:r>
          </a:p>
        </p:txBody>
      </p:sp>
      <p:sp>
        <p:nvSpPr>
          <p:cNvPr id="14" name="线形标注 2(带边框和强调线) 10">
            <a:extLst>
              <a:ext uri="{FF2B5EF4-FFF2-40B4-BE49-F238E27FC236}">
                <a16:creationId xmlns:a16="http://schemas.microsoft.com/office/drawing/2014/main" id="{5CC10997-A50B-46FF-91F5-4C521BADA95A}"/>
              </a:ext>
            </a:extLst>
          </p:cNvPr>
          <p:cNvSpPr/>
          <p:nvPr/>
        </p:nvSpPr>
        <p:spPr>
          <a:xfrm>
            <a:off x="6600056" y="3002509"/>
            <a:ext cx="1887794" cy="570271"/>
          </a:xfrm>
          <a:prstGeom prst="accentBorderCallout2">
            <a:avLst>
              <a:gd name="adj1" fmla="val 49785"/>
              <a:gd name="adj2" fmla="val -9375"/>
              <a:gd name="adj3" fmla="val -65733"/>
              <a:gd name="adj4" fmla="val -192188"/>
              <a:gd name="adj5" fmla="val -249569"/>
              <a:gd name="adj6" fmla="val -205521"/>
            </a:avLst>
          </a:prstGeom>
          <a:solidFill>
            <a:srgbClr val="4285F4"/>
          </a:solidFill>
          <a:ln w="28575">
            <a:solidFill>
              <a:srgbClr val="4285F4"/>
            </a:solidFill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阈值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5930C8F-EC0D-44A2-85B7-B41EB00E3814}"/>
              </a:ext>
            </a:extLst>
          </p:cNvPr>
          <p:cNvCxnSpPr>
            <a:cxnSpLocks/>
          </p:cNvCxnSpPr>
          <p:nvPr/>
        </p:nvCxnSpPr>
        <p:spPr>
          <a:xfrm>
            <a:off x="1343472" y="1556792"/>
            <a:ext cx="20882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03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D62CD2-6D1F-4F68-95BC-5D47E76A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1" y="1153945"/>
            <a:ext cx="3715192" cy="4801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096035-C834-4755-8BF5-82E6CF355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t="17045" b="65246"/>
          <a:stretch/>
        </p:blipFill>
        <p:spPr>
          <a:xfrm>
            <a:off x="1209676" y="1988840"/>
            <a:ext cx="3721417" cy="86409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70D2991-5CA6-48EA-A73C-9072B50539ED}"/>
              </a:ext>
            </a:extLst>
          </p:cNvPr>
          <p:cNvSpPr/>
          <p:nvPr/>
        </p:nvSpPr>
        <p:spPr>
          <a:xfrm>
            <a:off x="7260909" y="146562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二进制阈值化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E5AB18-29C3-4E47-B0DA-A9E85C12D7C8}"/>
              </a:ext>
            </a:extLst>
          </p:cNvPr>
          <p:cNvSpPr/>
          <p:nvPr/>
        </p:nvSpPr>
        <p:spPr>
          <a:xfrm>
            <a:off x="5519936" y="2455416"/>
            <a:ext cx="6552728" cy="2778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先要选定一个特定的阈值量，比如：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新的阈值产生规则为：</a:t>
            </a:r>
            <a:endParaRPr lang="en-US" altLang="zh-CN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大于等于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的像素点的灰度值设定为最大值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位灰度值最大为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255)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灰度值小于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的像素点的灰度值设定为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2DB97F1-7FE3-4D7A-B7CD-E0C41598B0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b="81976"/>
          <a:stretch/>
        </p:blipFill>
        <p:spPr>
          <a:xfrm>
            <a:off x="1209676" y="1157161"/>
            <a:ext cx="3721417" cy="8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645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D62CD2-6D1F-4F68-95BC-5D47E76A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1" y="1153945"/>
            <a:ext cx="3715192" cy="4801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096035-C834-4755-8BF5-82E6CF355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t="17045" b="65246"/>
          <a:stretch/>
        </p:blipFill>
        <p:spPr>
          <a:xfrm>
            <a:off x="1209676" y="1988840"/>
            <a:ext cx="3721417" cy="86409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70D2991-5CA6-48EA-A73C-9072B50539ED}"/>
              </a:ext>
            </a:extLst>
          </p:cNvPr>
          <p:cNvSpPr/>
          <p:nvPr/>
        </p:nvSpPr>
        <p:spPr>
          <a:xfrm>
            <a:off x="7260909" y="146562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二进制阈值化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80B4867-1F70-4218-B16B-0E6C907D47C9}"/>
                  </a:ext>
                </a:extLst>
              </p:cNvPr>
              <p:cNvSpPr/>
              <p:nvPr/>
            </p:nvSpPr>
            <p:spPr>
              <a:xfrm>
                <a:off x="6181332" y="2364873"/>
                <a:ext cx="492365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dst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𝑚𝑎𝑥𝑣𝑎𝑙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如果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src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d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thresh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其他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80B4867-1F70-4218-B16B-0E6C907D4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332" y="2364873"/>
                <a:ext cx="4923656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56380279-CA8A-437E-8594-0C48D1FF56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b="81976"/>
          <a:stretch/>
        </p:blipFill>
        <p:spPr>
          <a:xfrm>
            <a:off x="1209676" y="1157161"/>
            <a:ext cx="3721417" cy="8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244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阈值处理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D62CD2-6D1F-4F68-95BC-5D47E76A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1" y="1153945"/>
            <a:ext cx="3715192" cy="4801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096035-C834-4755-8BF5-82E6CF355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t="17045" b="65246"/>
          <a:stretch/>
        </p:blipFill>
        <p:spPr>
          <a:xfrm>
            <a:off x="1209676" y="1988840"/>
            <a:ext cx="3721417" cy="86409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70D2991-5CA6-48EA-A73C-9072B50539ED}"/>
              </a:ext>
            </a:extLst>
          </p:cNvPr>
          <p:cNvSpPr/>
          <p:nvPr/>
        </p:nvSpPr>
        <p:spPr>
          <a:xfrm>
            <a:off x="7260909" y="146562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二进制阈值化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80B4867-1F70-4218-B16B-0E6C907D47C9}"/>
                  </a:ext>
                </a:extLst>
              </p:cNvPr>
              <p:cNvSpPr/>
              <p:nvPr/>
            </p:nvSpPr>
            <p:spPr>
              <a:xfrm>
                <a:off x="6181332" y="2364873"/>
                <a:ext cx="492365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dst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𝑚𝑎𝑥𝑣𝑎𝑙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如果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src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d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thresh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其他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80B4867-1F70-4218-B16B-0E6C907D4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332" y="2364873"/>
                <a:ext cx="4923656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0A2BE381-DC9E-49F0-9F1B-B26C5E9B9CED}"/>
              </a:ext>
            </a:extLst>
          </p:cNvPr>
          <p:cNvSpPr/>
          <p:nvPr/>
        </p:nvSpPr>
        <p:spPr>
          <a:xfrm>
            <a:off x="6181332" y="3524614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选定阈值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endParaRPr lang="zh-CN" altLang="en-US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395A76-093C-4721-BD47-57C9A82B7EAD}"/>
              </a:ext>
            </a:extLst>
          </p:cNvPr>
          <p:cNvSpPr/>
          <p:nvPr/>
        </p:nvSpPr>
        <p:spPr>
          <a:xfrm>
            <a:off x="8400256" y="390580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4285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159   </a:t>
            </a:r>
            <a:r>
              <a:rPr lang="en-US" altLang="zh-CN" sz="2000" b="1" dirty="0">
                <a:solidFill>
                  <a:srgbClr val="4285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￫   255</a:t>
            </a:r>
            <a:endParaRPr lang="zh-CN" altLang="en-US" sz="2000" b="1" dirty="0">
              <a:solidFill>
                <a:srgbClr val="4285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D42363-F588-4138-902A-A1438379B4E3}"/>
              </a:ext>
            </a:extLst>
          </p:cNvPr>
          <p:cNvSpPr/>
          <p:nvPr/>
        </p:nvSpPr>
        <p:spPr>
          <a:xfrm>
            <a:off x="8400256" y="4376840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   </a:t>
            </a:r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￫     0</a:t>
            </a:r>
            <a:endParaRPr lang="zh-CN" altLang="en-US" sz="2000" b="1">
              <a:solidFill>
                <a:srgbClr val="4285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E5E128-51EA-4930-A8E1-DB5C7CA0CA7A}"/>
              </a:ext>
            </a:extLst>
          </p:cNvPr>
          <p:cNvSpPr/>
          <p:nvPr/>
        </p:nvSpPr>
        <p:spPr>
          <a:xfrm>
            <a:off x="8400256" y="4847879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205   </a:t>
            </a:r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￫   255</a:t>
            </a:r>
            <a:endParaRPr lang="zh-CN" altLang="en-US" sz="2000" b="1">
              <a:solidFill>
                <a:srgbClr val="4285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B0A7E4B-8C3E-4017-8404-50BBCFAA4B27}"/>
              </a:ext>
            </a:extLst>
          </p:cNvPr>
          <p:cNvSpPr/>
          <p:nvPr/>
        </p:nvSpPr>
        <p:spPr>
          <a:xfrm>
            <a:off x="8400256" y="5318918"/>
            <a:ext cx="1274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    </a:t>
            </a:r>
            <a:r>
              <a:rPr lang="en-US" altLang="zh-CN" sz="2000" b="1">
                <a:solidFill>
                  <a:srgbClr val="4285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￫     0</a:t>
            </a:r>
            <a:endParaRPr lang="zh-CN" altLang="en-US" sz="2000" b="1">
              <a:solidFill>
                <a:srgbClr val="4285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F97FD67-0E19-4DB7-A5B9-85285356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b="81976"/>
          <a:stretch/>
        </p:blipFill>
        <p:spPr>
          <a:xfrm>
            <a:off x="1209676" y="1157161"/>
            <a:ext cx="3721417" cy="8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994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</TotalTime>
  <Words>466</Words>
  <Application>Microsoft Office PowerPoint</Application>
  <PresentationFormat>宽屏</PresentationFormat>
  <Paragraphs>91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Microsoft YaHei</vt:lpstr>
      <vt:lpstr>Microsoft YaHei</vt:lpstr>
      <vt:lpstr>小米兰亭</vt:lpstr>
      <vt:lpstr>Arial</vt:lpstr>
      <vt:lpstr>Calibri</vt:lpstr>
      <vt:lpstr>Cambria Math</vt:lpstr>
      <vt:lpstr>Times New Roman</vt:lpstr>
      <vt:lpstr>Office 主题</vt:lpstr>
      <vt:lpstr>图像的阈值处理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444</cp:revision>
  <dcterms:created xsi:type="dcterms:W3CDTF">2017-06-22T11:40:54Z</dcterms:created>
  <dcterms:modified xsi:type="dcterms:W3CDTF">2020-06-23T02:25:22Z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