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369" r:id="rId4"/>
    <p:sldId id="396" r:id="rId5"/>
    <p:sldId id="397" r:id="rId6"/>
    <p:sldId id="398" r:id="rId7"/>
    <p:sldId id="399" r:id="rId8"/>
    <p:sldId id="400" r:id="rId9"/>
    <p:sldId id="401" r:id="rId10"/>
    <p:sldId id="375" r:id="rId11"/>
    <p:sldId id="402" r:id="rId12"/>
    <p:sldId id="376" r:id="rId13"/>
    <p:sldId id="403" r:id="rId14"/>
    <p:sldId id="407" r:id="rId15"/>
    <p:sldId id="377" r:id="rId16"/>
    <p:sldId id="404" r:id="rId17"/>
    <p:sldId id="378" r:id="rId18"/>
    <p:sldId id="408" r:id="rId19"/>
    <p:sldId id="379" r:id="rId20"/>
    <p:sldId id="409" r:id="rId21"/>
    <p:sldId id="410" r:id="rId22"/>
    <p:sldId id="411" r:id="rId23"/>
    <p:sldId id="412" r:id="rId24"/>
    <p:sldId id="413" r:id="rId25"/>
    <p:sldId id="303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FFFFFF"/>
    <a:srgbClr val="34A853"/>
    <a:srgbClr val="4285F4"/>
    <a:srgbClr val="FFC592"/>
    <a:srgbClr val="00B050"/>
    <a:srgbClr val="B5B5B5"/>
    <a:srgbClr val="FFFF0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26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176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02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787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512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2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0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375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29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78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90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811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926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986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7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80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95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1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1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03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4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图像的阈值处理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灰度图像转为二值图像的实现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17045" b="65246"/>
          <a:stretch/>
        </p:blipFill>
        <p:spPr>
          <a:xfrm>
            <a:off x="1209676" y="1988840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70D2991-5CA6-48EA-A73C-9072B50539ED}"/>
              </a:ext>
            </a:extLst>
          </p:cNvPr>
          <p:cNvSpPr/>
          <p:nvPr/>
        </p:nvSpPr>
        <p:spPr>
          <a:xfrm>
            <a:off x="7260909" y="14656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二进制阈值化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DB97F1-7FE3-4D7A-B7CD-E0C41598B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12B90F0-E52C-4D3B-A754-74BE696217F0}"/>
              </a:ext>
            </a:extLst>
          </p:cNvPr>
          <p:cNvSpPr/>
          <p:nvPr/>
        </p:nvSpPr>
        <p:spPr>
          <a:xfrm>
            <a:off x="6888088" y="2062338"/>
            <a:ext cx="4414552" cy="51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endParaRPr lang="zh-CN" altLang="en-US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4AABBF-7AB9-40CC-89DE-741C3602A663}"/>
              </a:ext>
            </a:extLst>
          </p:cNvPr>
          <p:cNvSpPr/>
          <p:nvPr/>
        </p:nvSpPr>
        <p:spPr>
          <a:xfrm>
            <a:off x="5375920" y="3051930"/>
            <a:ext cx="6552728" cy="2677656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a=cv2.imread("image\\lena512.bmp",cv2.IMREAD_UNCHANGED)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r,b=cv2.threshold(a,127,255,cv2.THRESH_BINARY)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cv2.imshow("a",a)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AE7125-2AB7-4B0A-BFD5-D362FF57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370" y="2705102"/>
            <a:ext cx="727630" cy="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45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17045" b="65246"/>
          <a:stretch/>
        </p:blipFill>
        <p:spPr>
          <a:xfrm>
            <a:off x="1209676" y="1988840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70D2991-5CA6-48EA-A73C-9072B50539ED}"/>
              </a:ext>
            </a:extLst>
          </p:cNvPr>
          <p:cNvSpPr/>
          <p:nvPr/>
        </p:nvSpPr>
        <p:spPr>
          <a:xfrm>
            <a:off x="7260909" y="14656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二进制阈值化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DB97F1-7FE3-4D7A-B7CD-E0C41598B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12B90F0-E52C-4D3B-A754-74BE696217F0}"/>
              </a:ext>
            </a:extLst>
          </p:cNvPr>
          <p:cNvSpPr/>
          <p:nvPr/>
        </p:nvSpPr>
        <p:spPr>
          <a:xfrm>
            <a:off x="6888088" y="2062338"/>
            <a:ext cx="4414552" cy="51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endParaRPr lang="zh-CN" altLang="en-US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A080B3E-B463-433E-A08D-003C9CA0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570" y="3379175"/>
            <a:ext cx="170128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873B321-E71A-4B72-BDC6-09720AFD4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12" y="3379175"/>
            <a:ext cx="17012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048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0C3F822-278B-41FD-B017-279A18BD7041}"/>
              </a:ext>
            </a:extLst>
          </p:cNvPr>
          <p:cNvSpPr/>
          <p:nvPr/>
        </p:nvSpPr>
        <p:spPr>
          <a:xfrm>
            <a:off x="5525969" y="3069015"/>
            <a:ext cx="6330671" cy="2677656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a=cv2.imread("image\\lena512.bmp",cv2.IMREAD_UNCHANGED)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r,b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=cv2.threshold(a,127,255,cv2.THRESH_BINARY_INV)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a",a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b",b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33278" b="49013"/>
          <a:stretch/>
        </p:blipFill>
        <p:spPr>
          <a:xfrm>
            <a:off x="1209676" y="2780928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3C2B33-F28B-4E4D-A0B6-DB213CCBF331}"/>
              </a:ext>
            </a:extLst>
          </p:cNvPr>
          <p:cNvSpPr/>
          <p:nvPr/>
        </p:nvSpPr>
        <p:spPr>
          <a:xfrm>
            <a:off x="7260909" y="155679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反二进制阈值化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8488D70-D5D8-4331-A8C6-512888E39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F2CDC08-674E-4203-B643-645FDC746B26}"/>
              </a:ext>
            </a:extLst>
          </p:cNvPr>
          <p:cNvSpPr/>
          <p:nvPr/>
        </p:nvSpPr>
        <p:spPr>
          <a:xfrm>
            <a:off x="6454942" y="2182219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5B8CF5-D24C-46B9-875E-D433A75A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370" y="2705102"/>
            <a:ext cx="727630" cy="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92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33278" b="49013"/>
          <a:stretch/>
        </p:blipFill>
        <p:spPr>
          <a:xfrm>
            <a:off x="1209676" y="2780928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3C2B33-F28B-4E4D-A0B6-DB213CCBF331}"/>
              </a:ext>
            </a:extLst>
          </p:cNvPr>
          <p:cNvSpPr/>
          <p:nvPr/>
        </p:nvSpPr>
        <p:spPr>
          <a:xfrm>
            <a:off x="7260909" y="155679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反二进制阈值化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8488D70-D5D8-4331-A8C6-512888E39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5A4E685-35A2-4FA5-BA1A-1720E76C6430}"/>
              </a:ext>
            </a:extLst>
          </p:cNvPr>
          <p:cNvSpPr/>
          <p:nvPr/>
        </p:nvSpPr>
        <p:spPr>
          <a:xfrm>
            <a:off x="6454942" y="2182219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025DFAB-5AC5-4F89-9DD0-91677B05F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570" y="3640435"/>
            <a:ext cx="170128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7D6F04-011B-47C0-98A3-1F52F1FE9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12" y="3640435"/>
            <a:ext cx="17012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53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D1ECAB-C8E1-40AD-BB5D-5DDBAC105AEB}"/>
              </a:ext>
            </a:extLst>
          </p:cNvPr>
          <p:cNvSpPr/>
          <p:nvPr/>
        </p:nvSpPr>
        <p:spPr>
          <a:xfrm>
            <a:off x="8585304" y="201934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反二进制阈值化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1385EB-7E1D-498D-9265-88C2D044A97D}"/>
              </a:ext>
            </a:extLst>
          </p:cNvPr>
          <p:cNvSpPr/>
          <p:nvPr/>
        </p:nvSpPr>
        <p:spPr>
          <a:xfrm>
            <a:off x="7885893" y="2359105"/>
            <a:ext cx="4414552" cy="51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cv2.THRESH_BINARY_INV</a:t>
            </a:r>
            <a:endParaRPr lang="zh-CN" altLang="en-US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FBAB50F-C40B-45CE-B4DB-347A696B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304" y="3068914"/>
            <a:ext cx="1701280" cy="1800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44AA63D-EF3B-4BD1-861F-E13323FCB877}"/>
              </a:ext>
            </a:extLst>
          </p:cNvPr>
          <p:cNvSpPr/>
          <p:nvPr/>
        </p:nvSpPr>
        <p:spPr>
          <a:xfrm>
            <a:off x="4677257" y="19811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二进制阈值化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810B81-287C-4C06-B1D2-81BF31AA6ACE}"/>
              </a:ext>
            </a:extLst>
          </p:cNvPr>
          <p:cNvSpPr/>
          <p:nvPr/>
        </p:nvSpPr>
        <p:spPr>
          <a:xfrm>
            <a:off x="4105451" y="2359105"/>
            <a:ext cx="4414552" cy="51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cv2.THRESH_BINARY</a:t>
            </a:r>
            <a:endParaRPr lang="zh-CN" altLang="en-US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B4C18FD-1C5A-44B1-9C42-2A681F815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39" y="3068914"/>
            <a:ext cx="1701280" cy="180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5B0E0C1-7CE7-4BFC-8DBB-499A29AA8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447" y="3068914"/>
            <a:ext cx="1701280" cy="1800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A214AE5-9958-4E3C-A453-35D348E7611A}"/>
              </a:ext>
            </a:extLst>
          </p:cNvPr>
          <p:cNvSpPr/>
          <p:nvPr/>
        </p:nvSpPr>
        <p:spPr>
          <a:xfrm>
            <a:off x="1219881" y="19897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</p:spTree>
    <p:extLst>
      <p:ext uri="{BB962C8B-B14F-4D97-AF65-F5344CB8AC3E}">
        <p14:creationId xmlns:p14="http://schemas.microsoft.com/office/powerpoint/2010/main" val="3868543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49510" b="32781"/>
          <a:stretch/>
        </p:blipFill>
        <p:spPr>
          <a:xfrm>
            <a:off x="1209676" y="3573016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9447410-823E-4F29-938F-35130BBE9B3F}"/>
              </a:ext>
            </a:extLst>
          </p:cNvPr>
          <p:cNvSpPr/>
          <p:nvPr/>
        </p:nvSpPr>
        <p:spPr>
          <a:xfrm>
            <a:off x="7045971" y="12687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截断阈值化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68531A-4E22-4130-8E32-4884913B8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10456D3-8139-4851-8A51-0C859EE89E93}"/>
              </a:ext>
            </a:extLst>
          </p:cNvPr>
          <p:cNvSpPr/>
          <p:nvPr/>
        </p:nvSpPr>
        <p:spPr>
          <a:xfrm>
            <a:off x="6454942" y="1665731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cv2.THRESH_TRUNC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4568CB-B68F-4F11-A4AE-32D1F9232B11}"/>
              </a:ext>
            </a:extLst>
          </p:cNvPr>
          <p:cNvSpPr/>
          <p:nvPr/>
        </p:nvSpPr>
        <p:spPr>
          <a:xfrm>
            <a:off x="5457862" y="2911584"/>
            <a:ext cx="6408712" cy="2677656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a=cv2.imread("image\\lena512.bmp",cv2.IMREAD_UNCHANGED)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r,b=cv2.threshold(a,127,255,cv2.THRESH_TRUNC)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cv2.imshow("a",a)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A5073C-530D-4242-80F1-680F8E719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744" y="2549635"/>
            <a:ext cx="727630" cy="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060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49510" b="32781"/>
          <a:stretch/>
        </p:blipFill>
        <p:spPr>
          <a:xfrm>
            <a:off x="1209676" y="3573016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9447410-823E-4F29-938F-35130BBE9B3F}"/>
              </a:ext>
            </a:extLst>
          </p:cNvPr>
          <p:cNvSpPr/>
          <p:nvPr/>
        </p:nvSpPr>
        <p:spPr>
          <a:xfrm>
            <a:off x="7045971" y="12687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截断阈值化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68531A-4E22-4130-8E32-4884913B8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49B5DC4-5B54-4994-B537-61BD3D9813A8}"/>
              </a:ext>
            </a:extLst>
          </p:cNvPr>
          <p:cNvSpPr/>
          <p:nvPr/>
        </p:nvSpPr>
        <p:spPr>
          <a:xfrm>
            <a:off x="6454942" y="1665731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cv2.THRESH_TRUNC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868F7D-A539-47DC-8F0C-0E29F6C0F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331" y="3252589"/>
            <a:ext cx="170128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0C93CD-0220-45A4-899E-5BDC136E1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073" y="3252589"/>
            <a:ext cx="17012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530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65743" b="16547"/>
          <a:stretch/>
        </p:blipFill>
        <p:spPr>
          <a:xfrm>
            <a:off x="1209676" y="4284529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1BEBE00-2D36-4B5C-8267-64205DB99726}"/>
              </a:ext>
            </a:extLst>
          </p:cNvPr>
          <p:cNvSpPr/>
          <p:nvPr/>
        </p:nvSpPr>
        <p:spPr>
          <a:xfrm>
            <a:off x="6773685" y="115394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超阈值零处理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B7DEA6-B8FB-433F-8277-3AE35AA1A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58831FF-DD71-45AC-A658-351F91FF75F4}"/>
              </a:ext>
            </a:extLst>
          </p:cNvPr>
          <p:cNvSpPr/>
          <p:nvPr/>
        </p:nvSpPr>
        <p:spPr>
          <a:xfrm>
            <a:off x="5879976" y="1744230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cv2.THRESH_TOZERO_INV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9EA6AD-F116-4621-BE5A-EBF55B44A132}"/>
              </a:ext>
            </a:extLst>
          </p:cNvPr>
          <p:cNvSpPr/>
          <p:nvPr/>
        </p:nvSpPr>
        <p:spPr>
          <a:xfrm>
            <a:off x="5375920" y="2945701"/>
            <a:ext cx="6442621" cy="2677656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a=cv2.imread("image\\lena512.bmp",cv2.IMREAD_UNCHANGED)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r,b=cv2.threshold(a,127,255,cv2.THRESH_TOZERO_INV)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cv2.imshow("a",a)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7ADFC7-F0F5-4958-AC81-DD55DC9F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744" y="2549635"/>
            <a:ext cx="727630" cy="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52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65743" b="16547"/>
          <a:stretch/>
        </p:blipFill>
        <p:spPr>
          <a:xfrm>
            <a:off x="1209676" y="4284529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1BEBE00-2D36-4B5C-8267-64205DB99726}"/>
              </a:ext>
            </a:extLst>
          </p:cNvPr>
          <p:cNvSpPr/>
          <p:nvPr/>
        </p:nvSpPr>
        <p:spPr>
          <a:xfrm>
            <a:off x="6773685" y="115394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超阈值零处理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B7DEA6-B8FB-433F-8277-3AE35AA1A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58831FF-DD71-45AC-A658-351F91FF75F4}"/>
              </a:ext>
            </a:extLst>
          </p:cNvPr>
          <p:cNvSpPr/>
          <p:nvPr/>
        </p:nvSpPr>
        <p:spPr>
          <a:xfrm>
            <a:off x="5879976" y="1744230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cv2.THRESH_TOZERO_INV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55F7970-BE1E-4A90-95EC-8067E817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163" y="3212976"/>
            <a:ext cx="1701280" cy="18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25642E-4666-4CD4-BA96-3D2B914D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248" y="3212976"/>
            <a:ext cx="17012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30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83456" b="311"/>
          <a:stretch/>
        </p:blipFill>
        <p:spPr>
          <a:xfrm>
            <a:off x="1209676" y="5149825"/>
            <a:ext cx="3721417" cy="79208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30EF36-137C-4779-A9E7-BFE81041B265}"/>
              </a:ext>
            </a:extLst>
          </p:cNvPr>
          <p:cNvSpPr/>
          <p:nvPr/>
        </p:nvSpPr>
        <p:spPr>
          <a:xfrm>
            <a:off x="5999311" y="1412776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低阈值零处理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B3B78D-AE52-4FB6-A5A1-C71E4C95F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CFBC85F-44D2-4F27-BF04-6EAB826D63B0}"/>
              </a:ext>
            </a:extLst>
          </p:cNvPr>
          <p:cNvSpPr/>
          <p:nvPr/>
        </p:nvSpPr>
        <p:spPr>
          <a:xfrm>
            <a:off x="5968032" y="1935996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cv2.THRESH_TOZERO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8C21B3-454C-46C1-8D64-2ABF2BF4A423}"/>
              </a:ext>
            </a:extLst>
          </p:cNvPr>
          <p:cNvSpPr/>
          <p:nvPr/>
        </p:nvSpPr>
        <p:spPr>
          <a:xfrm>
            <a:off x="5303912" y="3020394"/>
            <a:ext cx="6480720" cy="2677656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a=cv2.imread("image\\lena512.bmp",cv2.IMREAD_UNCHANGED)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r,b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=cv2.threshold(a,127,255,cv2.THRESH_TOZERO)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a",a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b",b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9B61CB9-3F3F-48E7-9775-88DEC6FD2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0817" y="2658445"/>
            <a:ext cx="727630" cy="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13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理解阈值处理的基本原理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掌握不同的阈值处理方式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OTSU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114" y="2184912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83456" b="311"/>
          <a:stretch/>
        </p:blipFill>
        <p:spPr>
          <a:xfrm>
            <a:off x="1209676" y="5149825"/>
            <a:ext cx="3721417" cy="79208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30EF36-137C-4779-A9E7-BFE81041B265}"/>
              </a:ext>
            </a:extLst>
          </p:cNvPr>
          <p:cNvSpPr/>
          <p:nvPr/>
        </p:nvSpPr>
        <p:spPr>
          <a:xfrm>
            <a:off x="5999311" y="1412776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低阈值零处理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B3B78D-AE52-4FB6-A5A1-C71E4C95F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CFBC85F-44D2-4F27-BF04-6EAB826D63B0}"/>
              </a:ext>
            </a:extLst>
          </p:cNvPr>
          <p:cNvSpPr/>
          <p:nvPr/>
        </p:nvSpPr>
        <p:spPr>
          <a:xfrm>
            <a:off x="5968032" y="1935996"/>
            <a:ext cx="441455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cv2.THRESH_TOZERO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60519AF-DB84-4DE2-8B41-2DF6C5A38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355" y="3429000"/>
            <a:ext cx="1701280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9ACA71A-E838-42A0-B4AC-8B16E34C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411" y="3429000"/>
            <a:ext cx="17012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7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0EF36-137C-4779-A9E7-BFE81041B265}"/>
              </a:ext>
            </a:extLst>
          </p:cNvPr>
          <p:cNvSpPr/>
          <p:nvPr/>
        </p:nvSpPr>
        <p:spPr>
          <a:xfrm>
            <a:off x="646733" y="79112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如何挑选合适的阈值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71600-4525-4880-AA37-077375294E67}"/>
              </a:ext>
            </a:extLst>
          </p:cNvPr>
          <p:cNvSpPr/>
          <p:nvPr/>
        </p:nvSpPr>
        <p:spPr>
          <a:xfrm>
            <a:off x="646733" y="2348880"/>
            <a:ext cx="3744416" cy="280602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[[123 123 123 123 123]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[123 123 123 123 123]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[123 123 126 126 126]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[123 123 126 126 126]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[123 123 126 126 126]]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42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71600-4525-4880-AA37-077375294E67}"/>
              </a:ext>
            </a:extLst>
          </p:cNvPr>
          <p:cNvSpPr/>
          <p:nvPr/>
        </p:nvSpPr>
        <p:spPr>
          <a:xfrm>
            <a:off x="646733" y="2348880"/>
            <a:ext cx="3744416" cy="280602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[[123 123 123 123 123]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[123 123 123 123 123]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[123 123 126 126 126]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[123 123 126 126 126]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[123 123 126 126 126]]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B7D4E5-4E40-4B7F-9582-C1CE661EA5A7}"/>
              </a:ext>
            </a:extLst>
          </p:cNvPr>
          <p:cNvSpPr/>
          <p:nvPr/>
        </p:nvSpPr>
        <p:spPr>
          <a:xfrm>
            <a:off x="7032104" y="1412776"/>
            <a:ext cx="1775195" cy="147732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[[0 0 0 0 0]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[0 0 0 0 0]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[0 0 0 0 0]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[0 0 0 0 0]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[0 0 0 0 0]]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520B05-587D-4565-8286-176099D43CB8}"/>
              </a:ext>
            </a:extLst>
          </p:cNvPr>
          <p:cNvSpPr/>
          <p:nvPr/>
        </p:nvSpPr>
        <p:spPr>
          <a:xfrm>
            <a:off x="6720546" y="4293096"/>
            <a:ext cx="2784142" cy="147732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   0     0     0     0     0 ]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   0     0     0     0     0 ]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   0     0  255 255 255]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   0     0  255 255 255]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    0     0  255 255 255]]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A9DBE5-6E82-4854-9A76-0399D168ED8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391149" y="2151440"/>
            <a:ext cx="2640955" cy="1600453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98CCF7-4A02-4EB1-B81C-A081DB0E883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91149" y="3751893"/>
            <a:ext cx="2329397" cy="1279867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2A08163-62D4-45CD-A02A-88DC6F4306D5}"/>
              </a:ext>
            </a:extLst>
          </p:cNvPr>
          <p:cNvSpPr/>
          <p:nvPr/>
        </p:nvSpPr>
        <p:spPr>
          <a:xfrm>
            <a:off x="5143898" y="2767001"/>
            <a:ext cx="1050289" cy="369332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A5B6B1-0039-4410-A7F3-D41AB7A33E6A}"/>
              </a:ext>
            </a:extLst>
          </p:cNvPr>
          <p:cNvSpPr/>
          <p:nvPr/>
        </p:nvSpPr>
        <p:spPr>
          <a:xfrm>
            <a:off x="5143898" y="4209768"/>
            <a:ext cx="1050289" cy="369332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46733" y="79112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如何挑选合适的阈值</a:t>
            </a:r>
          </a:p>
        </p:txBody>
      </p:sp>
    </p:spTree>
    <p:extLst>
      <p:ext uri="{BB962C8B-B14F-4D97-AF65-F5344CB8AC3E}">
        <p14:creationId xmlns:p14="http://schemas.microsoft.com/office/powerpoint/2010/main" val="9188965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96512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OTSU</a:t>
            </a:r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自动寻找最优阈值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E2517-04E1-4791-BEC0-9654FC32B4CC}"/>
              </a:ext>
            </a:extLst>
          </p:cNvPr>
          <p:cNvSpPr/>
          <p:nvPr/>
        </p:nvSpPr>
        <p:spPr>
          <a:xfrm>
            <a:off x="551384" y="2132856"/>
            <a:ext cx="11089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t,otsu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=cv2.threshold(img,</a:t>
            </a:r>
            <a:r>
              <a:rPr lang="en-US" altLang="zh-CN" sz="24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,255,cv2.THRESH_BINARY</a:t>
            </a:r>
            <a:r>
              <a:rPr lang="en-US" altLang="zh-CN" sz="24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+cv2.THRESH_OTSU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4777E6-316C-4D43-8F13-B2CFA11F887E}"/>
              </a:ext>
            </a:extLst>
          </p:cNvPr>
          <p:cNvSpPr/>
          <p:nvPr/>
        </p:nvSpPr>
        <p:spPr>
          <a:xfrm>
            <a:off x="773584" y="3523575"/>
            <a:ext cx="8427169" cy="170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与普通的阈值分割不同之处在于：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，增加了一个参数值“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cv2.THRESH_OTSU”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设定的阈值为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OTSU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方法计算得到并使用的最优阈值</a:t>
            </a:r>
          </a:p>
        </p:txBody>
      </p:sp>
    </p:spTree>
    <p:extLst>
      <p:ext uri="{BB962C8B-B14F-4D97-AF65-F5344CB8AC3E}">
        <p14:creationId xmlns:p14="http://schemas.microsoft.com/office/powerpoint/2010/main" val="41285644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DA448-1B44-491D-8C4C-D92D473C3985}"/>
              </a:ext>
            </a:extLst>
          </p:cNvPr>
          <p:cNvSpPr/>
          <p:nvPr/>
        </p:nvSpPr>
        <p:spPr>
          <a:xfrm>
            <a:off x="612775" y="96512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OTSU</a:t>
            </a:r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自动寻找最优阈值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899E47-53CA-485C-A275-8B4BAAF05F10}"/>
              </a:ext>
            </a:extLst>
          </p:cNvPr>
          <p:cNvSpPr/>
          <p:nvPr/>
        </p:nvSpPr>
        <p:spPr>
          <a:xfrm>
            <a:off x="765175" y="2137094"/>
            <a:ext cx="7707089" cy="3370666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=cv2.imread("tiffany.bmp",0)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t1,thd=cv2.threshold(img,127,255,cv2.THRESH_BINARY)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t2,otsu=cv2.threshold(img,0,255,cv2.THRESH_BINARY+cv2.THRESH_OTSU)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thd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thd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otus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otsu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C33049-7452-4D8D-B399-B7D4BCB0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449" y="1767158"/>
            <a:ext cx="727630" cy="7238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3B67D7-B1DE-4721-B5D1-88B13019EF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96400" y="1960880"/>
            <a:ext cx="1360170" cy="14395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5D1321-927D-46C3-B96A-2BD2AB17886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36079" y="3822427"/>
            <a:ext cx="1360170" cy="14395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A7BA09-B8AC-48E9-B3CF-674418294CC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488488" y="3822427"/>
            <a:ext cx="1360170" cy="14395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B10EFE-8801-4AAE-BDB0-A87968B078E9}"/>
              </a:ext>
            </a:extLst>
          </p:cNvPr>
          <p:cNvSpPr/>
          <p:nvPr/>
        </p:nvSpPr>
        <p:spPr>
          <a:xfrm>
            <a:off x="10986472" y="537321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EA4335"/>
                </a:solidFill>
              </a:rPr>
              <a:t>t2</a:t>
            </a:r>
            <a:endParaRPr lang="zh-CN" altLang="en-US" b="1" dirty="0">
              <a:solidFill>
                <a:srgbClr val="EA433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76D211-8CE6-40AB-9831-30D21BF0C986}"/>
              </a:ext>
            </a:extLst>
          </p:cNvPr>
          <p:cNvSpPr/>
          <p:nvPr/>
        </p:nvSpPr>
        <p:spPr>
          <a:xfrm>
            <a:off x="9327651" y="537321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EA4335"/>
                </a:solidFill>
              </a:rPr>
              <a:t>t1</a:t>
            </a:r>
            <a:endParaRPr lang="zh-CN" altLang="en-US" b="1" dirty="0">
              <a:solidFill>
                <a:srgbClr val="EA43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33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图像阈值处理的基本原理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不同的阈值处理方法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OTSU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阈值处理方式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E78BB-0955-40FE-9DBD-4801FBBF48C1}"/>
              </a:ext>
            </a:extLst>
          </p:cNvPr>
          <p:cNvSpPr/>
          <p:nvPr/>
        </p:nvSpPr>
        <p:spPr>
          <a:xfrm>
            <a:off x="1062037" y="2066412"/>
            <a:ext cx="10067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=cv2.threshold(</a:t>
            </a:r>
            <a:r>
              <a:rPr lang="en-US" altLang="zh-CN" sz="28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thresh, </a:t>
            </a:r>
            <a:r>
              <a:rPr lang="en-US" altLang="zh-CN" sz="28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DD4A3-110C-460B-A0AB-6BDA91BABBD2}"/>
              </a:ext>
            </a:extLst>
          </p:cNvPr>
          <p:cNvSpPr/>
          <p:nvPr/>
        </p:nvSpPr>
        <p:spPr>
          <a:xfrm>
            <a:off x="567006" y="1007722"/>
            <a:ext cx="3155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640DD4-6828-4F69-B6C7-95143008B744}"/>
              </a:ext>
            </a:extLst>
          </p:cNvPr>
          <p:cNvSpPr/>
          <p:nvPr/>
        </p:nvSpPr>
        <p:spPr>
          <a:xfrm>
            <a:off x="1572757" y="3123523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674CD4-DAE5-494F-90C5-A9EC37EABFA0}"/>
              </a:ext>
            </a:extLst>
          </p:cNvPr>
          <p:cNvSpPr/>
          <p:nvPr/>
        </p:nvSpPr>
        <p:spPr>
          <a:xfrm>
            <a:off x="1572757" y="3769854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    </a:t>
            </a:r>
            <a:r>
              <a:rPr lang="en-US" altLang="zh-CN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</a:t>
            </a:r>
            <a:endParaRPr lang="en-US" altLang="zh-CN" sz="28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3B836E-AA3F-49C2-8FDF-61EDD2321D86}"/>
              </a:ext>
            </a:extLst>
          </p:cNvPr>
          <p:cNvSpPr/>
          <p:nvPr/>
        </p:nvSpPr>
        <p:spPr>
          <a:xfrm>
            <a:off x="5015879" y="3123523"/>
            <a:ext cx="3412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源图像  </a:t>
            </a:r>
            <a:endParaRPr lang="en-US" altLang="zh-CN" sz="2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7BC65D-FD17-4CFA-8A82-094EBCD251DF}"/>
              </a:ext>
            </a:extLst>
          </p:cNvPr>
          <p:cNvSpPr/>
          <p:nvPr/>
        </p:nvSpPr>
        <p:spPr>
          <a:xfrm>
            <a:off x="5015880" y="364674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   </a:t>
            </a:r>
            <a:r>
              <a:rPr lang="en-US" altLang="zh-CN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E12787-7A95-4EB8-BECC-24EA28842FB7}"/>
              </a:ext>
            </a:extLst>
          </p:cNvPr>
          <p:cNvSpPr/>
          <p:nvPr/>
        </p:nvSpPr>
        <p:spPr>
          <a:xfrm>
            <a:off x="5015880" y="4181158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        </a:t>
            </a:r>
            <a:r>
              <a:rPr lang="en-US" altLang="zh-CN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2807A-F83A-455E-9B6D-0CE13827AEA4}"/>
              </a:ext>
            </a:extLst>
          </p:cNvPr>
          <p:cNvSpPr/>
          <p:nvPr/>
        </p:nvSpPr>
        <p:spPr>
          <a:xfrm>
            <a:off x="5015880" y="471557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      </a:t>
            </a:r>
            <a:r>
              <a:rPr lang="en-US" altLang="zh-CN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8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6989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E78BB-0955-40FE-9DBD-4801FBBF48C1}"/>
              </a:ext>
            </a:extLst>
          </p:cNvPr>
          <p:cNvSpPr/>
          <p:nvPr/>
        </p:nvSpPr>
        <p:spPr>
          <a:xfrm>
            <a:off x="1062037" y="2066412"/>
            <a:ext cx="10067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=cv2.threshold(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thresh,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DD4A3-110C-460B-A0AB-6BDA91BABBD2}"/>
              </a:ext>
            </a:extLst>
          </p:cNvPr>
          <p:cNvSpPr/>
          <p:nvPr/>
        </p:nvSpPr>
        <p:spPr>
          <a:xfrm>
            <a:off x="567006" y="1007722"/>
            <a:ext cx="3155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640DD4-6828-4F69-B6C7-95143008B744}"/>
              </a:ext>
            </a:extLst>
          </p:cNvPr>
          <p:cNvSpPr/>
          <p:nvPr/>
        </p:nvSpPr>
        <p:spPr>
          <a:xfrm>
            <a:off x="1572757" y="3123523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674CD4-DAE5-494F-90C5-A9EC37EABFA0}"/>
              </a:ext>
            </a:extLst>
          </p:cNvPr>
          <p:cNvSpPr/>
          <p:nvPr/>
        </p:nvSpPr>
        <p:spPr>
          <a:xfrm>
            <a:off x="1572757" y="3769854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3B836E-AA3F-49C2-8FDF-61EDD2321D86}"/>
              </a:ext>
            </a:extLst>
          </p:cNvPr>
          <p:cNvSpPr/>
          <p:nvPr/>
        </p:nvSpPr>
        <p:spPr>
          <a:xfrm>
            <a:off x="5015879" y="3123523"/>
            <a:ext cx="3412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源图像  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7BC65D-FD17-4CFA-8A82-094EBCD251DF}"/>
              </a:ext>
            </a:extLst>
          </p:cNvPr>
          <p:cNvSpPr/>
          <p:nvPr/>
        </p:nvSpPr>
        <p:spPr>
          <a:xfrm>
            <a:off x="5015880" y="364674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E12787-7A95-4EB8-BECC-24EA28842FB7}"/>
              </a:ext>
            </a:extLst>
          </p:cNvPr>
          <p:cNvSpPr/>
          <p:nvPr/>
        </p:nvSpPr>
        <p:spPr>
          <a:xfrm>
            <a:off x="5015880" y="4181158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2807A-F83A-455E-9B6D-0CE13827AEA4}"/>
              </a:ext>
            </a:extLst>
          </p:cNvPr>
          <p:cNvSpPr/>
          <p:nvPr/>
        </p:nvSpPr>
        <p:spPr>
          <a:xfrm>
            <a:off x="5015880" y="471557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8936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E78BB-0955-40FE-9DBD-4801FBBF48C1}"/>
              </a:ext>
            </a:extLst>
          </p:cNvPr>
          <p:cNvSpPr/>
          <p:nvPr/>
        </p:nvSpPr>
        <p:spPr>
          <a:xfrm>
            <a:off x="1062037" y="2066412"/>
            <a:ext cx="10067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=cv2.threshold(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thresh,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DD4A3-110C-460B-A0AB-6BDA91BABBD2}"/>
              </a:ext>
            </a:extLst>
          </p:cNvPr>
          <p:cNvSpPr/>
          <p:nvPr/>
        </p:nvSpPr>
        <p:spPr>
          <a:xfrm>
            <a:off x="567006" y="1007722"/>
            <a:ext cx="3155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640DD4-6828-4F69-B6C7-95143008B744}"/>
              </a:ext>
            </a:extLst>
          </p:cNvPr>
          <p:cNvSpPr/>
          <p:nvPr/>
        </p:nvSpPr>
        <p:spPr>
          <a:xfrm>
            <a:off x="1572757" y="3123523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674CD4-DAE5-494F-90C5-A9EC37EABFA0}"/>
              </a:ext>
            </a:extLst>
          </p:cNvPr>
          <p:cNvSpPr/>
          <p:nvPr/>
        </p:nvSpPr>
        <p:spPr>
          <a:xfrm>
            <a:off x="1572757" y="3769854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, 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3B836E-AA3F-49C2-8FDF-61EDD2321D86}"/>
              </a:ext>
            </a:extLst>
          </p:cNvPr>
          <p:cNvSpPr/>
          <p:nvPr/>
        </p:nvSpPr>
        <p:spPr>
          <a:xfrm>
            <a:off x="5015879" y="3123523"/>
            <a:ext cx="3412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源图像  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7BC65D-FD17-4CFA-8A82-094EBCD251DF}"/>
              </a:ext>
            </a:extLst>
          </p:cNvPr>
          <p:cNvSpPr/>
          <p:nvPr/>
        </p:nvSpPr>
        <p:spPr>
          <a:xfrm>
            <a:off x="5015880" y="364674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E12787-7A95-4EB8-BECC-24EA28842FB7}"/>
              </a:ext>
            </a:extLst>
          </p:cNvPr>
          <p:cNvSpPr/>
          <p:nvPr/>
        </p:nvSpPr>
        <p:spPr>
          <a:xfrm>
            <a:off x="5015880" y="4181158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2807A-F83A-455E-9B6D-0CE13827AEA4}"/>
              </a:ext>
            </a:extLst>
          </p:cNvPr>
          <p:cNvSpPr/>
          <p:nvPr/>
        </p:nvSpPr>
        <p:spPr>
          <a:xfrm>
            <a:off x="5015880" y="471557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7318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E78BB-0955-40FE-9DBD-4801FBBF48C1}"/>
              </a:ext>
            </a:extLst>
          </p:cNvPr>
          <p:cNvSpPr/>
          <p:nvPr/>
        </p:nvSpPr>
        <p:spPr>
          <a:xfrm>
            <a:off x="1062037" y="2066412"/>
            <a:ext cx="10067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=cv2.threshold(</a:t>
            </a: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thresh,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DD4A3-110C-460B-A0AB-6BDA91BABBD2}"/>
              </a:ext>
            </a:extLst>
          </p:cNvPr>
          <p:cNvSpPr/>
          <p:nvPr/>
        </p:nvSpPr>
        <p:spPr>
          <a:xfrm>
            <a:off x="567006" y="1007722"/>
            <a:ext cx="3155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640DD4-6828-4F69-B6C7-95143008B744}"/>
              </a:ext>
            </a:extLst>
          </p:cNvPr>
          <p:cNvSpPr/>
          <p:nvPr/>
        </p:nvSpPr>
        <p:spPr>
          <a:xfrm>
            <a:off x="1572757" y="3123523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674CD4-DAE5-494F-90C5-A9EC37EABFA0}"/>
              </a:ext>
            </a:extLst>
          </p:cNvPr>
          <p:cNvSpPr/>
          <p:nvPr/>
        </p:nvSpPr>
        <p:spPr>
          <a:xfrm>
            <a:off x="1572757" y="3769854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3B836E-AA3F-49C2-8FDF-61EDD2321D86}"/>
              </a:ext>
            </a:extLst>
          </p:cNvPr>
          <p:cNvSpPr/>
          <p:nvPr/>
        </p:nvSpPr>
        <p:spPr>
          <a:xfrm>
            <a:off x="5015879" y="3123523"/>
            <a:ext cx="4752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, 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源图像  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7BC65D-FD17-4CFA-8A82-094EBCD251DF}"/>
              </a:ext>
            </a:extLst>
          </p:cNvPr>
          <p:cNvSpPr/>
          <p:nvPr/>
        </p:nvSpPr>
        <p:spPr>
          <a:xfrm>
            <a:off x="5015880" y="364674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E12787-7A95-4EB8-BECC-24EA28842FB7}"/>
              </a:ext>
            </a:extLst>
          </p:cNvPr>
          <p:cNvSpPr/>
          <p:nvPr/>
        </p:nvSpPr>
        <p:spPr>
          <a:xfrm>
            <a:off x="5015880" y="4181158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2807A-F83A-455E-9B6D-0CE13827AEA4}"/>
              </a:ext>
            </a:extLst>
          </p:cNvPr>
          <p:cNvSpPr/>
          <p:nvPr/>
        </p:nvSpPr>
        <p:spPr>
          <a:xfrm>
            <a:off x="5015880" y="471557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1197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E78BB-0955-40FE-9DBD-4801FBBF48C1}"/>
              </a:ext>
            </a:extLst>
          </p:cNvPr>
          <p:cNvSpPr/>
          <p:nvPr/>
        </p:nvSpPr>
        <p:spPr>
          <a:xfrm>
            <a:off x="1062037" y="2066412"/>
            <a:ext cx="10067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=cv2.threshold(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DD4A3-110C-460B-A0AB-6BDA91BABBD2}"/>
              </a:ext>
            </a:extLst>
          </p:cNvPr>
          <p:cNvSpPr/>
          <p:nvPr/>
        </p:nvSpPr>
        <p:spPr>
          <a:xfrm>
            <a:off x="567006" y="1007722"/>
            <a:ext cx="3155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640DD4-6828-4F69-B6C7-95143008B744}"/>
              </a:ext>
            </a:extLst>
          </p:cNvPr>
          <p:cNvSpPr/>
          <p:nvPr/>
        </p:nvSpPr>
        <p:spPr>
          <a:xfrm>
            <a:off x="1572757" y="3123523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674CD4-DAE5-494F-90C5-A9EC37EABFA0}"/>
              </a:ext>
            </a:extLst>
          </p:cNvPr>
          <p:cNvSpPr/>
          <p:nvPr/>
        </p:nvSpPr>
        <p:spPr>
          <a:xfrm>
            <a:off x="1572757" y="3769854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3B836E-AA3F-49C2-8FDF-61EDD2321D86}"/>
              </a:ext>
            </a:extLst>
          </p:cNvPr>
          <p:cNvSpPr/>
          <p:nvPr/>
        </p:nvSpPr>
        <p:spPr>
          <a:xfrm>
            <a:off x="5015879" y="3123523"/>
            <a:ext cx="3412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源图像  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7BC65D-FD17-4CFA-8A82-094EBCD251DF}"/>
              </a:ext>
            </a:extLst>
          </p:cNvPr>
          <p:cNvSpPr/>
          <p:nvPr/>
        </p:nvSpPr>
        <p:spPr>
          <a:xfrm>
            <a:off x="5015880" y="364674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   , 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E12787-7A95-4EB8-BECC-24EA28842FB7}"/>
              </a:ext>
            </a:extLst>
          </p:cNvPr>
          <p:cNvSpPr/>
          <p:nvPr/>
        </p:nvSpPr>
        <p:spPr>
          <a:xfrm>
            <a:off x="5015880" y="4181158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2807A-F83A-455E-9B6D-0CE13827AEA4}"/>
              </a:ext>
            </a:extLst>
          </p:cNvPr>
          <p:cNvSpPr/>
          <p:nvPr/>
        </p:nvSpPr>
        <p:spPr>
          <a:xfrm>
            <a:off x="5015880" y="471557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689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E78BB-0955-40FE-9DBD-4801FBBF48C1}"/>
              </a:ext>
            </a:extLst>
          </p:cNvPr>
          <p:cNvSpPr/>
          <p:nvPr/>
        </p:nvSpPr>
        <p:spPr>
          <a:xfrm>
            <a:off x="1062037" y="2066412"/>
            <a:ext cx="10067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=cv2.threshold(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thresh, </a:t>
            </a: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DD4A3-110C-460B-A0AB-6BDA91BABBD2}"/>
              </a:ext>
            </a:extLst>
          </p:cNvPr>
          <p:cNvSpPr/>
          <p:nvPr/>
        </p:nvSpPr>
        <p:spPr>
          <a:xfrm>
            <a:off x="567006" y="1007722"/>
            <a:ext cx="3155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640DD4-6828-4F69-B6C7-95143008B744}"/>
              </a:ext>
            </a:extLst>
          </p:cNvPr>
          <p:cNvSpPr/>
          <p:nvPr/>
        </p:nvSpPr>
        <p:spPr>
          <a:xfrm>
            <a:off x="1572757" y="3123523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674CD4-DAE5-494F-90C5-A9EC37EABFA0}"/>
              </a:ext>
            </a:extLst>
          </p:cNvPr>
          <p:cNvSpPr/>
          <p:nvPr/>
        </p:nvSpPr>
        <p:spPr>
          <a:xfrm>
            <a:off x="1572757" y="3769854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3B836E-AA3F-49C2-8FDF-61EDD2321D86}"/>
              </a:ext>
            </a:extLst>
          </p:cNvPr>
          <p:cNvSpPr/>
          <p:nvPr/>
        </p:nvSpPr>
        <p:spPr>
          <a:xfrm>
            <a:off x="5015879" y="3123523"/>
            <a:ext cx="3412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源图像  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7BC65D-FD17-4CFA-8A82-094EBCD251DF}"/>
              </a:ext>
            </a:extLst>
          </p:cNvPr>
          <p:cNvSpPr/>
          <p:nvPr/>
        </p:nvSpPr>
        <p:spPr>
          <a:xfrm>
            <a:off x="5015880" y="364674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E12787-7A95-4EB8-BECC-24EA28842FB7}"/>
              </a:ext>
            </a:extLst>
          </p:cNvPr>
          <p:cNvSpPr/>
          <p:nvPr/>
        </p:nvSpPr>
        <p:spPr>
          <a:xfrm>
            <a:off x="5015880" y="4181158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, 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2807A-F83A-455E-9B6D-0CE13827AEA4}"/>
              </a:ext>
            </a:extLst>
          </p:cNvPr>
          <p:cNvSpPr/>
          <p:nvPr/>
        </p:nvSpPr>
        <p:spPr>
          <a:xfrm>
            <a:off x="5015880" y="471557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  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2878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E78BB-0955-40FE-9DBD-4801FBBF48C1}"/>
              </a:ext>
            </a:extLst>
          </p:cNvPr>
          <p:cNvSpPr/>
          <p:nvPr/>
        </p:nvSpPr>
        <p:spPr>
          <a:xfrm>
            <a:off x="1062037" y="2066412"/>
            <a:ext cx="10067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=cv2.threshold(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thresh,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DD4A3-110C-460B-A0AB-6BDA91BABBD2}"/>
              </a:ext>
            </a:extLst>
          </p:cNvPr>
          <p:cNvSpPr/>
          <p:nvPr/>
        </p:nvSpPr>
        <p:spPr>
          <a:xfrm>
            <a:off x="567006" y="1007722"/>
            <a:ext cx="3155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640DD4-6828-4F69-B6C7-95143008B744}"/>
              </a:ext>
            </a:extLst>
          </p:cNvPr>
          <p:cNvSpPr/>
          <p:nvPr/>
        </p:nvSpPr>
        <p:spPr>
          <a:xfrm>
            <a:off x="1572757" y="3123523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674CD4-DAE5-494F-90C5-A9EC37EABFA0}"/>
              </a:ext>
            </a:extLst>
          </p:cNvPr>
          <p:cNvSpPr/>
          <p:nvPr/>
        </p:nvSpPr>
        <p:spPr>
          <a:xfrm>
            <a:off x="1572757" y="3769854"/>
            <a:ext cx="297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    , 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</a:t>
            </a:r>
            <a:endParaRPr lang="en-US" altLang="zh-CN" sz="2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3B836E-AA3F-49C2-8FDF-61EDD2321D86}"/>
              </a:ext>
            </a:extLst>
          </p:cNvPr>
          <p:cNvSpPr/>
          <p:nvPr/>
        </p:nvSpPr>
        <p:spPr>
          <a:xfrm>
            <a:off x="5015879" y="3123523"/>
            <a:ext cx="3412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源图像  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7BC65D-FD17-4CFA-8A82-094EBCD251DF}"/>
              </a:ext>
            </a:extLst>
          </p:cNvPr>
          <p:cNvSpPr/>
          <p:nvPr/>
        </p:nvSpPr>
        <p:spPr>
          <a:xfrm>
            <a:off x="5015880" y="364674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   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E12787-7A95-4EB8-BECC-24EA28842FB7}"/>
              </a:ext>
            </a:extLst>
          </p:cNvPr>
          <p:cNvSpPr/>
          <p:nvPr/>
        </p:nvSpPr>
        <p:spPr>
          <a:xfrm>
            <a:off x="5015880" y="4181158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maxval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,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2807A-F83A-455E-9B6D-0CE13827AEA4}"/>
              </a:ext>
            </a:extLst>
          </p:cNvPr>
          <p:cNvSpPr/>
          <p:nvPr/>
        </p:nvSpPr>
        <p:spPr>
          <a:xfrm>
            <a:off x="5015880" y="4715573"/>
            <a:ext cx="351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      , 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6017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1161</Words>
  <Application>Microsoft Office PowerPoint</Application>
  <PresentationFormat>宽屏</PresentationFormat>
  <Paragraphs>191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Office 主题</vt:lpstr>
      <vt:lpstr>图像的阈值处理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468</cp:revision>
  <dcterms:created xsi:type="dcterms:W3CDTF">2017-06-22T11:40:54Z</dcterms:created>
  <dcterms:modified xsi:type="dcterms:W3CDTF">2020-06-22T04:50:37Z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