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412" r:id="rId4"/>
    <p:sldId id="429" r:id="rId5"/>
    <p:sldId id="430" r:id="rId6"/>
    <p:sldId id="431" r:id="rId7"/>
    <p:sldId id="432" r:id="rId8"/>
    <p:sldId id="415" r:id="rId9"/>
    <p:sldId id="418" r:id="rId10"/>
    <p:sldId id="414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7" r:id="rId19"/>
    <p:sldId id="434" r:id="rId20"/>
    <p:sldId id="413" r:id="rId21"/>
    <p:sldId id="428" r:id="rId22"/>
    <p:sldId id="303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FFFF"/>
    <a:srgbClr val="EA4335"/>
    <a:srgbClr val="4285F4"/>
    <a:srgbClr val="34A853"/>
    <a:srgbClr val="FFC592"/>
    <a:srgbClr val="00B050"/>
    <a:srgbClr val="B5B5B5"/>
    <a:srgbClr val="FFFF0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05" d="100"/>
          <a:sy n="105" d="100"/>
        </p:scale>
        <p:origin x="11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5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11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379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345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46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947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388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325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7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986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15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98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55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01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61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10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6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图像的阈值处理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更好的二值化方法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1215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28575" y="2132856"/>
            <a:ext cx="121348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cv.adaptiveThreshold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maxValue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adaptiveMethod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thresholdType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blockSize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 )</a:t>
            </a:r>
            <a:endParaRPr lang="zh-CN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4777E6-316C-4D43-8F13-B2CFA11F887E}"/>
              </a:ext>
            </a:extLst>
          </p:cNvPr>
          <p:cNvSpPr/>
          <p:nvPr/>
        </p:nvSpPr>
        <p:spPr>
          <a:xfrm>
            <a:off x="607070" y="2929703"/>
            <a:ext cx="1157118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：自适应阈值处理结果；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：要进行处理的源图像。需要注意的是，该图像必须是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位单通道的图像；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：最大值；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adaptiveMethod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：自适应方法；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thresholdType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：阈值处理方式，该值必须是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之一；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：块大小。表示一个像素在计算其阈值时所使用的邻域尺寸，通常为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3/5/7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：常量。</a:t>
            </a:r>
          </a:p>
        </p:txBody>
      </p:sp>
    </p:spTree>
    <p:extLst>
      <p:ext uri="{BB962C8B-B14F-4D97-AF65-F5344CB8AC3E}">
        <p14:creationId xmlns:p14="http://schemas.microsoft.com/office/powerpoint/2010/main" val="32257415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1215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28575" y="2132856"/>
            <a:ext cx="121348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kern="1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cv.adaptiveThreshold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maxValue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adaptiveMethod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thresholdType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blockSize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 )</a:t>
            </a:r>
            <a:endParaRPr lang="zh-CN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4777E6-316C-4D43-8F13-B2CFA11F887E}"/>
              </a:ext>
            </a:extLst>
          </p:cNvPr>
          <p:cNvSpPr/>
          <p:nvPr/>
        </p:nvSpPr>
        <p:spPr>
          <a:xfrm>
            <a:off x="607070" y="2929703"/>
            <a:ext cx="1157118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：自适应阈值处理结果；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：要进行处理的源图像。需要注意的是，该图像必须是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位单通道的图像；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maxValue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：最大值；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adaptiveMethod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：自适应方法；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thresholdType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：阈值处理方式，该值必须是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：块大小。表示一个像素在计算其阈值时所使用的邻域尺寸，通常为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3/5/7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：常量。</a:t>
            </a:r>
          </a:p>
        </p:txBody>
      </p:sp>
    </p:spTree>
    <p:extLst>
      <p:ext uri="{BB962C8B-B14F-4D97-AF65-F5344CB8AC3E}">
        <p14:creationId xmlns:p14="http://schemas.microsoft.com/office/powerpoint/2010/main" val="20618237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1215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28575" y="2132856"/>
            <a:ext cx="121348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cv.adaptiveThreshold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200" b="1" kern="1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maxValue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adaptiveMethod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thresholdType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blockSize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 )</a:t>
            </a:r>
            <a:endParaRPr lang="zh-CN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4777E6-316C-4D43-8F13-B2CFA11F887E}"/>
              </a:ext>
            </a:extLst>
          </p:cNvPr>
          <p:cNvSpPr/>
          <p:nvPr/>
        </p:nvSpPr>
        <p:spPr>
          <a:xfrm>
            <a:off x="607070" y="2929703"/>
            <a:ext cx="1157118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：自适应阈值处理结果；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：要进行处理的源图像。需要注意的是，该图像必须是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位单通道的图像；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maxValue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：最大值；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adaptiveMethod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：自适应方法；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thresholdType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：阈值处理方式，该值必须是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：块大小。表示一个像素在计算其阈值时所使用的邻域尺寸，通常为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3/5/7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：常量。</a:t>
            </a:r>
          </a:p>
        </p:txBody>
      </p:sp>
    </p:spTree>
    <p:extLst>
      <p:ext uri="{BB962C8B-B14F-4D97-AF65-F5344CB8AC3E}">
        <p14:creationId xmlns:p14="http://schemas.microsoft.com/office/powerpoint/2010/main" val="29305589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1215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28574" y="2132856"/>
            <a:ext cx="122601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cv.adaptiveThreshold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kern="1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maxValue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adaptiveMethod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thresholdType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blockSize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C)</a:t>
            </a:r>
            <a:endParaRPr lang="zh-CN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4777E6-316C-4D43-8F13-B2CFA11F887E}"/>
              </a:ext>
            </a:extLst>
          </p:cNvPr>
          <p:cNvSpPr/>
          <p:nvPr/>
        </p:nvSpPr>
        <p:spPr>
          <a:xfrm>
            <a:off x="607070" y="2929703"/>
            <a:ext cx="1157118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：自适应阈值处理结果；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：要进行处理的源图像。需要注意的是，该图像必须是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位单通道的图像；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maxValue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：最大值；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adaptiveMethod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：自适应方法；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thresholdType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：阈值处理方式，该值必须是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：块大小。表示一个像素在计算其阈值时所使用的邻域尺寸，通常为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3/5/7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：常量。</a:t>
            </a:r>
          </a:p>
        </p:txBody>
      </p:sp>
    </p:spTree>
    <p:extLst>
      <p:ext uri="{BB962C8B-B14F-4D97-AF65-F5344CB8AC3E}">
        <p14:creationId xmlns:p14="http://schemas.microsoft.com/office/powerpoint/2010/main" val="41159191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1215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28574" y="2132856"/>
            <a:ext cx="122601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cv.adaptiveThreshold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maxValue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kern="1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adaptiveMethod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thresholdType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blockSize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C)</a:t>
            </a:r>
            <a:endParaRPr lang="zh-CN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4777E6-316C-4D43-8F13-B2CFA11F887E}"/>
              </a:ext>
            </a:extLst>
          </p:cNvPr>
          <p:cNvSpPr/>
          <p:nvPr/>
        </p:nvSpPr>
        <p:spPr>
          <a:xfrm>
            <a:off x="607070" y="2929703"/>
            <a:ext cx="1157118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：自适应阈值处理结果；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：要进行处理的源图像。需要注意的是，该图像必须是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位单通道的图像；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maxValue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：最大值；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adaptiveMethod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：自适应方法；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thresholdType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：阈值处理方式，该值必须是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：块大小。表示一个像素在计算其阈值时所使用的邻域尺寸，通常为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3/5/7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：常量。</a:t>
            </a:r>
          </a:p>
        </p:txBody>
      </p:sp>
    </p:spTree>
    <p:extLst>
      <p:ext uri="{BB962C8B-B14F-4D97-AF65-F5344CB8AC3E}">
        <p14:creationId xmlns:p14="http://schemas.microsoft.com/office/powerpoint/2010/main" val="23150541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1215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28574" y="2132856"/>
            <a:ext cx="123321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cv.adaptiveThreshold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maxValue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adaptiveMethod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kern="1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thresholdType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blockSize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C)</a:t>
            </a:r>
            <a:endParaRPr lang="zh-CN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4777E6-316C-4D43-8F13-B2CFA11F887E}"/>
              </a:ext>
            </a:extLst>
          </p:cNvPr>
          <p:cNvSpPr/>
          <p:nvPr/>
        </p:nvSpPr>
        <p:spPr>
          <a:xfrm>
            <a:off x="607070" y="2929703"/>
            <a:ext cx="1158493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：自适应阈值处理结果；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：要进行处理的源图像。需要注意的是，该图像必须是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位单通道的图像；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maxValue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：最大值；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adaptiveMethod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：自适应方法；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thresholdType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：阈值处理方式，该值必须是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：块大小。表示一个像素在计算其阈值时所使用的邻域尺寸，通常为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3/5/7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：常量。</a:t>
            </a:r>
          </a:p>
        </p:txBody>
      </p:sp>
    </p:spTree>
    <p:extLst>
      <p:ext uri="{BB962C8B-B14F-4D97-AF65-F5344CB8AC3E}">
        <p14:creationId xmlns:p14="http://schemas.microsoft.com/office/powerpoint/2010/main" val="18640916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1215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28574" y="2132856"/>
            <a:ext cx="124041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cv.adaptiveThreshold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maxValue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adaptiveMethod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thresholdType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kern="1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blockSize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C)</a:t>
            </a:r>
            <a:endParaRPr lang="zh-CN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4777E6-316C-4D43-8F13-B2CFA11F887E}"/>
              </a:ext>
            </a:extLst>
          </p:cNvPr>
          <p:cNvSpPr/>
          <p:nvPr/>
        </p:nvSpPr>
        <p:spPr>
          <a:xfrm>
            <a:off x="607070" y="2929703"/>
            <a:ext cx="1157118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：自适应阈值处理结果；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：要进行处理的源图像。需要注意的是，该图像必须是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位单通道的图像；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maxValue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：最大值；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adaptiveMethod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：自适应方法；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thresholdType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：阈值处理方式，该值必须是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：块大小。表示一个像素在计算其阈值时所使用的邻域尺寸，通常为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3/5/7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：常量。</a:t>
            </a:r>
          </a:p>
        </p:txBody>
      </p:sp>
    </p:spTree>
    <p:extLst>
      <p:ext uri="{BB962C8B-B14F-4D97-AF65-F5344CB8AC3E}">
        <p14:creationId xmlns:p14="http://schemas.microsoft.com/office/powerpoint/2010/main" val="17598496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1215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28575" y="2132856"/>
            <a:ext cx="121348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cv.adaptiveThreshold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maxValue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adaptiveMethod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thresholdType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blockSize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  <a:endParaRPr lang="zh-CN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4777E6-316C-4D43-8F13-B2CFA11F887E}"/>
              </a:ext>
            </a:extLst>
          </p:cNvPr>
          <p:cNvSpPr/>
          <p:nvPr/>
        </p:nvSpPr>
        <p:spPr>
          <a:xfrm>
            <a:off x="607070" y="2929703"/>
            <a:ext cx="1157118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：自适应阈值处理结果；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：要进行处理的源图像。需要注意的是，该图像必须是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位单通道的图像；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maxValue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：最大值；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adaptiveMethod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：自适应方法；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thresholdType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：阈值处理方式，该值必须是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：块大小。表示一个像素在计算其阈值时所使用的邻域尺寸，通常为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3/5/7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：常量。</a:t>
            </a:r>
          </a:p>
        </p:txBody>
      </p:sp>
    </p:spTree>
    <p:extLst>
      <p:ext uri="{BB962C8B-B14F-4D97-AF65-F5344CB8AC3E}">
        <p14:creationId xmlns:p14="http://schemas.microsoft.com/office/powerpoint/2010/main" val="21613378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1215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08D3C9-8E0A-4FBC-B9C3-D65AB3F92924}"/>
              </a:ext>
            </a:extLst>
          </p:cNvPr>
          <p:cNvSpPr/>
          <p:nvPr/>
        </p:nvSpPr>
        <p:spPr>
          <a:xfrm>
            <a:off x="1127448" y="3698753"/>
            <a:ext cx="9527168" cy="1667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cv2.ADAPTIVE_THRESH_MEAN_C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：，邻域所有像素点的权值是一致的；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cv2.ADAPTIVE_THRESH_GAUSSIAN_C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：根据邻域各个像素点到中心点的距离通过高斯方程得到权重值；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B1848E-389B-49F7-AA39-1DDBEA23C205}"/>
              </a:ext>
            </a:extLst>
          </p:cNvPr>
          <p:cNvSpPr/>
          <p:nvPr/>
        </p:nvSpPr>
        <p:spPr>
          <a:xfrm>
            <a:off x="696902" y="2088380"/>
            <a:ext cx="1008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新像素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邻域加权均值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1B20EB-FCC1-4AF0-AD75-D86F6CC510B2}"/>
              </a:ext>
            </a:extLst>
          </p:cNvPr>
          <p:cNvSpPr/>
          <p:nvPr/>
        </p:nvSpPr>
        <p:spPr>
          <a:xfrm>
            <a:off x="673288" y="3160648"/>
            <a:ext cx="1008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加权平均值获取，通过参数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adaptiveMethod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指定，具体值为：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868FB2-83CB-4FFA-B2D9-EE36817EE65E}"/>
              </a:ext>
            </a:extLst>
          </p:cNvPr>
          <p:cNvSpPr/>
          <p:nvPr/>
        </p:nvSpPr>
        <p:spPr>
          <a:xfrm>
            <a:off x="673288" y="2622543"/>
            <a:ext cx="1008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邻域大小由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指定。</a:t>
            </a:r>
          </a:p>
        </p:txBody>
      </p:sp>
    </p:spTree>
    <p:extLst>
      <p:ext uri="{BB962C8B-B14F-4D97-AF65-F5344CB8AC3E}">
        <p14:creationId xmlns:p14="http://schemas.microsoft.com/office/powerpoint/2010/main" val="16710716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2317EEB-81C8-4552-AB73-9EF27F78FFF0}"/>
              </a:ext>
            </a:extLst>
          </p:cNvPr>
          <p:cNvGraphicFramePr>
            <a:graphicFrameLocks noGrp="1"/>
          </p:cNvGraphicFramePr>
          <p:nvPr/>
        </p:nvGraphicFramePr>
        <p:xfrm>
          <a:off x="1199456" y="2886075"/>
          <a:ext cx="1368153" cy="10469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80933548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83881439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677812076"/>
                    </a:ext>
                  </a:extLst>
                </a:gridCol>
              </a:tblGrid>
              <a:tr h="3489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8716626"/>
                  </a:ext>
                </a:extLst>
              </a:tr>
              <a:tr h="3489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3504492"/>
                  </a:ext>
                </a:extLst>
              </a:tr>
              <a:tr h="3489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3455414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B5F409-8775-4200-B6F0-091E1000854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567609" y="2609360"/>
            <a:ext cx="2592287" cy="80020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BBC9CB-3CF9-4D42-9F94-555588D1608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67609" y="3409566"/>
            <a:ext cx="2592287" cy="59549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56358ED-E5D2-4B65-BBF2-AA3FFF8AC3C0}"/>
              </a:ext>
            </a:extLst>
          </p:cNvPr>
          <p:cNvGraphicFramePr>
            <a:graphicFrameLocks noGrp="1"/>
          </p:cNvGraphicFramePr>
          <p:nvPr/>
        </p:nvGraphicFramePr>
        <p:xfrm>
          <a:off x="5472510" y="2162519"/>
          <a:ext cx="1104900" cy="720081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12907882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7948483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330583915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6353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460148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1757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EB0773D-6015-4165-94D6-9344E368DE9C}"/>
              </a:ext>
            </a:extLst>
          </p:cNvPr>
          <p:cNvGraphicFramePr>
            <a:graphicFrameLocks noGrp="1"/>
          </p:cNvGraphicFramePr>
          <p:nvPr/>
        </p:nvGraphicFramePr>
        <p:xfrm>
          <a:off x="5470598" y="3641548"/>
          <a:ext cx="1104900" cy="720081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12907882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7948483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330583915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6353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460148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17573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7C7087F6-81D3-4B29-AB5C-6B342C64EFB1}"/>
              </a:ext>
            </a:extLst>
          </p:cNvPr>
          <p:cNvSpPr txBox="1"/>
          <p:nvPr/>
        </p:nvSpPr>
        <p:spPr>
          <a:xfrm>
            <a:off x="7207704" y="1958246"/>
            <a:ext cx="3874824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8+7+3+5+1+6+2+4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FD60CAE-396A-48B2-A884-19E71F264170}"/>
              </a:ext>
            </a:extLst>
          </p:cNvPr>
          <p:cNvCxnSpPr/>
          <p:nvPr/>
        </p:nvCxnSpPr>
        <p:spPr>
          <a:xfrm>
            <a:off x="7740960" y="2385176"/>
            <a:ext cx="280831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A8C33A4-CB2B-4778-88EF-0747D47709CB}"/>
              </a:ext>
            </a:extLst>
          </p:cNvPr>
          <p:cNvSpPr txBox="1"/>
          <p:nvPr/>
        </p:nvSpPr>
        <p:spPr>
          <a:xfrm>
            <a:off x="7812968" y="2373742"/>
            <a:ext cx="2664296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D1E7C6-8DAD-4F36-BA55-CB044229A309}"/>
              </a:ext>
            </a:extLst>
          </p:cNvPr>
          <p:cNvSpPr txBox="1"/>
          <p:nvPr/>
        </p:nvSpPr>
        <p:spPr>
          <a:xfrm>
            <a:off x="6543433" y="3464097"/>
            <a:ext cx="5502456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8*1+7*2+3*1+5*2+1*2+6*1+2*2+4*1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3901922-9B21-4DCD-92EF-3D55AA8EAC2A}"/>
              </a:ext>
            </a:extLst>
          </p:cNvPr>
          <p:cNvCxnSpPr>
            <a:cxnSpLocks/>
          </p:cNvCxnSpPr>
          <p:nvPr/>
        </p:nvCxnSpPr>
        <p:spPr>
          <a:xfrm>
            <a:off x="7104112" y="4042684"/>
            <a:ext cx="442647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FA23F0-B1E7-43E9-88F2-38DB3A3AA9F0}"/>
              </a:ext>
            </a:extLst>
          </p:cNvPr>
          <p:cNvSpPr txBox="1"/>
          <p:nvPr/>
        </p:nvSpPr>
        <p:spPr>
          <a:xfrm>
            <a:off x="7785864" y="4113443"/>
            <a:ext cx="2664296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(2*4+1*4)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0833F8-108A-4F5F-9DA8-5E6912D8B2E8}"/>
              </a:ext>
            </a:extLst>
          </p:cNvPr>
          <p:cNvSpPr txBox="1"/>
          <p:nvPr/>
        </p:nvSpPr>
        <p:spPr>
          <a:xfrm>
            <a:off x="3150053" y="2778491"/>
            <a:ext cx="1541650" cy="369330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权重一致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5E4D90-1D03-47B6-A72C-E771C3D3F21B}"/>
              </a:ext>
            </a:extLst>
          </p:cNvPr>
          <p:cNvSpPr txBox="1"/>
          <p:nvPr/>
        </p:nvSpPr>
        <p:spPr>
          <a:xfrm>
            <a:off x="3390838" y="3563727"/>
            <a:ext cx="1274644" cy="369330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权重不一致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929328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了解自适应阈值处理的基本原理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掌握自适应阈值处理方法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0114" y="2184912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29940" y="992288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案例：使用自适应函数处理图像二值化。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899E47-53CA-485C-A275-8B4BAAF05F10}"/>
              </a:ext>
            </a:extLst>
          </p:cNvPr>
          <p:cNvSpPr/>
          <p:nvPr/>
        </p:nvSpPr>
        <p:spPr>
          <a:xfrm>
            <a:off x="629940" y="1700808"/>
            <a:ext cx="10938668" cy="4717189"/>
          </a:xfrm>
          <a:prstGeom prst="rect">
            <a:avLst/>
          </a:prstGeom>
          <a:ln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2800"/>
              </a:lnSpc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=cv2.imread("image/computer.jpg",0)</a:t>
            </a:r>
          </a:p>
          <a:p>
            <a:pPr>
              <a:lnSpc>
                <a:spcPts val="2800"/>
              </a:lnSpc>
            </a:pPr>
            <a:r>
              <a:rPr lang="en-US" altLang="zh-CN" sz="1600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t1,thd1=cv2.threshold(img,127,255,cv2.THRESH_BINARY)</a:t>
            </a:r>
          </a:p>
          <a:p>
            <a:pPr>
              <a:lnSpc>
                <a:spcPts val="2800"/>
              </a:lnSpc>
            </a:pPr>
            <a:r>
              <a:rPr lang="en-US" altLang="zh-CN" sz="1600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t2,thd2=cv2.threshold(img,50,255,cv2.THRESH_BINARY)</a:t>
            </a:r>
          </a:p>
          <a:p>
            <a:pPr>
              <a:lnSpc>
                <a:spcPts val="28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athdMEAN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=cv2.adaptiveThreshold(img,255,cv2.ADAPTIVE_THRESH_MEAN_C,cv2.THRESH_BINARY,5,3)</a:t>
            </a:r>
          </a:p>
          <a:p>
            <a:pPr>
              <a:lnSpc>
                <a:spcPts val="28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athdGAUS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=cv2.adaptiveThreshold(img,255,cv2.ADAPTIVE_THRESH_GAUSSIAN_C,cv2.THRESH_BINARY,5,3)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cv2.imshow("thd1",thd1)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cv2.imshow("thd2",thd2)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athdMEAN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athdMEAN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athdGAUS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athdGAUS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BC33049-7452-4D8D-B399-B7D4BCB0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245" y="1338859"/>
            <a:ext cx="727630" cy="723898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097DB9-1CCC-4B69-A28C-54923DD61EC8}"/>
              </a:ext>
            </a:extLst>
          </p:cNvPr>
          <p:cNvGrpSpPr/>
          <p:nvPr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79225A3-A86F-4CFD-8E48-9E627E7D37EE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9FD5E90D-BCB6-4A4D-82AF-A00F4A898D7E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221BB9A-8CEC-43A3-B37E-20141DF1BEEF}"/>
              </a:ext>
            </a:extLst>
          </p:cNvPr>
          <p:cNvGrpSpPr/>
          <p:nvPr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9B41E4-971B-4A82-8B1C-10713A24CF77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0DA4E848-6AF8-47AA-9B4D-9D14CC70219B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068E94-9983-48D2-90DF-529581827A9F}"/>
              </a:ext>
            </a:extLst>
          </p:cNvPr>
          <p:cNvGrpSpPr/>
          <p:nvPr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E30CB10-9D34-4528-AF70-EE7A674DEAF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10C0204-9A8C-4265-956E-EAFCF3052EBD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13B05CE-671B-4204-B273-0706C9DCE879}"/>
              </a:ext>
            </a:extLst>
          </p:cNvPr>
          <p:cNvSpPr txBox="1"/>
          <p:nvPr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32003331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7A94C8-23D1-4A49-830E-28FE5FEA338D}"/>
              </a:ext>
            </a:extLst>
          </p:cNvPr>
          <p:cNvSpPr/>
          <p:nvPr/>
        </p:nvSpPr>
        <p:spPr>
          <a:xfrm>
            <a:off x="629940" y="992288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案例：使用自适应函数处理图像二值化。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473D85B-F3B4-412A-9095-F6CB36AB45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5520" y="2970471"/>
            <a:ext cx="2198734" cy="23415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793EFF-7996-4261-A65F-5E3BC19CD3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38780" y="2233240"/>
            <a:ext cx="1737006" cy="19065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D7EDC05-7D43-436E-B914-08D08572A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672" y="2233240"/>
            <a:ext cx="1792130" cy="190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EB482D-9B63-469A-A98F-B46380730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780" y="4333682"/>
            <a:ext cx="1737340" cy="190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85A7E8-AA77-452A-BC5A-609BE49E7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672" y="4333682"/>
            <a:ext cx="179213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548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自适应阈值处理原理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自适应阈值处理方法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36067" y="15863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1487488" y="3167390"/>
            <a:ext cx="5656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图像明暗不一，如何确定阈值？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644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36067" y="15863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DC5F5F3-B804-4010-838A-A4AA8AD83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89079"/>
              </p:ext>
            </p:extLst>
          </p:nvPr>
        </p:nvGraphicFramePr>
        <p:xfrm>
          <a:off x="946747" y="4632292"/>
          <a:ext cx="2159998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1496746662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964221312"/>
                    </a:ext>
                  </a:extLst>
                </a:gridCol>
                <a:gridCol w="267610">
                  <a:extLst>
                    <a:ext uri="{9D8B030D-6E8A-4147-A177-3AD203B41FA5}">
                      <a16:colId xmlns:a16="http://schemas.microsoft.com/office/drawing/2014/main" val="160301872"/>
                    </a:ext>
                  </a:extLst>
                </a:gridCol>
                <a:gridCol w="267610">
                  <a:extLst>
                    <a:ext uri="{9D8B030D-6E8A-4147-A177-3AD203B41FA5}">
                      <a16:colId xmlns:a16="http://schemas.microsoft.com/office/drawing/2014/main" val="1220382513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302503802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24363607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26077282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3192076146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256855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755020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206860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15116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05522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54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7258435-3ACF-4181-A647-7E3C0754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23837"/>
              </p:ext>
            </p:extLst>
          </p:nvPr>
        </p:nvGraphicFramePr>
        <p:xfrm>
          <a:off x="4581778" y="1084675"/>
          <a:ext cx="2870200" cy="1526658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13256323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7522164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2331919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5829655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5279487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76524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6613789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385219482"/>
                    </a:ext>
                  </a:extLst>
                </a:gridCol>
              </a:tblGrid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7136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34938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921219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8139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862196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866689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C03C593-4E09-4C03-9F99-746825DECB5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5400000">
            <a:off x="3011333" y="1626746"/>
            <a:ext cx="2020959" cy="399013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66534B9-771D-4C81-A19D-AB28D991BB43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4368949" y="2984362"/>
            <a:ext cx="2020959" cy="12749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971F724-0568-4173-BA15-0CCCC65282EE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5723949" y="2904262"/>
            <a:ext cx="2020958" cy="14351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9A07334-F056-45D0-A8BD-B1541D940B69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6965096" y="1663114"/>
            <a:ext cx="2020957" cy="391739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E77606-F12B-426F-8368-BCB35A524BEF}"/>
              </a:ext>
            </a:extLst>
          </p:cNvPr>
          <p:cNvSpPr txBox="1"/>
          <p:nvPr/>
        </p:nvSpPr>
        <p:spPr>
          <a:xfrm>
            <a:off x="1389727" y="3961298"/>
            <a:ext cx="1274901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128</a:t>
            </a:r>
            <a:endParaRPr kumimoji="0" lang="zh-CN" altLang="en-US" sz="1600" b="1" i="0" u="none" strike="noStrike" cap="none" spc="0" normalizeH="0" baseline="0" dirty="0" err="1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243884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36067" y="15863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DC5F5F3-B804-4010-838A-A4AA8AD83E4F}"/>
              </a:ext>
            </a:extLst>
          </p:cNvPr>
          <p:cNvGraphicFramePr>
            <a:graphicFrameLocks noGrp="1"/>
          </p:cNvGraphicFramePr>
          <p:nvPr/>
        </p:nvGraphicFramePr>
        <p:xfrm>
          <a:off x="946747" y="4632292"/>
          <a:ext cx="2159998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1496746662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964221312"/>
                    </a:ext>
                  </a:extLst>
                </a:gridCol>
                <a:gridCol w="267610">
                  <a:extLst>
                    <a:ext uri="{9D8B030D-6E8A-4147-A177-3AD203B41FA5}">
                      <a16:colId xmlns:a16="http://schemas.microsoft.com/office/drawing/2014/main" val="160301872"/>
                    </a:ext>
                  </a:extLst>
                </a:gridCol>
                <a:gridCol w="267610">
                  <a:extLst>
                    <a:ext uri="{9D8B030D-6E8A-4147-A177-3AD203B41FA5}">
                      <a16:colId xmlns:a16="http://schemas.microsoft.com/office/drawing/2014/main" val="1220382513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302503802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24363607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26077282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3192076146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256855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755020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206860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15116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05522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54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42DF974-D5EB-4FB0-9D9C-F05C862CD734}"/>
              </a:ext>
            </a:extLst>
          </p:cNvPr>
          <p:cNvGraphicFramePr>
            <a:graphicFrameLocks noGrp="1"/>
          </p:cNvGraphicFramePr>
          <p:nvPr/>
        </p:nvGraphicFramePr>
        <p:xfrm>
          <a:off x="3661978" y="4632292"/>
          <a:ext cx="2160000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2897410892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3295566787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2811128134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3068560116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1195056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765814293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86036198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2802466447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57463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986304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38601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27033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79438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3904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7258435-3ACF-4181-A647-7E3C075466C3}"/>
              </a:ext>
            </a:extLst>
          </p:cNvPr>
          <p:cNvGraphicFramePr>
            <a:graphicFrameLocks noGrp="1"/>
          </p:cNvGraphicFramePr>
          <p:nvPr/>
        </p:nvGraphicFramePr>
        <p:xfrm>
          <a:off x="4581778" y="1084675"/>
          <a:ext cx="2870200" cy="1526658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13256323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7522164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2331919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5829655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5279487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76524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6613789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385219482"/>
                    </a:ext>
                  </a:extLst>
                </a:gridCol>
              </a:tblGrid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7136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34938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921219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8139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862196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866689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C03C593-4E09-4C03-9F99-746825DECB5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5400000">
            <a:off x="3011333" y="1626746"/>
            <a:ext cx="2020959" cy="399013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66534B9-771D-4C81-A19D-AB28D991BB43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5400000">
            <a:off x="4368949" y="2984362"/>
            <a:ext cx="2020959" cy="12749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971F724-0568-4173-BA15-0CCCC65282EE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5723949" y="2904262"/>
            <a:ext cx="2020958" cy="14351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9A07334-F056-45D0-A8BD-B1541D940B69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6965096" y="1663114"/>
            <a:ext cx="2020957" cy="391739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E77606-F12B-426F-8368-BCB35A524BEF}"/>
              </a:ext>
            </a:extLst>
          </p:cNvPr>
          <p:cNvSpPr txBox="1"/>
          <p:nvPr/>
        </p:nvSpPr>
        <p:spPr>
          <a:xfrm>
            <a:off x="1389727" y="3961298"/>
            <a:ext cx="1274901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128</a:t>
            </a:r>
            <a:endParaRPr kumimoji="0" lang="zh-CN" altLang="en-US" sz="1600" b="1" i="0" u="none" strike="noStrike" cap="none" spc="0" normalizeH="0" baseline="0" dirty="0" err="1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1A4CC7-D418-4559-BD67-A17148341337}"/>
              </a:ext>
            </a:extLst>
          </p:cNvPr>
          <p:cNvSpPr txBox="1"/>
          <p:nvPr/>
        </p:nvSpPr>
        <p:spPr>
          <a:xfrm>
            <a:off x="4104527" y="3944422"/>
            <a:ext cx="1274901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77</a:t>
            </a:r>
            <a:endParaRPr kumimoji="0" lang="zh-CN" altLang="en-US" sz="1600" b="1" i="0" u="none" strike="noStrike" cap="none" spc="0" normalizeH="0" baseline="0" dirty="0" err="1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0797741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36067" y="15863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DC5F5F3-B804-4010-838A-A4AA8AD83E4F}"/>
              </a:ext>
            </a:extLst>
          </p:cNvPr>
          <p:cNvGraphicFramePr>
            <a:graphicFrameLocks noGrp="1"/>
          </p:cNvGraphicFramePr>
          <p:nvPr/>
        </p:nvGraphicFramePr>
        <p:xfrm>
          <a:off x="946747" y="4632292"/>
          <a:ext cx="2159998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1496746662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964221312"/>
                    </a:ext>
                  </a:extLst>
                </a:gridCol>
                <a:gridCol w="267610">
                  <a:extLst>
                    <a:ext uri="{9D8B030D-6E8A-4147-A177-3AD203B41FA5}">
                      <a16:colId xmlns:a16="http://schemas.microsoft.com/office/drawing/2014/main" val="160301872"/>
                    </a:ext>
                  </a:extLst>
                </a:gridCol>
                <a:gridCol w="267610">
                  <a:extLst>
                    <a:ext uri="{9D8B030D-6E8A-4147-A177-3AD203B41FA5}">
                      <a16:colId xmlns:a16="http://schemas.microsoft.com/office/drawing/2014/main" val="1220382513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302503802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24363607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26077282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3192076146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256855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755020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206860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15116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05522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54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42DF974-D5EB-4FB0-9D9C-F05C862CD734}"/>
              </a:ext>
            </a:extLst>
          </p:cNvPr>
          <p:cNvGraphicFramePr>
            <a:graphicFrameLocks noGrp="1"/>
          </p:cNvGraphicFramePr>
          <p:nvPr/>
        </p:nvGraphicFramePr>
        <p:xfrm>
          <a:off x="3661978" y="4632292"/>
          <a:ext cx="2160000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2897410892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3295566787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2811128134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3068560116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1195056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765814293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86036198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2802466447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57463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986304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38601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27033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79438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3904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C5C6A2-8A52-49DA-BE8D-174C699EE733}"/>
              </a:ext>
            </a:extLst>
          </p:cNvPr>
          <p:cNvGraphicFramePr>
            <a:graphicFrameLocks noGrp="1"/>
          </p:cNvGraphicFramePr>
          <p:nvPr/>
        </p:nvGraphicFramePr>
        <p:xfrm>
          <a:off x="6371978" y="4632291"/>
          <a:ext cx="2160000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147450647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1903707313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2829201573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83759254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324511865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441651592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50270988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2442791462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2594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082676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587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493787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512765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96590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7258435-3ACF-4181-A647-7E3C075466C3}"/>
              </a:ext>
            </a:extLst>
          </p:cNvPr>
          <p:cNvGraphicFramePr>
            <a:graphicFrameLocks noGrp="1"/>
          </p:cNvGraphicFramePr>
          <p:nvPr/>
        </p:nvGraphicFramePr>
        <p:xfrm>
          <a:off x="4581778" y="1084675"/>
          <a:ext cx="2870200" cy="1526658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13256323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7522164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2331919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5829655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5279487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76524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6613789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385219482"/>
                    </a:ext>
                  </a:extLst>
                </a:gridCol>
              </a:tblGrid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7136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34938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921219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8139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862196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866689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C03C593-4E09-4C03-9F99-746825DECB5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5400000">
            <a:off x="3011333" y="1626746"/>
            <a:ext cx="2020959" cy="399013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66534B9-771D-4C81-A19D-AB28D991BB43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5400000">
            <a:off x="4368949" y="2984362"/>
            <a:ext cx="2020959" cy="12749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971F724-0568-4173-BA15-0CCCC65282EE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16200000" flipH="1">
            <a:off x="5723949" y="2904262"/>
            <a:ext cx="2020958" cy="14351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9A07334-F056-45D0-A8BD-B1541D940B69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6965096" y="1663114"/>
            <a:ext cx="2020957" cy="391739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E77606-F12B-426F-8368-BCB35A524BEF}"/>
              </a:ext>
            </a:extLst>
          </p:cNvPr>
          <p:cNvSpPr txBox="1"/>
          <p:nvPr/>
        </p:nvSpPr>
        <p:spPr>
          <a:xfrm>
            <a:off x="1389727" y="3961298"/>
            <a:ext cx="1274901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128</a:t>
            </a:r>
            <a:endParaRPr kumimoji="0" lang="zh-CN" altLang="en-US" sz="1600" b="1" i="0" u="none" strike="noStrike" cap="none" spc="0" normalizeH="0" baseline="0" dirty="0" err="1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1A4CC7-D418-4559-BD67-A17148341337}"/>
              </a:ext>
            </a:extLst>
          </p:cNvPr>
          <p:cNvSpPr txBox="1"/>
          <p:nvPr/>
        </p:nvSpPr>
        <p:spPr>
          <a:xfrm>
            <a:off x="4104527" y="3944422"/>
            <a:ext cx="1274901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77</a:t>
            </a:r>
            <a:endParaRPr kumimoji="0" lang="zh-CN" altLang="en-US" sz="1600" b="1" i="0" u="none" strike="noStrike" cap="none" spc="0" normalizeH="0" baseline="0" dirty="0" err="1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CE9EE6-291E-46FA-B962-861569BAFC34}"/>
              </a:ext>
            </a:extLst>
          </p:cNvPr>
          <p:cNvSpPr txBox="1"/>
          <p:nvPr/>
        </p:nvSpPr>
        <p:spPr>
          <a:xfrm>
            <a:off x="6819327" y="3927546"/>
            <a:ext cx="1274901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210</a:t>
            </a:r>
            <a:endParaRPr kumimoji="0" lang="zh-CN" altLang="en-US" sz="1600" b="1" i="0" u="none" strike="noStrike" cap="none" spc="0" normalizeH="0" baseline="0" dirty="0" err="1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16243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36067" y="15863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DC5F5F3-B804-4010-838A-A4AA8AD83E4F}"/>
              </a:ext>
            </a:extLst>
          </p:cNvPr>
          <p:cNvGraphicFramePr>
            <a:graphicFrameLocks noGrp="1"/>
          </p:cNvGraphicFramePr>
          <p:nvPr/>
        </p:nvGraphicFramePr>
        <p:xfrm>
          <a:off x="946747" y="4632292"/>
          <a:ext cx="2159998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1496746662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964221312"/>
                    </a:ext>
                  </a:extLst>
                </a:gridCol>
                <a:gridCol w="267610">
                  <a:extLst>
                    <a:ext uri="{9D8B030D-6E8A-4147-A177-3AD203B41FA5}">
                      <a16:colId xmlns:a16="http://schemas.microsoft.com/office/drawing/2014/main" val="160301872"/>
                    </a:ext>
                  </a:extLst>
                </a:gridCol>
                <a:gridCol w="267610">
                  <a:extLst>
                    <a:ext uri="{9D8B030D-6E8A-4147-A177-3AD203B41FA5}">
                      <a16:colId xmlns:a16="http://schemas.microsoft.com/office/drawing/2014/main" val="1220382513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302503802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24363607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26077282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3192076146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256855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755020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206860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15116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05522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54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42DF974-D5EB-4FB0-9D9C-F05C862CD734}"/>
              </a:ext>
            </a:extLst>
          </p:cNvPr>
          <p:cNvGraphicFramePr>
            <a:graphicFrameLocks noGrp="1"/>
          </p:cNvGraphicFramePr>
          <p:nvPr/>
        </p:nvGraphicFramePr>
        <p:xfrm>
          <a:off x="3661978" y="4632292"/>
          <a:ext cx="2160000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2897410892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3295566787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2811128134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3068560116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1195056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765814293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860361984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2802466447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57463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986304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38601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27033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79438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3904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C5C6A2-8A52-49DA-BE8D-174C699EE733}"/>
              </a:ext>
            </a:extLst>
          </p:cNvPr>
          <p:cNvGraphicFramePr>
            <a:graphicFrameLocks noGrp="1"/>
          </p:cNvGraphicFramePr>
          <p:nvPr/>
        </p:nvGraphicFramePr>
        <p:xfrm>
          <a:off x="6371978" y="4632291"/>
          <a:ext cx="2160000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147450647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1903707313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2829201573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83759254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324511865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1441651592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502709888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2442791462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2594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082676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587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493787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512765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96590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6F91D19-5BF0-4CFA-9F89-1054BF1610AD}"/>
              </a:ext>
            </a:extLst>
          </p:cNvPr>
          <p:cNvGraphicFramePr>
            <a:graphicFrameLocks noGrp="1"/>
          </p:cNvGraphicFramePr>
          <p:nvPr/>
        </p:nvGraphicFramePr>
        <p:xfrm>
          <a:off x="8854271" y="4632290"/>
          <a:ext cx="2160000" cy="1278630"/>
        </p:xfrm>
        <a:graphic>
          <a:graphicData uri="http://schemas.openxmlformats.org/drawingml/2006/table">
            <a:tbl>
              <a:tblPr/>
              <a:tblGrid>
                <a:gridCol w="258053">
                  <a:extLst>
                    <a:ext uri="{9D8B030D-6E8A-4147-A177-3AD203B41FA5}">
                      <a16:colId xmlns:a16="http://schemas.microsoft.com/office/drawing/2014/main" val="1538093092"/>
                    </a:ext>
                  </a:extLst>
                </a:gridCol>
                <a:gridCol w="258053">
                  <a:extLst>
                    <a:ext uri="{9D8B030D-6E8A-4147-A177-3AD203B41FA5}">
                      <a16:colId xmlns:a16="http://schemas.microsoft.com/office/drawing/2014/main" val="3907600449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494819703"/>
                    </a:ext>
                  </a:extLst>
                </a:gridCol>
                <a:gridCol w="267611">
                  <a:extLst>
                    <a:ext uri="{9D8B030D-6E8A-4147-A177-3AD203B41FA5}">
                      <a16:colId xmlns:a16="http://schemas.microsoft.com/office/drawing/2014/main" val="301950066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3206610896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85561759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3184447917"/>
                    </a:ext>
                  </a:extLst>
                </a:gridCol>
                <a:gridCol w="277168">
                  <a:extLst>
                    <a:ext uri="{9D8B030D-6E8A-4147-A177-3AD203B41FA5}">
                      <a16:colId xmlns:a16="http://schemas.microsoft.com/office/drawing/2014/main" val="3046282373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301875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36581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751585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45105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690844"/>
                  </a:ext>
                </a:extLst>
              </a:tr>
              <a:tr h="21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58362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7258435-3ACF-4181-A647-7E3C075466C3}"/>
              </a:ext>
            </a:extLst>
          </p:cNvPr>
          <p:cNvGraphicFramePr>
            <a:graphicFrameLocks noGrp="1"/>
          </p:cNvGraphicFramePr>
          <p:nvPr/>
        </p:nvGraphicFramePr>
        <p:xfrm>
          <a:off x="4581778" y="1084675"/>
          <a:ext cx="2870200" cy="1526658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13256323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7522164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2331919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5829655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5279487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76524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6613789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385219482"/>
                    </a:ext>
                  </a:extLst>
                </a:gridCol>
              </a:tblGrid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7136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34938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921219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8139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862196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866689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C03C593-4E09-4C03-9F99-746825DECB5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5400000">
            <a:off x="3011333" y="1626746"/>
            <a:ext cx="2020959" cy="399013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66534B9-771D-4C81-A19D-AB28D991BB43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5400000">
            <a:off x="4368949" y="2984362"/>
            <a:ext cx="2020959" cy="12749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971F724-0568-4173-BA15-0CCCC65282EE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16200000" flipH="1">
            <a:off x="5723949" y="2904262"/>
            <a:ext cx="2020958" cy="14351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9A07334-F056-45D0-A8BD-B1541D940B69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6965096" y="1663114"/>
            <a:ext cx="2020957" cy="391739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E77606-F12B-426F-8368-BCB35A524BEF}"/>
              </a:ext>
            </a:extLst>
          </p:cNvPr>
          <p:cNvSpPr txBox="1"/>
          <p:nvPr/>
        </p:nvSpPr>
        <p:spPr>
          <a:xfrm>
            <a:off x="1389727" y="3961298"/>
            <a:ext cx="1274901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128</a:t>
            </a:r>
            <a:endParaRPr kumimoji="0" lang="zh-CN" altLang="en-US" sz="1600" b="1" i="0" u="none" strike="noStrike" cap="none" spc="0" normalizeH="0" baseline="0" dirty="0" err="1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1A4CC7-D418-4559-BD67-A17148341337}"/>
              </a:ext>
            </a:extLst>
          </p:cNvPr>
          <p:cNvSpPr txBox="1"/>
          <p:nvPr/>
        </p:nvSpPr>
        <p:spPr>
          <a:xfrm>
            <a:off x="4104527" y="3944422"/>
            <a:ext cx="1274901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77</a:t>
            </a:r>
            <a:endParaRPr kumimoji="0" lang="zh-CN" altLang="en-US" sz="1600" b="1" i="0" u="none" strike="noStrike" cap="none" spc="0" normalizeH="0" baseline="0" dirty="0" err="1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CE9EE6-291E-46FA-B962-861569BAFC34}"/>
              </a:ext>
            </a:extLst>
          </p:cNvPr>
          <p:cNvSpPr txBox="1"/>
          <p:nvPr/>
        </p:nvSpPr>
        <p:spPr>
          <a:xfrm>
            <a:off x="6819327" y="3927546"/>
            <a:ext cx="1274901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210</a:t>
            </a:r>
            <a:endParaRPr kumimoji="0" lang="zh-CN" altLang="en-US" sz="1600" b="1" i="0" u="none" strike="noStrike" cap="none" spc="0" normalizeH="0" baseline="0" dirty="0" err="1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17CE6D-2CE0-41C1-8B8A-564099513CC8}"/>
              </a:ext>
            </a:extLst>
          </p:cNvPr>
          <p:cNvSpPr txBox="1"/>
          <p:nvPr/>
        </p:nvSpPr>
        <p:spPr>
          <a:xfrm>
            <a:off x="8854271" y="3944422"/>
            <a:ext cx="2178930" cy="338552"/>
          </a:xfrm>
          <a:prstGeom prst="rect">
            <a:avLst/>
          </a:prstGeom>
          <a:solidFill>
            <a:srgbClr val="EAEAE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77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和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210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两个阈值</a:t>
            </a:r>
          </a:p>
        </p:txBody>
      </p:sp>
    </p:spTree>
    <p:extLst>
      <p:ext uri="{BB962C8B-B14F-4D97-AF65-F5344CB8AC3E}">
        <p14:creationId xmlns:p14="http://schemas.microsoft.com/office/powerpoint/2010/main" val="15669855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36067" y="15863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E62C36-E7A7-4C09-989C-0C4A677501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7179" y="677235"/>
            <a:ext cx="2198734" cy="23415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17135B-87E6-4938-840F-90B1CA9978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55143" y="3934522"/>
            <a:ext cx="2324102" cy="25509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AE9AD5-AAC9-4623-AED9-482D57777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273" y="3933056"/>
            <a:ext cx="2397396" cy="25524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3C370C3-1F87-4CDD-A6D4-FC6E9177D0F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617194" y="3018773"/>
            <a:ext cx="3309352" cy="915749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B1CF1A-3612-4435-A55A-E9878BD36A65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flipH="1">
            <a:off x="5897971" y="3018773"/>
            <a:ext cx="28575" cy="914283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F12FF76-0863-463F-8A45-6F8BCA7A3330}"/>
              </a:ext>
            </a:extLst>
          </p:cNvPr>
          <p:cNvSpPr/>
          <p:nvPr/>
        </p:nvSpPr>
        <p:spPr>
          <a:xfrm>
            <a:off x="3296863" y="3298481"/>
            <a:ext cx="1210588" cy="338554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阈值大一点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A3C389-04D3-4609-952C-3E3861176BDE}"/>
              </a:ext>
            </a:extLst>
          </p:cNvPr>
          <p:cNvSpPr/>
          <p:nvPr/>
        </p:nvSpPr>
        <p:spPr>
          <a:xfrm>
            <a:off x="5490706" y="3425958"/>
            <a:ext cx="1210588" cy="338554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阈值小一点</a:t>
            </a:r>
          </a:p>
        </p:txBody>
      </p:sp>
    </p:spTree>
    <p:extLst>
      <p:ext uri="{BB962C8B-B14F-4D97-AF65-F5344CB8AC3E}">
        <p14:creationId xmlns:p14="http://schemas.microsoft.com/office/powerpoint/2010/main" val="36918660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36067" y="15863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E62C36-E7A7-4C09-989C-0C4A677501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7179" y="677235"/>
            <a:ext cx="2198734" cy="23415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17135B-87E6-4938-840F-90B1CA9978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55143" y="3934522"/>
            <a:ext cx="2324102" cy="25509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AE9AD5-AAC9-4623-AED9-482D57777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273" y="3933056"/>
            <a:ext cx="2397396" cy="25524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3C370C3-1F87-4CDD-A6D4-FC6E9177D0F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617194" y="3018773"/>
            <a:ext cx="3309352" cy="915749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B1CF1A-3612-4435-A55A-E9878BD36A65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flipH="1">
            <a:off x="5897971" y="3018773"/>
            <a:ext cx="28575" cy="914283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F12FF76-0863-463F-8A45-6F8BCA7A3330}"/>
              </a:ext>
            </a:extLst>
          </p:cNvPr>
          <p:cNvSpPr/>
          <p:nvPr/>
        </p:nvSpPr>
        <p:spPr>
          <a:xfrm>
            <a:off x="3296863" y="3298481"/>
            <a:ext cx="1210588" cy="338554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阈值大一点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A3C389-04D3-4609-952C-3E3861176BDE}"/>
              </a:ext>
            </a:extLst>
          </p:cNvPr>
          <p:cNvSpPr/>
          <p:nvPr/>
        </p:nvSpPr>
        <p:spPr>
          <a:xfrm>
            <a:off x="5490706" y="3425958"/>
            <a:ext cx="1210588" cy="338554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阈值小一点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1FB994-AC55-4EDD-8620-426023ACBDE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710611" y="3933056"/>
            <a:ext cx="2324102" cy="25524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D8745F-7554-4801-9A20-AC59BC61A8DF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5926546" y="3018773"/>
            <a:ext cx="2946116" cy="914283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470123F-9C7A-4431-B55D-28FBAC5BA71C}"/>
              </a:ext>
            </a:extLst>
          </p:cNvPr>
          <p:cNvSpPr/>
          <p:nvPr/>
        </p:nvSpPr>
        <p:spPr>
          <a:xfrm>
            <a:off x="7244224" y="3313121"/>
            <a:ext cx="1210588" cy="338554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自适应阈值</a:t>
            </a:r>
          </a:p>
        </p:txBody>
      </p:sp>
    </p:spTree>
    <p:extLst>
      <p:ext uri="{BB962C8B-B14F-4D97-AF65-F5344CB8AC3E}">
        <p14:creationId xmlns:p14="http://schemas.microsoft.com/office/powerpoint/2010/main" val="40047010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2107</Words>
  <Application>Microsoft Office PowerPoint</Application>
  <PresentationFormat>宽屏</PresentationFormat>
  <Paragraphs>850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图像的阈值处理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502</cp:revision>
  <dcterms:created xsi:type="dcterms:W3CDTF">2017-06-22T11:40:54Z</dcterms:created>
  <dcterms:modified xsi:type="dcterms:W3CDTF">2020-06-23T07:26:27Z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