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.xml" ContentType="application/vnd.openxmlformats-officedocument.presentationml.tags+xml"/>
  <Override PartName="/ppt/notesSlides/notesSlide39.xml" ContentType="application/vnd.openxmlformats-officedocument.presentationml.notesSlide+xml"/>
  <Override PartName="/ppt/tags/tag2.xml" ContentType="application/vnd.openxmlformats-officedocument.presentationml.tags+xml"/>
  <Override PartName="/ppt/notesSlides/notesSlide40.xml" ContentType="application/vnd.openxmlformats-officedocument.presentationml.notesSlide+xml"/>
  <Override PartName="/ppt/tags/tag3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408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2" r:id="rId36"/>
    <p:sldId id="400" r:id="rId37"/>
    <p:sldId id="403" r:id="rId38"/>
    <p:sldId id="401" r:id="rId39"/>
    <p:sldId id="404" r:id="rId40"/>
    <p:sldId id="405" r:id="rId41"/>
    <p:sldId id="406" r:id="rId42"/>
    <p:sldId id="407" r:id="rId43"/>
    <p:sldId id="303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4335"/>
    <a:srgbClr val="4285F4"/>
    <a:srgbClr val="EAEAEA"/>
    <a:srgbClr val="34A853"/>
    <a:srgbClr val="FFFF00"/>
    <a:srgbClr val="FFC592"/>
    <a:srgbClr val="00B050"/>
    <a:srgbClr val="B5B5B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109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6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0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516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69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7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54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854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93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96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90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243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09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360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962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25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150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507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198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886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12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166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2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131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186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986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578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89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7229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23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7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30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368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85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57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35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4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50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27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5990" y="62841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3810" y="62841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1297" y="62841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0203" y="62680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图像平滑处理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均值滤波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/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/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1" name="标注: 弯曲线形(带边框和强调线) 10">
            <a:extLst>
              <a:ext uri="{FF2B5EF4-FFF2-40B4-BE49-F238E27FC236}">
                <a16:creationId xmlns:a16="http://schemas.microsoft.com/office/drawing/2014/main" id="{B5920F72-C9E1-4AA8-8BFA-D2562BE78C1F}"/>
              </a:ext>
            </a:extLst>
          </p:cNvPr>
          <p:cNvSpPr/>
          <p:nvPr/>
        </p:nvSpPr>
        <p:spPr>
          <a:xfrm flipH="1">
            <a:off x="2676416" y="4932371"/>
            <a:ext cx="3411969" cy="1338826"/>
          </a:xfrm>
          <a:prstGeom prst="accentBorderCallout2">
            <a:avLst>
              <a:gd name="adj1" fmla="val 47241"/>
              <a:gd name="adj2" fmla="val -8587"/>
              <a:gd name="adj3" fmla="val 47240"/>
              <a:gd name="adj4" fmla="val -21246"/>
              <a:gd name="adj5" fmla="val -143556"/>
              <a:gd name="adj6" fmla="val -54874"/>
            </a:avLst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(190+190+234)+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(190+190+234)+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(185+185+187)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53088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71089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60200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87329"/>
              </p:ext>
            </p:extLst>
          </p:nvPr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1" name="标注: 弯曲线形(带边框和强调线) 10">
            <a:extLst>
              <a:ext uri="{FF2B5EF4-FFF2-40B4-BE49-F238E27FC236}">
                <a16:creationId xmlns:a16="http://schemas.microsoft.com/office/drawing/2014/main" id="{B5920F72-C9E1-4AA8-8BFA-D2562BE78C1F}"/>
              </a:ext>
            </a:extLst>
          </p:cNvPr>
          <p:cNvSpPr/>
          <p:nvPr/>
        </p:nvSpPr>
        <p:spPr>
          <a:xfrm flipH="1">
            <a:off x="2676416" y="4932371"/>
            <a:ext cx="3411969" cy="1338826"/>
          </a:xfrm>
          <a:prstGeom prst="accentBorderCallout2">
            <a:avLst>
              <a:gd name="adj1" fmla="val 47241"/>
              <a:gd name="adj2" fmla="val -8587"/>
              <a:gd name="adj3" fmla="val 47240"/>
              <a:gd name="adj4" fmla="val -21246"/>
              <a:gd name="adj5" fmla="val -142844"/>
              <a:gd name="adj6" fmla="val -66878"/>
            </a:avLst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(190+234+189)+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(190+234+189)+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(185+187+201)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756534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38713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/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46066"/>
              </p:ext>
            </p:extLst>
          </p:nvPr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1" name="标注: 弯曲线形(带边框和强调线) 10">
            <a:extLst>
              <a:ext uri="{FF2B5EF4-FFF2-40B4-BE49-F238E27FC236}">
                <a16:creationId xmlns:a16="http://schemas.microsoft.com/office/drawing/2014/main" id="{B5920F72-C9E1-4AA8-8BFA-D2562BE78C1F}"/>
              </a:ext>
            </a:extLst>
          </p:cNvPr>
          <p:cNvSpPr/>
          <p:nvPr/>
        </p:nvSpPr>
        <p:spPr>
          <a:xfrm flipH="1">
            <a:off x="2676416" y="4932371"/>
            <a:ext cx="3411969" cy="1338826"/>
          </a:xfrm>
          <a:prstGeom prst="accentBorderCallout2">
            <a:avLst>
              <a:gd name="adj1" fmla="val 47241"/>
              <a:gd name="adj2" fmla="val -8587"/>
              <a:gd name="adj3" fmla="val 47240"/>
              <a:gd name="adj4" fmla="val -21246"/>
              <a:gd name="adj5" fmla="val -142844"/>
              <a:gd name="adj6" fmla="val -66878"/>
            </a:avLst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(190+234+189)+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(190+234+189)+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(185+187+201)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575345" y="2521729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9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29807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59872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/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1" name="标注: 弯曲线形(带边框和强调线) 10">
            <a:extLst>
              <a:ext uri="{FF2B5EF4-FFF2-40B4-BE49-F238E27FC236}">
                <a16:creationId xmlns:a16="http://schemas.microsoft.com/office/drawing/2014/main" id="{B5920F72-C9E1-4AA8-8BFA-D2562BE78C1F}"/>
              </a:ext>
            </a:extLst>
          </p:cNvPr>
          <p:cNvSpPr/>
          <p:nvPr/>
        </p:nvSpPr>
        <p:spPr>
          <a:xfrm flipH="1">
            <a:off x="2676416" y="4932371"/>
            <a:ext cx="3411969" cy="1338826"/>
          </a:xfrm>
          <a:prstGeom prst="accentBorderCallout2">
            <a:avLst>
              <a:gd name="adj1" fmla="val 47241"/>
              <a:gd name="adj2" fmla="val -8587"/>
              <a:gd name="adj3" fmla="val 47240"/>
              <a:gd name="adj4" fmla="val -21246"/>
              <a:gd name="adj5" fmla="val -142844"/>
              <a:gd name="adj6" fmla="val -66878"/>
            </a:avLst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(190+234+189)+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(190+234+189)+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(185+187+201)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248725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33310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11660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713108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24957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48030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414464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59930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4909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49443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1584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82027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875128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35864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62695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948795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75762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19626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586025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理解均值滤波的基本原理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掌握均值滤波的实现方法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15291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83412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513784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87879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1769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068833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21088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1010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693011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4020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34405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1882086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6722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8976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0376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09136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72302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967061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22643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28045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420654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39661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7838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172185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25394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97905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9116031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00830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22306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56521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15115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9894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49935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EAE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EAEAE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/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D7221B1-FA9C-4D59-A975-3C17CAA20B70}"/>
              </a:ext>
            </a:extLst>
          </p:cNvPr>
          <p:cNvSpPr txBox="1"/>
          <p:nvPr/>
        </p:nvSpPr>
        <p:spPr>
          <a:xfrm>
            <a:off x="4587299" y="2148061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E3971-DE1F-4A9C-AAFB-564B8A64B453}"/>
              </a:ext>
            </a:extLst>
          </p:cNvPr>
          <p:cNvSpPr txBox="1"/>
          <p:nvPr/>
        </p:nvSpPr>
        <p:spPr>
          <a:xfrm>
            <a:off x="4480698" y="2521729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0C7C6A-15C9-4151-881E-C2245CB92698}"/>
              </a:ext>
            </a:extLst>
          </p:cNvPr>
          <p:cNvCxnSpPr/>
          <p:nvPr/>
        </p:nvCxnSpPr>
        <p:spPr>
          <a:xfrm>
            <a:off x="4549560" y="2579389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598528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cv2.blur(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[anchor[,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768226" y="2636912"/>
            <a:ext cx="9145016" cy="3247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：返回值，表示进行均值滤波后得到的处理结果。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：边界样式。</a:t>
            </a:r>
          </a:p>
        </p:txBody>
      </p:sp>
    </p:spTree>
    <p:extLst>
      <p:ext uri="{BB962C8B-B14F-4D97-AF65-F5344CB8AC3E}">
        <p14:creationId xmlns:p14="http://schemas.microsoft.com/office/powerpoint/2010/main" val="28520145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cv2.blur(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[anchor[,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768226" y="2636912"/>
            <a:ext cx="9145016" cy="3247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：返回值，表示进行均值滤波后得到的处理结果。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：边界样式。</a:t>
            </a:r>
          </a:p>
        </p:txBody>
      </p:sp>
    </p:spTree>
    <p:extLst>
      <p:ext uri="{BB962C8B-B14F-4D97-AF65-F5344CB8AC3E}">
        <p14:creationId xmlns:p14="http://schemas.microsoft.com/office/powerpoint/2010/main" val="257629952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cv2.blur( </a:t>
            </a:r>
            <a:r>
              <a:rPr lang="en-US" altLang="zh-CN" sz="40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[anchor[,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768226" y="2636912"/>
            <a:ext cx="9145016" cy="3247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：返回值，表示进行均值滤波后得到的处理结果。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：边界样式。</a:t>
            </a:r>
          </a:p>
        </p:txBody>
      </p:sp>
    </p:spTree>
    <p:extLst>
      <p:ext uri="{BB962C8B-B14F-4D97-AF65-F5344CB8AC3E}">
        <p14:creationId xmlns:p14="http://schemas.microsoft.com/office/powerpoint/2010/main" val="266077479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cv2.blur(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[anchor[,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768226" y="2636912"/>
            <a:ext cx="9145016" cy="3247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：返回值，表示进行均值滤波后得到的处理结果。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：边界样式。</a:t>
            </a:r>
          </a:p>
        </p:txBody>
      </p:sp>
    </p:spTree>
    <p:extLst>
      <p:ext uri="{BB962C8B-B14F-4D97-AF65-F5344CB8AC3E}">
        <p14:creationId xmlns:p14="http://schemas.microsoft.com/office/powerpoint/2010/main" val="129549337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cv2.blur(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[anchor[,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768226" y="2636912"/>
            <a:ext cx="9145016" cy="662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0BA867-A6F0-4D12-8E20-193BB8131585}"/>
              </a:ext>
            </a:extLst>
          </p:cNvPr>
          <p:cNvSpPr txBox="1"/>
          <p:nvPr/>
        </p:nvSpPr>
        <p:spPr>
          <a:xfrm>
            <a:off x="765174" y="3468250"/>
            <a:ext cx="4322713" cy="1135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邻域图像的高度和宽度。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例如，其值为（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5,5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145FF4-F347-4F34-B675-307286454A81}"/>
                  </a:ext>
                </a:extLst>
              </p:cNvPr>
              <p:cNvSpPr txBox="1"/>
              <p:nvPr/>
            </p:nvSpPr>
            <p:spPr>
              <a:xfrm>
                <a:off x="4727848" y="3342208"/>
                <a:ext cx="6181724" cy="2070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5∗5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145FF4-F347-4F34-B675-307286454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342208"/>
                <a:ext cx="6181724" cy="2070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16535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cv2.blur(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</a:t>
            </a:r>
            <a:r>
              <a:rPr lang="en-US" altLang="zh-CN" sz="40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anchor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768226" y="2636912"/>
            <a:ext cx="9145016" cy="3247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：返回值，表示进行均值滤波后得到的处理结果。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：锚点。</a:t>
            </a:r>
            <a:endParaRPr lang="en-US" altLang="zh-CN" sz="28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：边界样式。</a:t>
            </a:r>
          </a:p>
        </p:txBody>
      </p:sp>
    </p:spTree>
    <p:extLst>
      <p:ext uri="{BB962C8B-B14F-4D97-AF65-F5344CB8AC3E}">
        <p14:creationId xmlns:p14="http://schemas.microsoft.com/office/powerpoint/2010/main" val="80478425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cv2.blur(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</a:t>
            </a:r>
            <a:r>
              <a:rPr lang="en-US" altLang="zh-CN" sz="40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anchor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768226" y="2636912"/>
            <a:ext cx="9145016" cy="662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：锚点。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33ECFC-7F00-4A4C-B3F3-F703A4318A37}"/>
              </a:ext>
            </a:extLst>
          </p:cNvPr>
          <p:cNvSpPr txBox="1"/>
          <p:nvPr/>
        </p:nvSpPr>
        <p:spPr>
          <a:xfrm>
            <a:off x="747316" y="3727461"/>
            <a:ext cx="10296326" cy="1135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默认值是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(-1,-1)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表示当前计算均值的点位于核的中心点位置。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该值使用默认值即可，在特殊情况下可以指定不同的点作为锚点。</a:t>
            </a:r>
          </a:p>
        </p:txBody>
      </p:sp>
    </p:spTree>
    <p:extLst>
      <p:ext uri="{BB962C8B-B14F-4D97-AF65-F5344CB8AC3E}">
        <p14:creationId xmlns:p14="http://schemas.microsoft.com/office/powerpoint/2010/main" val="319114850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cv2.blur(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[anchor[, </a:t>
            </a:r>
            <a:r>
              <a:rPr lang="en-US" altLang="zh-CN" sz="40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768226" y="2636912"/>
            <a:ext cx="9145016" cy="3247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：返回值，表示进行均值滤波后得到的处理结果。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：边界样式。</a:t>
            </a:r>
          </a:p>
        </p:txBody>
      </p:sp>
    </p:spTree>
    <p:extLst>
      <p:ext uri="{BB962C8B-B14F-4D97-AF65-F5344CB8AC3E}">
        <p14:creationId xmlns:p14="http://schemas.microsoft.com/office/powerpoint/2010/main" val="260222911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3E5F63-0980-4EB4-B0AC-FFA27B8770C1}"/>
              </a:ext>
            </a:extLst>
          </p:cNvPr>
          <p:cNvSpPr txBox="1"/>
          <p:nvPr/>
        </p:nvSpPr>
        <p:spPr>
          <a:xfrm>
            <a:off x="95671" y="1324322"/>
            <a:ext cx="120006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cv2.blur(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[anchor[, </a:t>
            </a:r>
            <a:r>
              <a:rPr lang="en-US" altLang="zh-CN" sz="40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4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]])</a:t>
            </a:r>
            <a:endParaRPr lang="zh-CN" altLang="zh-CN" sz="4000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9E722D-CDF5-4850-99E5-C6011BF5796E}"/>
              </a:ext>
            </a:extLst>
          </p:cNvPr>
          <p:cNvSpPr txBox="1"/>
          <p:nvPr/>
        </p:nvSpPr>
        <p:spPr>
          <a:xfrm>
            <a:off x="129604" y="1978174"/>
            <a:ext cx="9145016" cy="662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8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A25EBB-DE38-4110-8093-EB336657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79470"/>
              </p:ext>
            </p:extLst>
          </p:nvPr>
        </p:nvGraphicFramePr>
        <p:xfrm>
          <a:off x="1055440" y="2748629"/>
          <a:ext cx="8863062" cy="37598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90454">
                  <a:extLst>
                    <a:ext uri="{9D8B030D-6E8A-4147-A177-3AD203B41FA5}">
                      <a16:colId xmlns:a16="http://schemas.microsoft.com/office/drawing/2014/main" val="274285839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916722757"/>
                    </a:ext>
                  </a:extLst>
                </a:gridCol>
              </a:tblGrid>
              <a:tr h="375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8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849396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cv2.BORDER_CONSTANT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iiiiii|abcdefgh|iiiiiii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，特定值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0404378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cv2.BORDER_REPLICATE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aaaaaa|abcdefgh|hhhhhhh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4589069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cv2.BORDER_REFLECT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fedcba|abcdefgh|hgfedcb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228445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cv2.BORDER_WRAP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cdefgh|abcdefgh|abcdefg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099996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cv2.BORDER_REFLECT_101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gfedcb|abcdefgh|gfedcba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1229805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cv2.BORDER_TRANSPARENT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uvwxyz|ab</a:t>
                      </a:r>
                      <a:r>
                        <a:rPr lang="en-US" altLang="zh-CN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defgh|ijklmno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6080945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cv2.BORDER_REFLECT101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BORDER_REFLECT_101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相同。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1526404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cv2.BORDER_DEFAULT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BORDER_REFLECT_101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相同。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2910898"/>
                  </a:ext>
                </a:extLst>
              </a:tr>
              <a:tr h="3759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cv2.BORDER_ISOLATED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不考虑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ROI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外区域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(Region of interest,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感兴趣区域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531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431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27574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0701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F047F8-AE87-4E7C-A10C-5057D902D350}"/>
              </a:ext>
            </a:extLst>
          </p:cNvPr>
          <p:cNvSpPr/>
          <p:nvPr/>
        </p:nvSpPr>
        <p:spPr>
          <a:xfrm>
            <a:off x="1102279" y="2132856"/>
            <a:ext cx="4777698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r=cv2.blur(o,(5,5))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7F7144D3-40BE-4028-9033-571FE4361F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：使用均值滤波对图像去噪。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81571-DD66-4DFF-9D63-D157C34E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605" y="1671860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62D612-2C14-4A37-A8A0-BE9E3EB51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93852"/>
            <a:ext cx="2791416" cy="2953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CC0CCB-F0C8-4C27-BB17-3E1FD6030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772" y="2590032"/>
            <a:ext cx="2791416" cy="29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2832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F047F8-AE87-4E7C-A10C-5057D902D350}"/>
              </a:ext>
            </a:extLst>
          </p:cNvPr>
          <p:cNvSpPr/>
          <p:nvPr/>
        </p:nvSpPr>
        <p:spPr>
          <a:xfrm>
            <a:off x="1102279" y="2132856"/>
            <a:ext cx="5353762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r5=cv2.blur(o,(5,5))    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r30=cv2.blur(o,(30,30))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cv2.imshow("result5",r5)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cv2.imshow("result30",r30)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7F7144D3-40BE-4028-9033-571FE4361F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：使用均值滤波的不同大小核对图像去噪。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81571-DD66-4DFF-9D63-D157C34E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669" y="1671860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2157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F047F8-AE87-4E7C-A10C-5057D902D350}"/>
              </a:ext>
            </a:extLst>
          </p:cNvPr>
          <p:cNvSpPr/>
          <p:nvPr/>
        </p:nvSpPr>
        <p:spPr>
          <a:xfrm>
            <a:off x="1102279" y="2132856"/>
            <a:ext cx="5353762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r5=cv2.blur(o,(5,5))    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r30=cv2.blur(o,(30,30))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cv2.imshow("result5",r5)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cv2.imshow("result30",r30)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7F7144D3-40BE-4028-9033-571FE4361F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：使用均值滤波的不同大小核对图像去噪。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81571-DD66-4DFF-9D63-D157C34E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669" y="1671860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F5A978-CB75-4443-8886-B705BC3AD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894924"/>
            <a:ext cx="3741124" cy="3958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4F53F4-02F1-4A37-ABE2-327F96261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466" y="4134657"/>
            <a:ext cx="2354740" cy="24916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CA5498-1DB4-4B3D-BC00-2D02CDA8D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045" y="4134657"/>
            <a:ext cx="2354740" cy="24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111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均值滤波的基本原理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均值滤波的具体实现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42518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7C54DA6C-E7D8-43D9-A4A0-8A1729D74E74}"/>
              </a:ext>
            </a:extLst>
          </p:cNvPr>
          <p:cNvSpPr/>
          <p:nvPr/>
        </p:nvSpPr>
        <p:spPr>
          <a:xfrm>
            <a:off x="4649366" y="3429000"/>
            <a:ext cx="2520280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CD12AC-346C-4553-A6AC-FF10A376E432}"/>
              </a:ext>
            </a:extLst>
          </p:cNvPr>
          <p:cNvSpPr txBox="1"/>
          <p:nvPr/>
        </p:nvSpPr>
        <p:spPr>
          <a:xfrm>
            <a:off x="4598268" y="2039507"/>
            <a:ext cx="3240362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(185+187+201)+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(166+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+136)+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    (76+126+203)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/ 9 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21C189-224A-4548-88CB-78A025387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18082"/>
              </p:ext>
            </p:extLst>
          </p:nvPr>
        </p:nvGraphicFramePr>
        <p:xfrm>
          <a:off x="7955260" y="2640310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1990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0244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BCE78AA-D5B9-4B63-9ECA-38DE9A476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85749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31FE20D5-F757-4185-8F4C-C1A8854A18D5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059C8B4-61B1-4B6D-A6D2-B76591AF7ACE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0814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31468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09472-CBC4-42C3-8654-43B368CE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85749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C2BB54B8-EB4C-4D37-B938-105041F3BABC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2E16C77-32F5-47E3-B8E9-3C212C5C46B1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408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04641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43B606F-1C7F-496B-BCA0-6733869BC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85749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02D94398-9C00-404A-8872-71842E41C34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D397C16-41A2-40BF-817D-04499C810649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3082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5DFFA-09B6-40FF-973D-4E51CAAD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75520"/>
              </p:ext>
            </p:extLst>
          </p:nvPr>
        </p:nvGraphicFramePr>
        <p:xfrm>
          <a:off x="941084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4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B948E6-E544-4411-9906-E25D6C7E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51718"/>
              </p:ext>
            </p:extLst>
          </p:nvPr>
        </p:nvGraphicFramePr>
        <p:xfrm>
          <a:off x="7320136" y="2329632"/>
          <a:ext cx="2588154" cy="21987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9">
                  <a:extLst>
                    <a:ext uri="{9D8B030D-6E8A-4147-A177-3AD203B41FA5}">
                      <a16:colId xmlns:a16="http://schemas.microsoft.com/office/drawing/2014/main" val="1915422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3843413471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73244946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578442029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1817369755"/>
                    </a:ext>
                  </a:extLst>
                </a:gridCol>
                <a:gridCol w="431359">
                  <a:extLst>
                    <a:ext uri="{9D8B030D-6E8A-4147-A177-3AD203B41FA5}">
                      <a16:colId xmlns:a16="http://schemas.microsoft.com/office/drawing/2014/main" val="4160774207"/>
                    </a:ext>
                  </a:extLst>
                </a:gridCol>
              </a:tblGrid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87312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89826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54529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422317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50683"/>
                  </a:ext>
                </a:extLst>
              </a:tr>
              <a:tr h="3664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169417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4FD1F65-32F9-4E17-A15E-453DB1B90887}"/>
              </a:ext>
            </a:extLst>
          </p:cNvPr>
          <p:cNvSpPr/>
          <p:nvPr/>
        </p:nvSpPr>
        <p:spPr>
          <a:xfrm>
            <a:off x="4799856" y="3284984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09FF-8345-4631-9F82-BF483E4134B4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2077989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1/9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6752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2888</Words>
  <Application>Microsoft Office PowerPoint</Application>
  <PresentationFormat>宽屏</PresentationFormat>
  <Paragraphs>2064</Paragraphs>
  <Slides>43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等线</vt:lpstr>
      <vt:lpstr>Microsoft YaHei</vt:lpstr>
      <vt:lpstr>Microsoft YaHei</vt:lpstr>
      <vt:lpstr>小米兰亭</vt:lpstr>
      <vt:lpstr>Arial</vt:lpstr>
      <vt:lpstr>Calibri</vt:lpstr>
      <vt:lpstr>Cambria Math</vt:lpstr>
      <vt:lpstr>Times New Roman</vt:lpstr>
      <vt:lpstr>Office 主题</vt:lpstr>
      <vt:lpstr>图像平滑处理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549</cp:revision>
  <dcterms:created xsi:type="dcterms:W3CDTF">2017-06-22T11:40:54Z</dcterms:created>
  <dcterms:modified xsi:type="dcterms:W3CDTF">2020-06-25T02:02:05Z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