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.xml" ContentType="application/vnd.openxmlformats-officedocument.presentationml.tags+xml"/>
  <Override PartName="/ppt/notesSlides/notesSlide22.xml" ContentType="application/vnd.openxmlformats-officedocument.presentationml.notesSlide+xml"/>
  <Override PartName="/ppt/tags/tag2.xml" ContentType="application/vnd.openxmlformats-officedocument.presentationml.tags+xml"/>
  <Override PartName="/ppt/notesSlides/notesSlide23.xml" ContentType="application/vnd.openxmlformats-officedocument.presentationml.notesSlide+xml"/>
  <Override PartName="/ppt/tags/tag3.xml" ContentType="application/vnd.openxmlformats-officedocument.presentationml.tags+xml"/>
  <Override PartName="/ppt/notesSlides/notesSlide24.xml" ContentType="application/vnd.openxmlformats-officedocument.presentationml.notesSlide+xml"/>
  <Override PartName="/ppt/tags/tag4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9" r:id="rId3"/>
    <p:sldId id="369" r:id="rId4"/>
    <p:sldId id="408" r:id="rId5"/>
    <p:sldId id="409" r:id="rId6"/>
    <p:sldId id="410" r:id="rId7"/>
    <p:sldId id="428" r:id="rId8"/>
    <p:sldId id="429" r:id="rId9"/>
    <p:sldId id="426" r:id="rId10"/>
    <p:sldId id="406" r:id="rId11"/>
    <p:sldId id="412" r:id="rId12"/>
    <p:sldId id="413" r:id="rId13"/>
    <p:sldId id="414" r:id="rId14"/>
    <p:sldId id="415" r:id="rId15"/>
    <p:sldId id="416" r:id="rId16"/>
    <p:sldId id="417" r:id="rId17"/>
    <p:sldId id="420" r:id="rId18"/>
    <p:sldId id="421" r:id="rId19"/>
    <p:sldId id="422" r:id="rId20"/>
    <p:sldId id="423" r:id="rId21"/>
    <p:sldId id="418" r:id="rId22"/>
    <p:sldId id="427" r:id="rId23"/>
    <p:sldId id="411" r:id="rId24"/>
    <p:sldId id="424" r:id="rId25"/>
    <p:sldId id="430" r:id="rId26"/>
    <p:sldId id="425" r:id="rId27"/>
    <p:sldId id="303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4285F4"/>
    <a:srgbClr val="FFFFFF"/>
    <a:srgbClr val="5F5F5F"/>
    <a:srgbClr val="EAEAEA"/>
    <a:srgbClr val="34A853"/>
    <a:srgbClr val="FFFF00"/>
    <a:srgbClr val="FFC592"/>
    <a:srgbClr val="00B05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>
        <p:scale>
          <a:sx n="100" d="100"/>
          <a:sy n="100" d="100"/>
        </p:scale>
        <p:origin x="996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051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418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347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091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659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385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165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974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425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74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890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11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884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435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854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976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730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24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25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649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180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2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380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58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45990" y="6284182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73810" y="6284182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21297" y="6284182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20203" y="6268012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图像平滑处理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方框滤波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方框滤波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AEBD36-F272-4438-806B-8073A13E92F0}"/>
              </a:ext>
            </a:extLst>
          </p:cNvPr>
          <p:cNvSpPr txBox="1"/>
          <p:nvPr/>
        </p:nvSpPr>
        <p:spPr>
          <a:xfrm>
            <a:off x="307975" y="1465571"/>
            <a:ext cx="1131822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= cv2.boxFilter(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ddepth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ksize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[, anchor[, normalize[,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borderType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]]] )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13C024-A493-4B86-8295-A33D67A940B2}"/>
              </a:ext>
            </a:extLst>
          </p:cNvPr>
          <p:cNvSpPr txBox="1"/>
          <p:nvPr/>
        </p:nvSpPr>
        <p:spPr>
          <a:xfrm>
            <a:off x="460375" y="2132856"/>
            <a:ext cx="10081120" cy="3905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：返回值，表示进行方框滤波后得到的处理结果。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：结果图像的图像深度，可以用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表示与原始图像相同。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：锚点，默认值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(-1,-1)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表示位于核的中心点位置。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：在滤波时是否进行归一化。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：边界样式，该值决定了以何种情况处理边界。</a:t>
            </a:r>
          </a:p>
        </p:txBody>
      </p:sp>
    </p:spTree>
    <p:extLst>
      <p:ext uri="{BB962C8B-B14F-4D97-AF65-F5344CB8AC3E}">
        <p14:creationId xmlns:p14="http://schemas.microsoft.com/office/powerpoint/2010/main" val="32882215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方框滤波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AEBD36-F272-4438-806B-8073A13E92F0}"/>
              </a:ext>
            </a:extLst>
          </p:cNvPr>
          <p:cNvSpPr txBox="1"/>
          <p:nvPr/>
        </p:nvSpPr>
        <p:spPr>
          <a:xfrm>
            <a:off x="307975" y="1465571"/>
            <a:ext cx="1131822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= cv2.boxFilter(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ddepth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ksize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[, anchor[, normalize[,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borderType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]]] )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13C024-A493-4B86-8295-A33D67A940B2}"/>
              </a:ext>
            </a:extLst>
          </p:cNvPr>
          <p:cNvSpPr txBox="1"/>
          <p:nvPr/>
        </p:nvSpPr>
        <p:spPr>
          <a:xfrm>
            <a:off x="460375" y="2132856"/>
            <a:ext cx="10081120" cy="3905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：返回值，表示进行方框滤波后得到的处理结果。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：结果图像的图像深度，可以用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表示与原始图像相同。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：锚点，默认值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(-1,-1)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表示位于核的中心点位置。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：在滤波时是否进行归一化。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：边界样式，该值决定了以何种情况处理边界。</a:t>
            </a:r>
          </a:p>
        </p:txBody>
      </p:sp>
    </p:spTree>
    <p:extLst>
      <p:ext uri="{BB962C8B-B14F-4D97-AF65-F5344CB8AC3E}">
        <p14:creationId xmlns:p14="http://schemas.microsoft.com/office/powerpoint/2010/main" val="10772026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方框滤波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AEBD36-F272-4438-806B-8073A13E92F0}"/>
              </a:ext>
            </a:extLst>
          </p:cNvPr>
          <p:cNvSpPr txBox="1"/>
          <p:nvPr/>
        </p:nvSpPr>
        <p:spPr>
          <a:xfrm>
            <a:off x="307975" y="1465571"/>
            <a:ext cx="1131822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= cv2.boxFilter( </a:t>
            </a:r>
            <a:r>
              <a:rPr lang="en-US" altLang="zh-CN" sz="2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ddepth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ksize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[, anchor[, normalize[,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borderType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]]] )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13C024-A493-4B86-8295-A33D67A940B2}"/>
              </a:ext>
            </a:extLst>
          </p:cNvPr>
          <p:cNvSpPr txBox="1"/>
          <p:nvPr/>
        </p:nvSpPr>
        <p:spPr>
          <a:xfrm>
            <a:off x="460375" y="2132856"/>
            <a:ext cx="10081120" cy="3905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：返回值，表示进行方框滤波后得到的处理结果。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  <a:endParaRPr lang="en-US" altLang="zh-CN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：结果图像的图像深度，可以用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表示与原始图像相同。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：锚点，默认值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(-1,-1)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表示位于核的中心点位置。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：在滤波时是否进行归一化。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：边界样式，该值决定了以何种情况处理边界。</a:t>
            </a:r>
          </a:p>
        </p:txBody>
      </p:sp>
    </p:spTree>
    <p:extLst>
      <p:ext uri="{BB962C8B-B14F-4D97-AF65-F5344CB8AC3E}">
        <p14:creationId xmlns:p14="http://schemas.microsoft.com/office/powerpoint/2010/main" val="24987164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方框滤波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AEBD36-F272-4438-806B-8073A13E92F0}"/>
              </a:ext>
            </a:extLst>
          </p:cNvPr>
          <p:cNvSpPr txBox="1"/>
          <p:nvPr/>
        </p:nvSpPr>
        <p:spPr>
          <a:xfrm>
            <a:off x="307975" y="1465571"/>
            <a:ext cx="1131822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= cv2.boxFilter(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ddepth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ksize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[, anchor[, normalize[,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borderType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]]] )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13C024-A493-4B86-8295-A33D67A940B2}"/>
              </a:ext>
            </a:extLst>
          </p:cNvPr>
          <p:cNvSpPr txBox="1"/>
          <p:nvPr/>
        </p:nvSpPr>
        <p:spPr>
          <a:xfrm>
            <a:off x="460375" y="2132856"/>
            <a:ext cx="10081120" cy="3905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：返回值，表示进行方框滤波后得到的处理结果。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：结果图像的图像深度，可以用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表示与原始图像相同。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：锚点，默认值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(-1,-1)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表示位于核的中心点位置。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：在滤波时是否进行归一化。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：边界样式，该值决定了以何种情况处理边界。</a:t>
            </a:r>
          </a:p>
        </p:txBody>
      </p:sp>
    </p:spTree>
    <p:extLst>
      <p:ext uri="{BB962C8B-B14F-4D97-AF65-F5344CB8AC3E}">
        <p14:creationId xmlns:p14="http://schemas.microsoft.com/office/powerpoint/2010/main" val="361740398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方框滤波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AEBD36-F272-4438-806B-8073A13E92F0}"/>
              </a:ext>
            </a:extLst>
          </p:cNvPr>
          <p:cNvSpPr txBox="1"/>
          <p:nvPr/>
        </p:nvSpPr>
        <p:spPr>
          <a:xfrm>
            <a:off x="307975" y="1465571"/>
            <a:ext cx="1131822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= cv2.boxFilter(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ddepth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ksize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[, anchor[, normalize[,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borderType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]]] )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13C024-A493-4B86-8295-A33D67A940B2}"/>
              </a:ext>
            </a:extLst>
          </p:cNvPr>
          <p:cNvSpPr txBox="1"/>
          <p:nvPr/>
        </p:nvSpPr>
        <p:spPr>
          <a:xfrm>
            <a:off x="460375" y="2132856"/>
            <a:ext cx="10081120" cy="3905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：返回值，表示进行方框滤波后得到的处理结果。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：结果图像的图像深度，可以用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表示与原始图像相同。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</a:t>
            </a:r>
            <a:endParaRPr lang="en-US" altLang="zh-CN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：锚点，默认值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(-1,-1)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表示位于核的中心点位置。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：在滤波时是否进行归一化。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：边界样式，该值决定了以何种情况处理边界。</a:t>
            </a:r>
          </a:p>
        </p:txBody>
      </p:sp>
    </p:spTree>
    <p:extLst>
      <p:ext uri="{BB962C8B-B14F-4D97-AF65-F5344CB8AC3E}">
        <p14:creationId xmlns:p14="http://schemas.microsoft.com/office/powerpoint/2010/main" val="27398233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方框滤波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AEBD36-F272-4438-806B-8073A13E92F0}"/>
              </a:ext>
            </a:extLst>
          </p:cNvPr>
          <p:cNvSpPr txBox="1"/>
          <p:nvPr/>
        </p:nvSpPr>
        <p:spPr>
          <a:xfrm>
            <a:off x="307975" y="1465571"/>
            <a:ext cx="1131822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= cv2.boxFilter(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ddepth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ksize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[, </a:t>
            </a:r>
            <a:r>
              <a:rPr lang="en-US" altLang="zh-CN" sz="2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anchor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[, normalize[,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borderType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]]] )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13C024-A493-4B86-8295-A33D67A940B2}"/>
              </a:ext>
            </a:extLst>
          </p:cNvPr>
          <p:cNvSpPr txBox="1"/>
          <p:nvPr/>
        </p:nvSpPr>
        <p:spPr>
          <a:xfrm>
            <a:off x="460375" y="2132856"/>
            <a:ext cx="10081120" cy="3905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：返回值，表示进行方框滤波后得到的处理结果。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：结果图像的图像深度，可以用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表示与原始图像相同。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：锚点，默认值 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(-1,-1)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表示位于核的中心点位置。</a:t>
            </a:r>
            <a:endParaRPr lang="en-US" altLang="zh-CN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：在滤波时是否进行归一化。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：边界样式，该值决定了以何种情况处理边界。</a:t>
            </a:r>
          </a:p>
        </p:txBody>
      </p:sp>
    </p:spTree>
    <p:extLst>
      <p:ext uri="{BB962C8B-B14F-4D97-AF65-F5344CB8AC3E}">
        <p14:creationId xmlns:p14="http://schemas.microsoft.com/office/powerpoint/2010/main" val="355694193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方框滤波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AEBD36-F272-4438-806B-8073A13E92F0}"/>
              </a:ext>
            </a:extLst>
          </p:cNvPr>
          <p:cNvSpPr txBox="1"/>
          <p:nvPr/>
        </p:nvSpPr>
        <p:spPr>
          <a:xfrm>
            <a:off x="307975" y="1465571"/>
            <a:ext cx="1131822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= cv2.boxFilter(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ddepth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ksize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[, anchor[, </a:t>
            </a:r>
            <a:r>
              <a:rPr lang="en-US" altLang="zh-CN" sz="2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[,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borderType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]]] )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13C024-A493-4B86-8295-A33D67A940B2}"/>
              </a:ext>
            </a:extLst>
          </p:cNvPr>
          <p:cNvSpPr txBox="1"/>
          <p:nvPr/>
        </p:nvSpPr>
        <p:spPr>
          <a:xfrm>
            <a:off x="460375" y="2132856"/>
            <a:ext cx="10081120" cy="3905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：返回值，表示进行方框滤波后得到的处理结果。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：结果图像的图像深度，可以用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表示与原始图像相同。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：锚点，默认值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(-1,-1)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表示位于核的中心点位置。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：在滤波时是否进行归一化。</a:t>
            </a:r>
            <a:endParaRPr lang="en-US" altLang="zh-CN" sz="2400" b="1" dirty="0">
              <a:solidFill>
                <a:srgbClr val="EA43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：边界样式，该值决定了以何种情况处理边界。</a:t>
            </a:r>
          </a:p>
        </p:txBody>
      </p:sp>
    </p:spTree>
    <p:extLst>
      <p:ext uri="{BB962C8B-B14F-4D97-AF65-F5344CB8AC3E}">
        <p14:creationId xmlns:p14="http://schemas.microsoft.com/office/powerpoint/2010/main" val="319361743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方框滤波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AEBD36-F272-4438-806B-8073A13E92F0}"/>
              </a:ext>
            </a:extLst>
          </p:cNvPr>
          <p:cNvSpPr txBox="1"/>
          <p:nvPr/>
        </p:nvSpPr>
        <p:spPr>
          <a:xfrm>
            <a:off x="307975" y="1465571"/>
            <a:ext cx="1131822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= cv2.boxFilter(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ddepth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ksize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[, anchor[, </a:t>
            </a:r>
            <a:r>
              <a:rPr lang="en-US" altLang="zh-CN" sz="2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[,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borderType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]]] )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13C024-A493-4B86-8295-A33D67A940B2}"/>
              </a:ext>
            </a:extLst>
          </p:cNvPr>
          <p:cNvSpPr txBox="1"/>
          <p:nvPr/>
        </p:nvSpPr>
        <p:spPr>
          <a:xfrm>
            <a:off x="460375" y="2132856"/>
            <a:ext cx="10081120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：在滤波时是否进行归一化。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0570937-24A2-42F1-9D7D-2CB07311700B}"/>
                  </a:ext>
                </a:extLst>
              </p:cNvPr>
              <p:cNvSpPr txBox="1"/>
              <p:nvPr/>
            </p:nvSpPr>
            <p:spPr>
              <a:xfrm>
                <a:off x="530745" y="3827319"/>
                <a:ext cx="3384376" cy="13914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0570937-24A2-42F1-9D7D-2CB073117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45" y="3827319"/>
                <a:ext cx="3384376" cy="13914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59750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方框滤波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AEBD36-F272-4438-806B-8073A13E92F0}"/>
              </a:ext>
            </a:extLst>
          </p:cNvPr>
          <p:cNvSpPr txBox="1"/>
          <p:nvPr/>
        </p:nvSpPr>
        <p:spPr>
          <a:xfrm>
            <a:off x="307975" y="1465571"/>
            <a:ext cx="1131822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= cv2.boxFilter(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ddepth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ksize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[, anchor[, </a:t>
            </a:r>
            <a:r>
              <a:rPr lang="en-US" altLang="zh-CN" sz="2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[,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borderType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]]] )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13C024-A493-4B86-8295-A33D67A940B2}"/>
              </a:ext>
            </a:extLst>
          </p:cNvPr>
          <p:cNvSpPr txBox="1"/>
          <p:nvPr/>
        </p:nvSpPr>
        <p:spPr>
          <a:xfrm>
            <a:off x="460375" y="2132856"/>
            <a:ext cx="10081120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：在滤波时是否进行归一化。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9308516-43CB-40A2-93E1-8DD89F75A7A5}"/>
                  </a:ext>
                </a:extLst>
              </p:cNvPr>
              <p:cNvSpPr txBox="1"/>
              <p:nvPr/>
            </p:nvSpPr>
            <p:spPr>
              <a:xfrm>
                <a:off x="4522379" y="3789040"/>
                <a:ext cx="7111300" cy="10534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𝑤𝑖𝑑𝑡h</m:t>
                                </m:r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h𝑒𝑖𝑔h𝑡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𝑛𝑜𝑟𝑚𝑎𝑙𝑖𝑧𝑒</m:t>
                                </m:r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𝑛𝑜𝑟𝑚𝑎𝑙𝑖𝑧𝑒</m:t>
                                </m:r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9308516-43CB-40A2-93E1-8DD89F75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379" y="3789040"/>
                <a:ext cx="7111300" cy="1053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0570937-24A2-42F1-9D7D-2CB07311700B}"/>
                  </a:ext>
                </a:extLst>
              </p:cNvPr>
              <p:cNvSpPr txBox="1"/>
              <p:nvPr/>
            </p:nvSpPr>
            <p:spPr>
              <a:xfrm>
                <a:off x="530745" y="3827319"/>
                <a:ext cx="3384376" cy="13914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0570937-24A2-42F1-9D7D-2CB073117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45" y="3827319"/>
                <a:ext cx="3384376" cy="13914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89963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方框滤波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AEBD36-F272-4438-806B-8073A13E92F0}"/>
              </a:ext>
            </a:extLst>
          </p:cNvPr>
          <p:cNvSpPr txBox="1"/>
          <p:nvPr/>
        </p:nvSpPr>
        <p:spPr>
          <a:xfrm>
            <a:off x="307975" y="1465571"/>
            <a:ext cx="1131822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= cv2.boxFilter(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ddepth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ksize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[, anchor[, </a:t>
            </a:r>
            <a:r>
              <a:rPr lang="en-US" altLang="zh-CN" sz="2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[,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borderType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]]] )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13C024-A493-4B86-8295-A33D67A940B2}"/>
              </a:ext>
            </a:extLst>
          </p:cNvPr>
          <p:cNvSpPr txBox="1"/>
          <p:nvPr/>
        </p:nvSpPr>
        <p:spPr>
          <a:xfrm>
            <a:off x="460375" y="2132856"/>
            <a:ext cx="10081120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：在滤波时是否进行归一化。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5C67EA-69CD-4649-BF2A-11A23A580E9D}"/>
              </a:ext>
            </a:extLst>
          </p:cNvPr>
          <p:cNvSpPr txBox="1"/>
          <p:nvPr/>
        </p:nvSpPr>
        <p:spPr>
          <a:xfrm>
            <a:off x="463769" y="2710841"/>
            <a:ext cx="9171310" cy="1135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normalize=True</a:t>
            </a:r>
            <a:r>
              <a:rPr lang="zh-CN" altLang="en-US" sz="24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时：</a:t>
            </a:r>
            <a:endParaRPr lang="en-US" altLang="zh-CN" sz="24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en-US" altLang="zh-CN" sz="24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cv2.boxFilter()</a:t>
            </a:r>
            <a:r>
              <a:rPr lang="zh-CN" altLang="zh-CN" sz="24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和函数</a:t>
            </a:r>
            <a:r>
              <a:rPr lang="en-US" altLang="zh-CN" sz="24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cv2.blur()</a:t>
            </a:r>
            <a:r>
              <a:rPr lang="zh-CN" altLang="zh-CN" sz="24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的作用是一样的。</a:t>
            </a:r>
            <a:endParaRPr lang="zh-CN" altLang="en-US" sz="2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52B4C13-292B-483A-BD59-94A2E6E8926E}"/>
                  </a:ext>
                </a:extLst>
              </p:cNvPr>
              <p:cNvSpPr txBox="1"/>
              <p:nvPr/>
            </p:nvSpPr>
            <p:spPr>
              <a:xfrm>
                <a:off x="2282606" y="4077072"/>
                <a:ext cx="6103188" cy="20708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52B4C13-292B-483A-BD59-94A2E6E89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06" y="4077072"/>
                <a:ext cx="6103188" cy="2070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0361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理解方框滤波的基本原理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掌握方框滤波的实现方法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152602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方框滤波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AEBD36-F272-4438-806B-8073A13E92F0}"/>
              </a:ext>
            </a:extLst>
          </p:cNvPr>
          <p:cNvSpPr txBox="1"/>
          <p:nvPr/>
        </p:nvSpPr>
        <p:spPr>
          <a:xfrm>
            <a:off x="307975" y="1465571"/>
            <a:ext cx="1131822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= cv2.boxFilter(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ddepth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ksize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[, anchor[, </a:t>
            </a:r>
            <a:r>
              <a:rPr lang="en-US" altLang="zh-CN" sz="2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[,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borderType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]]] )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13C024-A493-4B86-8295-A33D67A940B2}"/>
              </a:ext>
            </a:extLst>
          </p:cNvPr>
          <p:cNvSpPr txBox="1"/>
          <p:nvPr/>
        </p:nvSpPr>
        <p:spPr>
          <a:xfrm>
            <a:off x="460375" y="2132856"/>
            <a:ext cx="10081120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：在滤波时是否进行归一化。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5C67EA-69CD-4649-BF2A-11A23A580E9D}"/>
              </a:ext>
            </a:extLst>
          </p:cNvPr>
          <p:cNvSpPr txBox="1"/>
          <p:nvPr/>
        </p:nvSpPr>
        <p:spPr>
          <a:xfrm>
            <a:off x="463769" y="2710841"/>
            <a:ext cx="9171310" cy="1689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normalize=False</a:t>
            </a:r>
            <a:r>
              <a:rPr lang="zh-CN" altLang="en-US" sz="24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时：</a:t>
            </a:r>
            <a:endParaRPr lang="en-US" altLang="zh-CN" sz="24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4285F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不进行归一化处理，此时滤波计算的是邻域和。</a:t>
            </a:r>
            <a:endParaRPr lang="en-US" altLang="zh-CN" sz="2400" dirty="0">
              <a:solidFill>
                <a:srgbClr val="4285F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此时可能得到纯白色图像。</a:t>
            </a:r>
            <a:endParaRPr lang="zh-CN" altLang="en-US" sz="24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52B4C13-292B-483A-BD59-94A2E6E8926E}"/>
                  </a:ext>
                </a:extLst>
              </p:cNvPr>
              <p:cNvSpPr txBox="1"/>
              <p:nvPr/>
            </p:nvSpPr>
            <p:spPr>
              <a:xfrm>
                <a:off x="3985099" y="4144088"/>
                <a:ext cx="6103188" cy="20708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52B4C13-292B-483A-BD59-94A2E6E89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099" y="4144088"/>
                <a:ext cx="6103188" cy="2070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38274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方框滤波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AEBD36-F272-4438-806B-8073A13E92F0}"/>
              </a:ext>
            </a:extLst>
          </p:cNvPr>
          <p:cNvSpPr txBox="1"/>
          <p:nvPr/>
        </p:nvSpPr>
        <p:spPr>
          <a:xfrm>
            <a:off x="307975" y="1465571"/>
            <a:ext cx="1131822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= cv2.boxFilter(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ddepth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ksize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[, anchor[, normalize[,</a:t>
            </a:r>
            <a:r>
              <a:rPr lang="en-US" altLang="zh-CN" sz="2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borderType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]]] )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13C024-A493-4B86-8295-A33D67A940B2}"/>
              </a:ext>
            </a:extLst>
          </p:cNvPr>
          <p:cNvSpPr txBox="1"/>
          <p:nvPr/>
        </p:nvSpPr>
        <p:spPr>
          <a:xfrm>
            <a:off x="460375" y="2132856"/>
            <a:ext cx="10081120" cy="3905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：返回值，表示进行方框滤波后得到的处理结果。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：结果图像的图像深度，可以用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表示与原始图像相同。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：锚点，默认值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(-1,-1)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表示位于核的中心点位置。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：在滤波时是否进行归一化。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：边界样式，该值决定了以何种情况处理边界。</a:t>
            </a:r>
          </a:p>
        </p:txBody>
      </p:sp>
    </p:spTree>
    <p:extLst>
      <p:ext uri="{BB962C8B-B14F-4D97-AF65-F5344CB8AC3E}">
        <p14:creationId xmlns:p14="http://schemas.microsoft.com/office/powerpoint/2010/main" val="376152547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方框滤波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AEBD36-F272-4438-806B-8073A13E92F0}"/>
              </a:ext>
            </a:extLst>
          </p:cNvPr>
          <p:cNvSpPr txBox="1"/>
          <p:nvPr/>
        </p:nvSpPr>
        <p:spPr>
          <a:xfrm>
            <a:off x="307975" y="1465571"/>
            <a:ext cx="1131822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= cv2.boxFilter(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ddepth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ksize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[, anchor[, normalize[,</a:t>
            </a:r>
            <a:r>
              <a:rPr lang="en-US" altLang="zh-CN" sz="2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borderType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]]] )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13C024-A493-4B86-8295-A33D67A940B2}"/>
              </a:ext>
            </a:extLst>
          </p:cNvPr>
          <p:cNvSpPr txBox="1"/>
          <p:nvPr/>
        </p:nvSpPr>
        <p:spPr>
          <a:xfrm>
            <a:off x="460375" y="2132856"/>
            <a:ext cx="10081120" cy="3905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：返回值，表示进行方框滤波后得到的处理结果。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：需要处理的图像，即源图像。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ddepth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：结果图像的图像深度，可以用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表示与原始图像相同。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ksize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：滤波核的大小。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：锚点，默认值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(-1,-1)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表示位于核的中心点位置。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：在滤波时是否进行归一化。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borderType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：边界样式，该值决定了以何种情况处理边界。</a:t>
            </a:r>
          </a:p>
        </p:txBody>
      </p:sp>
    </p:spTree>
    <p:extLst>
      <p:ext uri="{BB962C8B-B14F-4D97-AF65-F5344CB8AC3E}">
        <p14:creationId xmlns:p14="http://schemas.microsoft.com/office/powerpoint/2010/main" val="250941386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方框滤波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F047F8-AE87-4E7C-A10C-5057D902D350}"/>
              </a:ext>
            </a:extLst>
          </p:cNvPr>
          <p:cNvSpPr/>
          <p:nvPr/>
        </p:nvSpPr>
        <p:spPr>
          <a:xfrm>
            <a:off x="460375" y="2276872"/>
            <a:ext cx="5353762" cy="32669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o=cv2.imread("image\lenaNoise.png")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r=cv2.boxFilter(o,-1,(5,5))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result",r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7F7144D3-40BE-4028-9033-571FE4361F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：使用方框滤波对图像去噪。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081571-DD66-4DFF-9D63-D157C34E6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765" y="1815876"/>
            <a:ext cx="926744" cy="9219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80FD531-7E5E-4237-BAED-16B828462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509" y="586803"/>
            <a:ext cx="3546650" cy="3752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F071F4-C86F-4763-B35F-4A2836235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3208" y="2337588"/>
            <a:ext cx="352864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2276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方框滤波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F047F8-AE87-4E7C-A10C-5057D902D350}"/>
              </a:ext>
            </a:extLst>
          </p:cNvPr>
          <p:cNvSpPr/>
          <p:nvPr/>
        </p:nvSpPr>
        <p:spPr>
          <a:xfrm>
            <a:off x="765174" y="2636912"/>
            <a:ext cx="6122913" cy="32669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o=cv2.imread("image\lenaNoise.png")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r=cv2.boxFilter(o,-1,(18,18),normalize=0)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result",r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7F7144D3-40BE-4028-9033-571FE4361F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：使用方框滤波对图像去噪，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将参数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081571-DD66-4DFF-9D63-D157C34E6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578" y="2200487"/>
            <a:ext cx="926744" cy="9219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80FD531-7E5E-4237-BAED-16B828462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740" y="836712"/>
            <a:ext cx="3164792" cy="33487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8419400-7C67-4E28-A7B2-A51EDEA58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5679" y="3429000"/>
            <a:ext cx="2605706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938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方框滤波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F047F8-AE87-4E7C-A10C-5057D902D350}"/>
              </a:ext>
            </a:extLst>
          </p:cNvPr>
          <p:cNvSpPr/>
          <p:nvPr/>
        </p:nvSpPr>
        <p:spPr>
          <a:xfrm>
            <a:off x="765174" y="2636912"/>
            <a:ext cx="6266930" cy="32669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o=cv2.imread("image\lenaNoise.png")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r=cv2.boxFilter(o,cv2.CV_16U,(18,18),normalize=0)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result",r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7F7144D3-40BE-4028-9033-571FE4361F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：使用方框滤波对图像去噪，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将参数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，改进深度值。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081571-DD66-4DFF-9D63-D157C34E6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651" y="2169835"/>
            <a:ext cx="926744" cy="9219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80FD531-7E5E-4237-BAED-16B828462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740" y="836712"/>
            <a:ext cx="3164792" cy="33487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F809A2-5606-431E-B981-C29F8E4EA4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1938" y="3142683"/>
            <a:ext cx="2813188" cy="29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0398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方框滤波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F047F8-AE87-4E7C-A10C-5057D902D350}"/>
              </a:ext>
            </a:extLst>
          </p:cNvPr>
          <p:cNvSpPr/>
          <p:nvPr/>
        </p:nvSpPr>
        <p:spPr>
          <a:xfrm>
            <a:off x="765175" y="2636912"/>
            <a:ext cx="5353762" cy="32669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o=cv2.imread("image\lenaNoise.png")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r=cv2.boxFilter(o,-1,(3,3),normalize=0)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original",o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result",r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7F7144D3-40BE-4028-9033-571FE4361F2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9742787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：使用方框滤波对图像去噪，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将参数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，将卷积核的大小设置为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3*3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081571-DD66-4DFF-9D63-D157C34E6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565" y="2175916"/>
            <a:ext cx="926744" cy="9219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80FD531-7E5E-4237-BAED-16B828462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644" y="2123241"/>
            <a:ext cx="3546650" cy="37528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36D01B-FF43-4995-88B7-B9D28BBDF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6360" y="3361766"/>
            <a:ext cx="2737448" cy="289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2678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方框滤波的基本原理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方框滤波的具体实现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方框滤波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5CFE54-E85C-4325-A402-9E050DCA4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52106"/>
              </p:ext>
            </p:extLst>
          </p:nvPr>
        </p:nvGraphicFramePr>
        <p:xfrm>
          <a:off x="1271464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6989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方框滤波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5CFE54-E85C-4325-A402-9E050DCA4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1532"/>
              </p:ext>
            </p:extLst>
          </p:nvPr>
        </p:nvGraphicFramePr>
        <p:xfrm>
          <a:off x="1271464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310DCC43-828B-473F-9ABF-911E37AF494C}"/>
              </a:ext>
            </a:extLst>
          </p:cNvPr>
          <p:cNvSpPr/>
          <p:nvPr/>
        </p:nvSpPr>
        <p:spPr>
          <a:xfrm>
            <a:off x="4931093" y="3847903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AA2D31A-9431-434C-90FB-FB26321E2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336697"/>
              </p:ext>
            </p:extLst>
          </p:nvPr>
        </p:nvGraphicFramePr>
        <p:xfrm>
          <a:off x="5219125" y="2640908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48A66B0-3C4D-4CC7-A1FC-508CFEF8204A}"/>
              </a:ext>
            </a:extLst>
          </p:cNvPr>
          <p:cNvSpPr txBox="1"/>
          <p:nvPr/>
        </p:nvSpPr>
        <p:spPr>
          <a:xfrm>
            <a:off x="4718536" y="2710980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F1E829-8FA5-4A56-9331-65F6A207DEF5}"/>
              </a:ext>
            </a:extLst>
          </p:cNvPr>
          <p:cNvSpPr txBox="1"/>
          <p:nvPr/>
        </p:nvSpPr>
        <p:spPr>
          <a:xfrm>
            <a:off x="4611935" y="3084648"/>
            <a:ext cx="42575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3*3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DF565E-92B2-4D0B-87EF-FBC89E3BFD0F}"/>
              </a:ext>
            </a:extLst>
          </p:cNvPr>
          <p:cNvCxnSpPr/>
          <p:nvPr/>
        </p:nvCxnSpPr>
        <p:spPr>
          <a:xfrm>
            <a:off x="4680797" y="3142308"/>
            <a:ext cx="288032" cy="0"/>
          </a:xfrm>
          <a:prstGeom prst="line">
            <a:avLst/>
          </a:prstGeom>
          <a:noFill/>
          <a:ln w="19050" cap="flat">
            <a:solidFill>
              <a:schemeClr val="bg1">
                <a:lumMod val="10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C499975-74A8-4CA6-8C4D-73C2B7406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78054"/>
              </p:ext>
            </p:extLst>
          </p:nvPr>
        </p:nvGraphicFramePr>
        <p:xfrm>
          <a:off x="7849123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143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2CD071C-3E2F-48EB-890A-989CE510DBD1}"/>
              </a:ext>
            </a:extLst>
          </p:cNvPr>
          <p:cNvSpPr txBox="1"/>
          <p:nvPr/>
        </p:nvSpPr>
        <p:spPr>
          <a:xfrm>
            <a:off x="738138" y="866232"/>
            <a:ext cx="2246767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4285F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复习：均值滤波</a:t>
            </a:r>
          </a:p>
        </p:txBody>
      </p:sp>
    </p:spTree>
    <p:extLst>
      <p:ext uri="{BB962C8B-B14F-4D97-AF65-F5344CB8AC3E}">
        <p14:creationId xmlns:p14="http://schemas.microsoft.com/office/powerpoint/2010/main" val="35649543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方框滤波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5CFE54-E85C-4325-A402-9E050DCA4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75052"/>
              </p:ext>
            </p:extLst>
          </p:nvPr>
        </p:nvGraphicFramePr>
        <p:xfrm>
          <a:off x="1271464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310DCC43-828B-473F-9ABF-911E37AF494C}"/>
              </a:ext>
            </a:extLst>
          </p:cNvPr>
          <p:cNvSpPr/>
          <p:nvPr/>
        </p:nvSpPr>
        <p:spPr>
          <a:xfrm>
            <a:off x="4931093" y="3847903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AA2D31A-9431-434C-90FB-FB26321E2B10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2640908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48A66B0-3C4D-4CC7-A1FC-508CFEF8204A}"/>
              </a:ext>
            </a:extLst>
          </p:cNvPr>
          <p:cNvSpPr txBox="1"/>
          <p:nvPr/>
        </p:nvSpPr>
        <p:spPr>
          <a:xfrm>
            <a:off x="4718536" y="2710980"/>
            <a:ext cx="212557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F1E829-8FA5-4A56-9331-65F6A207DEF5}"/>
              </a:ext>
            </a:extLst>
          </p:cNvPr>
          <p:cNvSpPr txBox="1"/>
          <p:nvPr/>
        </p:nvSpPr>
        <p:spPr>
          <a:xfrm>
            <a:off x="4611935" y="3084648"/>
            <a:ext cx="425756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3*3</a:t>
            </a:r>
            <a:endParaRPr kumimoji="0" lang="zh-CN" altLang="en-US" sz="16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DF565E-92B2-4D0B-87EF-FBC89E3BFD0F}"/>
              </a:ext>
            </a:extLst>
          </p:cNvPr>
          <p:cNvCxnSpPr/>
          <p:nvPr/>
        </p:nvCxnSpPr>
        <p:spPr>
          <a:xfrm>
            <a:off x="4680797" y="3142308"/>
            <a:ext cx="288032" cy="0"/>
          </a:xfrm>
          <a:prstGeom prst="line">
            <a:avLst/>
          </a:prstGeom>
          <a:noFill/>
          <a:ln w="19050" cap="flat">
            <a:solidFill>
              <a:schemeClr val="bg1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C499975-74A8-4CA6-8C4D-73C2B7406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06688"/>
              </p:ext>
            </p:extLst>
          </p:nvPr>
        </p:nvGraphicFramePr>
        <p:xfrm>
          <a:off x="7849123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sp>
        <p:nvSpPr>
          <p:cNvPr id="4" name="乘号 3">
            <a:extLst>
              <a:ext uri="{FF2B5EF4-FFF2-40B4-BE49-F238E27FC236}">
                <a16:creationId xmlns:a16="http://schemas.microsoft.com/office/drawing/2014/main" id="{0F6D44D3-665B-47D7-8ACB-511B2EADFE1D}"/>
              </a:ext>
            </a:extLst>
          </p:cNvPr>
          <p:cNvSpPr/>
          <p:nvPr/>
        </p:nvSpPr>
        <p:spPr>
          <a:xfrm>
            <a:off x="4642474" y="2839720"/>
            <a:ext cx="372819" cy="720080"/>
          </a:xfrm>
          <a:prstGeom prst="mathMultiply">
            <a:avLst>
              <a:gd name="adj1" fmla="val 14265"/>
            </a:avLst>
          </a:prstGeom>
          <a:solidFill>
            <a:srgbClr val="EA4335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0564704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方框滤波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5CFE54-E85C-4325-A402-9E050DCA4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10755"/>
              </p:ext>
            </p:extLst>
          </p:nvPr>
        </p:nvGraphicFramePr>
        <p:xfrm>
          <a:off x="1271464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310DCC43-828B-473F-9ABF-911E37AF494C}"/>
              </a:ext>
            </a:extLst>
          </p:cNvPr>
          <p:cNvSpPr/>
          <p:nvPr/>
        </p:nvSpPr>
        <p:spPr>
          <a:xfrm>
            <a:off x="4931093" y="3847903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AA2D31A-9431-434C-90FB-FB26321E2B10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2640908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C499975-74A8-4CA6-8C4D-73C2B7406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99137"/>
              </p:ext>
            </p:extLst>
          </p:nvPr>
        </p:nvGraphicFramePr>
        <p:xfrm>
          <a:off x="7849123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56E37CBD-38B4-4496-8799-CC36D848D250}"/>
              </a:ext>
            </a:extLst>
          </p:cNvPr>
          <p:cNvSpPr txBox="1"/>
          <p:nvPr/>
        </p:nvSpPr>
        <p:spPr>
          <a:xfrm>
            <a:off x="4642474" y="4453416"/>
            <a:ext cx="3240362" cy="13388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(185+187+201)+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(166+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+136)+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    (76+126+203) 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7800813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方框滤波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A74144-739B-4A11-B90C-EF0416E665C3}"/>
              </a:ext>
            </a:extLst>
          </p:cNvPr>
          <p:cNvSpPr txBox="1"/>
          <p:nvPr/>
        </p:nvSpPr>
        <p:spPr>
          <a:xfrm>
            <a:off x="614614" y="854638"/>
            <a:ext cx="1963217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图像深度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3BE4F93-BA83-4AEA-A397-EA83C7413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848057"/>
              </p:ext>
            </p:extLst>
          </p:nvPr>
        </p:nvGraphicFramePr>
        <p:xfrm>
          <a:off x="2423592" y="1434830"/>
          <a:ext cx="352839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49">
                  <a:extLst>
                    <a:ext uri="{9D8B030D-6E8A-4147-A177-3AD203B41FA5}">
                      <a16:colId xmlns:a16="http://schemas.microsoft.com/office/drawing/2014/main" val="237148592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8941130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41914166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94298988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10348546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18638533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12312052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43349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101902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388BBC8B-96F0-4874-B249-76E334F94A1F}"/>
              </a:ext>
            </a:extLst>
          </p:cNvPr>
          <p:cNvSpPr txBox="1"/>
          <p:nvPr/>
        </p:nvSpPr>
        <p:spPr>
          <a:xfrm>
            <a:off x="6436970" y="1410846"/>
            <a:ext cx="1373131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0000 0000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1111 1111</a:t>
            </a:r>
            <a:endParaRPr kumimoji="0" lang="zh-CN" altLang="en-US" sz="20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15EC15F-4979-4B35-A31E-8A5822BC9A5D}"/>
              </a:ext>
            </a:extLst>
          </p:cNvPr>
          <p:cNvSpPr txBox="1"/>
          <p:nvPr/>
        </p:nvSpPr>
        <p:spPr>
          <a:xfrm>
            <a:off x="8112224" y="1417544"/>
            <a:ext cx="1963217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纯黑色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660200-CE64-4525-A3E3-AF1899E4A343}"/>
              </a:ext>
            </a:extLst>
          </p:cNvPr>
          <p:cNvSpPr txBox="1"/>
          <p:nvPr/>
        </p:nvSpPr>
        <p:spPr>
          <a:xfrm>
            <a:off x="8113712" y="2312689"/>
            <a:ext cx="1963217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纯白色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69307EE-1C48-49CC-A186-512ABE2F9F04}"/>
              </a:ext>
            </a:extLst>
          </p:cNvPr>
          <p:cNvSpPr txBox="1"/>
          <p:nvPr/>
        </p:nvSpPr>
        <p:spPr>
          <a:xfrm>
            <a:off x="8124830" y="1848202"/>
            <a:ext cx="3672408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灰色（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1-254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1472096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868C0105-90CC-41D7-9F5B-2BED92FFB0D3}"/>
              </a:ext>
            </a:extLst>
          </p:cNvPr>
          <p:cNvSpPr/>
          <p:nvPr/>
        </p:nvSpPr>
        <p:spPr>
          <a:xfrm>
            <a:off x="2279576" y="745163"/>
            <a:ext cx="7699748" cy="309001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218784-E384-4530-8654-F2468EE6422E}"/>
              </a:ext>
            </a:extLst>
          </p:cNvPr>
          <p:cNvSpPr/>
          <p:nvPr/>
        </p:nvSpPr>
        <p:spPr>
          <a:xfrm>
            <a:off x="2279576" y="3429000"/>
            <a:ext cx="7704856" cy="309001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方框滤波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A74144-739B-4A11-B90C-EF0416E665C3}"/>
              </a:ext>
            </a:extLst>
          </p:cNvPr>
          <p:cNvSpPr txBox="1"/>
          <p:nvPr/>
        </p:nvSpPr>
        <p:spPr>
          <a:xfrm>
            <a:off x="614614" y="854638"/>
            <a:ext cx="1963217" cy="5810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图像深度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3BE4F93-BA83-4AEA-A397-EA83C74132CF}"/>
              </a:ext>
            </a:extLst>
          </p:cNvPr>
          <p:cNvGraphicFramePr>
            <a:graphicFrameLocks noGrp="1"/>
          </p:cNvGraphicFramePr>
          <p:nvPr/>
        </p:nvGraphicFramePr>
        <p:xfrm>
          <a:off x="2423592" y="1434830"/>
          <a:ext cx="352839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49">
                  <a:extLst>
                    <a:ext uri="{9D8B030D-6E8A-4147-A177-3AD203B41FA5}">
                      <a16:colId xmlns:a16="http://schemas.microsoft.com/office/drawing/2014/main" val="237148592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8941130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41914166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94298988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10348546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18638533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12312052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43349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101902"/>
                  </a:ext>
                </a:extLst>
              </a:tr>
            </a:tbl>
          </a:graphicData>
        </a:graphic>
      </p:graphicFrame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70A9A288-C015-4E86-ABB3-B8E80484C2BB}"/>
              </a:ext>
            </a:extLst>
          </p:cNvPr>
          <p:cNvGraphicFramePr>
            <a:graphicFrameLocks noGrp="1"/>
          </p:cNvGraphicFramePr>
          <p:nvPr/>
        </p:nvGraphicFramePr>
        <p:xfrm>
          <a:off x="2423592" y="3601116"/>
          <a:ext cx="352839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49">
                  <a:extLst>
                    <a:ext uri="{9D8B030D-6E8A-4147-A177-3AD203B41FA5}">
                      <a16:colId xmlns:a16="http://schemas.microsoft.com/office/drawing/2014/main" val="237148592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8941130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41914166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94298988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10348546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18638533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12312052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43349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101902"/>
                  </a:ext>
                </a:extLst>
              </a:tr>
            </a:tbl>
          </a:graphicData>
        </a:graphic>
      </p:graphicFrame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C1D58EFD-9AAF-44FE-B170-F475E39DFFBE}"/>
              </a:ext>
            </a:extLst>
          </p:cNvPr>
          <p:cNvGraphicFramePr>
            <a:graphicFrameLocks noGrp="1"/>
          </p:cNvGraphicFramePr>
          <p:nvPr/>
        </p:nvGraphicFramePr>
        <p:xfrm>
          <a:off x="5951984" y="3601116"/>
          <a:ext cx="352839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49">
                  <a:extLst>
                    <a:ext uri="{9D8B030D-6E8A-4147-A177-3AD203B41FA5}">
                      <a16:colId xmlns:a16="http://schemas.microsoft.com/office/drawing/2014/main" val="2371485923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8941130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419141669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94298988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210348546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186385330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12312052"/>
                    </a:ext>
                  </a:extLst>
                </a:gridCol>
                <a:gridCol w="441049">
                  <a:extLst>
                    <a:ext uri="{9D8B030D-6E8A-4147-A177-3AD203B41FA5}">
                      <a16:colId xmlns:a16="http://schemas.microsoft.com/office/drawing/2014/main" val="3743349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0</a:t>
                      </a:r>
                      <a:endParaRPr kumimoji="0" lang="zh-CN" alt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/>
                        <a:sym typeface="Times New Roman" panose="020206030504050203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10190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21796DF8-887A-4C9C-9233-F7B364432592}"/>
              </a:ext>
            </a:extLst>
          </p:cNvPr>
          <p:cNvSpPr txBox="1"/>
          <p:nvPr/>
        </p:nvSpPr>
        <p:spPr>
          <a:xfrm>
            <a:off x="2548537" y="4580027"/>
            <a:ext cx="2729271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0000 0000 0000 0000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1111 1111 1111 1111</a:t>
            </a:r>
            <a:endParaRPr kumimoji="0" lang="zh-CN" altLang="en-US" sz="20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F6375A-A78D-4319-9627-991D32BB7164}"/>
              </a:ext>
            </a:extLst>
          </p:cNvPr>
          <p:cNvSpPr txBox="1"/>
          <p:nvPr/>
        </p:nvSpPr>
        <p:spPr>
          <a:xfrm>
            <a:off x="5591944" y="4600172"/>
            <a:ext cx="1963217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纯黑色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BC4E6D6-3FAD-43DA-8154-702755E9E787}"/>
              </a:ext>
            </a:extLst>
          </p:cNvPr>
          <p:cNvSpPr txBox="1"/>
          <p:nvPr/>
        </p:nvSpPr>
        <p:spPr>
          <a:xfrm>
            <a:off x="5591943" y="5949280"/>
            <a:ext cx="1963217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纯白色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5269A7-4BA2-4221-A01E-A2F522079111}"/>
              </a:ext>
            </a:extLst>
          </p:cNvPr>
          <p:cNvSpPr txBox="1"/>
          <p:nvPr/>
        </p:nvSpPr>
        <p:spPr>
          <a:xfrm>
            <a:off x="5591944" y="5278939"/>
            <a:ext cx="3672408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灰色（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1-65535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8BBC8B-96F0-4874-B249-76E334F94A1F}"/>
              </a:ext>
            </a:extLst>
          </p:cNvPr>
          <p:cNvSpPr txBox="1"/>
          <p:nvPr/>
        </p:nvSpPr>
        <p:spPr>
          <a:xfrm>
            <a:off x="6436970" y="1410846"/>
            <a:ext cx="1373131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0000 0000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1111 1111</a:t>
            </a:r>
            <a:endParaRPr kumimoji="0" lang="zh-CN" altLang="en-US" sz="2000" b="0" i="0" u="none" strike="noStrike" cap="none" spc="0" normalizeH="0" baseline="0" dirty="0" err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15EC15F-4979-4B35-A31E-8A5822BC9A5D}"/>
              </a:ext>
            </a:extLst>
          </p:cNvPr>
          <p:cNvSpPr txBox="1"/>
          <p:nvPr/>
        </p:nvSpPr>
        <p:spPr>
          <a:xfrm>
            <a:off x="8112224" y="1417544"/>
            <a:ext cx="1963217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纯黑色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660200-CE64-4525-A3E3-AF1899E4A343}"/>
              </a:ext>
            </a:extLst>
          </p:cNvPr>
          <p:cNvSpPr txBox="1"/>
          <p:nvPr/>
        </p:nvSpPr>
        <p:spPr>
          <a:xfrm>
            <a:off x="8113712" y="2312689"/>
            <a:ext cx="1963217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纯白色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69307EE-1C48-49CC-A186-512ABE2F9F04}"/>
              </a:ext>
            </a:extLst>
          </p:cNvPr>
          <p:cNvSpPr txBox="1"/>
          <p:nvPr/>
        </p:nvSpPr>
        <p:spPr>
          <a:xfrm>
            <a:off x="8124830" y="1848202"/>
            <a:ext cx="3672408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灰色（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1-254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86004C3-2D94-4869-8C36-794823DF5A08}"/>
              </a:ext>
            </a:extLst>
          </p:cNvPr>
          <p:cNvSpPr txBox="1"/>
          <p:nvPr/>
        </p:nvSpPr>
        <p:spPr>
          <a:xfrm>
            <a:off x="8112224" y="4007149"/>
            <a:ext cx="151216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cv2.CV_16U</a:t>
            </a:r>
          </a:p>
        </p:txBody>
      </p:sp>
    </p:spTree>
    <p:extLst>
      <p:ext uri="{BB962C8B-B14F-4D97-AF65-F5344CB8AC3E}">
        <p14:creationId xmlns:p14="http://schemas.microsoft.com/office/powerpoint/2010/main" val="35789925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方框滤波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5CFE54-E85C-4325-A402-9E050DCA4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31517"/>
              </p:ext>
            </p:extLst>
          </p:nvPr>
        </p:nvGraphicFramePr>
        <p:xfrm>
          <a:off x="1271464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zh-CN" sz="1800" b="1" i="0" u="none" strike="noStrike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310DCC43-828B-473F-9ABF-911E37AF494C}"/>
              </a:ext>
            </a:extLst>
          </p:cNvPr>
          <p:cNvSpPr/>
          <p:nvPr/>
        </p:nvSpPr>
        <p:spPr>
          <a:xfrm>
            <a:off x="4931093" y="3847903"/>
            <a:ext cx="2088232" cy="480129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AA2D31A-9431-434C-90FB-FB26321E2B10}"/>
              </a:ext>
            </a:extLst>
          </p:cNvPr>
          <p:cNvGraphicFramePr>
            <a:graphicFrameLocks noGrp="1"/>
          </p:cNvGraphicFramePr>
          <p:nvPr/>
        </p:nvGraphicFramePr>
        <p:xfrm>
          <a:off x="5219125" y="2640908"/>
          <a:ext cx="1274625" cy="953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875">
                  <a:extLst>
                    <a:ext uri="{9D8B030D-6E8A-4147-A177-3AD203B41FA5}">
                      <a16:colId xmlns:a16="http://schemas.microsoft.com/office/drawing/2014/main" val="1172189150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402813634"/>
                    </a:ext>
                  </a:extLst>
                </a:gridCol>
                <a:gridCol w="424875">
                  <a:extLst>
                    <a:ext uri="{9D8B030D-6E8A-4147-A177-3AD203B41FA5}">
                      <a16:colId xmlns:a16="http://schemas.microsoft.com/office/drawing/2014/main" val="3659715557"/>
                    </a:ext>
                  </a:extLst>
                </a:gridCol>
              </a:tblGrid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205912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68506"/>
                  </a:ext>
                </a:extLst>
              </a:tr>
              <a:tr h="31769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/>
                          <a:sym typeface="Times New Roman" panose="02020603050405020304"/>
                        </a:rPr>
                        <a:t>1</a:t>
                      </a:r>
                      <a:endParaRPr lang="en-US" altLang="zh-CN" sz="1100" b="1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393224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C499975-74A8-4CA6-8C4D-73C2B7406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01358"/>
              </p:ext>
            </p:extLst>
          </p:nvPr>
        </p:nvGraphicFramePr>
        <p:xfrm>
          <a:off x="7849123" y="2636912"/>
          <a:ext cx="2592288" cy="1872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0922018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370229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47466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33936378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27882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023049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205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204247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203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142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828174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56E37CBD-38B4-4496-8799-CC36D848D250}"/>
              </a:ext>
            </a:extLst>
          </p:cNvPr>
          <p:cNvSpPr txBox="1"/>
          <p:nvPr/>
        </p:nvSpPr>
        <p:spPr>
          <a:xfrm>
            <a:off x="4642474" y="4453416"/>
            <a:ext cx="3240362" cy="13388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(10+20+0)+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(10+</a:t>
            </a:r>
            <a:r>
              <a:rPr lang="en-US" altLang="zh-CN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+10)+</a:t>
            </a:r>
          </a:p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    (100+40+10)</a:t>
            </a:r>
            <a:r>
              <a:rPr kumimoji="0" lang="zh-CN" altLang="en-US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）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 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250326293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4619</TotalTime>
  <Words>1867</Words>
  <Application>Microsoft Office PowerPoint</Application>
  <PresentationFormat>宽屏</PresentationFormat>
  <Paragraphs>403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Microsoft YaHei</vt:lpstr>
      <vt:lpstr>Microsoft YaHei</vt:lpstr>
      <vt:lpstr>小米兰亭</vt:lpstr>
      <vt:lpstr>Arial</vt:lpstr>
      <vt:lpstr>Calibri</vt:lpstr>
      <vt:lpstr>Cambria Math</vt:lpstr>
      <vt:lpstr>Times New Roman</vt:lpstr>
      <vt:lpstr>Office 主题</vt:lpstr>
      <vt:lpstr>图像平滑处理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590</cp:revision>
  <dcterms:created xsi:type="dcterms:W3CDTF">2017-06-22T11:40:54Z</dcterms:created>
  <dcterms:modified xsi:type="dcterms:W3CDTF">2020-06-25T05:35:23Z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