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369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2" r:id="rId15"/>
    <p:sldId id="425" r:id="rId16"/>
    <p:sldId id="426" r:id="rId17"/>
    <p:sldId id="420" r:id="rId18"/>
    <p:sldId id="423" r:id="rId19"/>
    <p:sldId id="418" r:id="rId20"/>
    <p:sldId id="419" r:id="rId21"/>
    <p:sldId id="421" r:id="rId22"/>
    <p:sldId id="303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4285F4"/>
    <a:srgbClr val="5F5F5F"/>
    <a:srgbClr val="EAEAEA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38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88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59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0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28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85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1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42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25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06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8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2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7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80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7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3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67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5990" y="62841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3810" y="62841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297" y="62841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203" y="62680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图像平滑处理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高斯滤波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216800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6125867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42297295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1679317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5B8CC-0162-4279-B87B-BCB82E671E5D}"/>
              </a:ext>
            </a:extLst>
          </p:cNvPr>
          <p:cNvSpPr txBox="1"/>
          <p:nvPr/>
        </p:nvSpPr>
        <p:spPr>
          <a:xfrm>
            <a:off x="510135" y="3346958"/>
            <a:ext cx="610552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核大小固定时：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A2EE98-8254-4C96-A581-A3D332056E44}"/>
              </a:ext>
            </a:extLst>
          </p:cNvPr>
          <p:cNvSpPr txBox="1"/>
          <p:nvPr/>
        </p:nvSpPr>
        <p:spPr>
          <a:xfrm>
            <a:off x="941084" y="4246107"/>
            <a:ext cx="928903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US" altLang="zh-CN" dirty="0">
              <a:solidFill>
                <a:srgbClr val="4285F4"/>
              </a:solidFill>
            </a:endParaRPr>
          </a:p>
          <a:p>
            <a:pPr lvl="5" indent="0"/>
            <a:r>
              <a:rPr lang="zh-CN" altLang="en-US" dirty="0">
                <a:solidFill>
                  <a:srgbClr val="4285F4"/>
                </a:solidFill>
              </a:rPr>
              <a:t>周围值大小变化不大。极端情况：邻域权重都是</a:t>
            </a:r>
            <a:r>
              <a:rPr lang="en-US" altLang="zh-CN" dirty="0">
                <a:solidFill>
                  <a:srgbClr val="4285F4"/>
                </a:solidFill>
              </a:rPr>
              <a:t>1.</a:t>
            </a:r>
          </a:p>
          <a:p>
            <a:endParaRPr lang="en-US" altLang="zh-CN" dirty="0">
              <a:solidFill>
                <a:srgbClr val="4285F4"/>
              </a:solidFill>
            </a:endParaRPr>
          </a:p>
          <a:p>
            <a:endParaRPr lang="en-US" altLang="zh-CN" dirty="0">
              <a:solidFill>
                <a:srgbClr val="4285F4"/>
              </a:solidFill>
            </a:endParaRPr>
          </a:p>
          <a:p>
            <a:endParaRPr lang="en-US" altLang="zh-CN" dirty="0">
              <a:solidFill>
                <a:srgbClr val="4285F4"/>
              </a:solidFill>
            </a:endParaRPr>
          </a:p>
          <a:p>
            <a:r>
              <a:rPr lang="zh-CN" altLang="en-US" dirty="0">
                <a:solidFill>
                  <a:srgbClr val="4285F4"/>
                </a:solidFill>
              </a:rPr>
              <a:t>周围值变化较大。极端情况：中心点权值是</a:t>
            </a:r>
            <a:r>
              <a:rPr lang="en-US" altLang="zh-CN" dirty="0">
                <a:solidFill>
                  <a:srgbClr val="4285F4"/>
                </a:solidFill>
              </a:rPr>
              <a:t>1</a:t>
            </a:r>
            <a:r>
              <a:rPr lang="zh-CN" altLang="en-US" dirty="0">
                <a:solidFill>
                  <a:srgbClr val="4285F4"/>
                </a:solidFill>
              </a:rPr>
              <a:t>，周围点都是</a:t>
            </a:r>
            <a:r>
              <a:rPr lang="en-US" altLang="zh-CN" dirty="0">
                <a:solidFill>
                  <a:srgbClr val="4285F4"/>
                </a:solidFill>
              </a:rPr>
              <a:t>0.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0BCAC3-D681-47D0-BAF6-FBE387897893}"/>
              </a:ext>
            </a:extLst>
          </p:cNvPr>
          <p:cNvSpPr txBox="1"/>
          <p:nvPr/>
        </p:nvSpPr>
        <p:spPr>
          <a:xfrm>
            <a:off x="612775" y="3948527"/>
            <a:ext cx="1181059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sigma</a:t>
            </a:r>
            <a:r>
              <a:rPr lang="zh-CN" altLang="en-US" sz="2400" dirty="0"/>
              <a:t>值越大，权值分布越平缓。邻域点的值对输出值的影响越大，图像越模糊。</a:t>
            </a:r>
          </a:p>
          <a:p>
            <a:pPr marL="285750" lvl="5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sigma</a:t>
            </a:r>
            <a:r>
              <a:rPr lang="zh-CN" altLang="en-US" sz="2400" dirty="0"/>
              <a:t>值越小，权值分布越突变。邻域点的值对输出值的影响越小，图像变化越小。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30496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3F00E92-6E9C-4005-A79A-F97F18BA18AF}"/>
              </a:ext>
            </a:extLst>
          </p:cNvPr>
          <p:cNvSpPr/>
          <p:nvPr/>
        </p:nvSpPr>
        <p:spPr>
          <a:xfrm>
            <a:off x="3733650" y="925875"/>
            <a:ext cx="6552728" cy="24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B20611-7A41-415F-ACF5-7F4894DBCC7D}"/>
              </a:ext>
            </a:extLst>
          </p:cNvPr>
          <p:cNvSpPr/>
          <p:nvPr/>
        </p:nvSpPr>
        <p:spPr>
          <a:xfrm>
            <a:off x="3719736" y="3573016"/>
            <a:ext cx="6552728" cy="259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31250"/>
              </p:ext>
            </p:extLst>
          </p:nvPr>
        </p:nvGraphicFramePr>
        <p:xfrm>
          <a:off x="389569" y="2662928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251791" y="5216055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96291"/>
              </p:ext>
            </p:extLst>
          </p:nvPr>
        </p:nvGraphicFramePr>
        <p:xfrm>
          <a:off x="4539823" y="4009060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84605"/>
              </p:ext>
            </p:extLst>
          </p:nvPr>
        </p:nvGraphicFramePr>
        <p:xfrm>
          <a:off x="7169821" y="4005064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1E196366-8679-4E86-9C1A-59EDBFD73049}"/>
              </a:ext>
            </a:extLst>
          </p:cNvPr>
          <p:cNvSpPr/>
          <p:nvPr/>
        </p:nvSpPr>
        <p:spPr>
          <a:xfrm>
            <a:off x="4265705" y="2572427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6AEF98C-6924-4E43-821B-C3676C6AB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57984"/>
              </p:ext>
            </p:extLst>
          </p:nvPr>
        </p:nvGraphicFramePr>
        <p:xfrm>
          <a:off x="4553737" y="1365432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6E429A2-44A3-42D7-9081-EE7C6FCB49D6}"/>
              </a:ext>
            </a:extLst>
          </p:cNvPr>
          <p:cNvSpPr txBox="1"/>
          <p:nvPr/>
        </p:nvSpPr>
        <p:spPr>
          <a:xfrm>
            <a:off x="4053148" y="1435504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A79C3-677A-4F86-9444-2A4FAEB7D077}"/>
              </a:ext>
            </a:extLst>
          </p:cNvPr>
          <p:cNvSpPr txBox="1"/>
          <p:nvPr/>
        </p:nvSpPr>
        <p:spPr>
          <a:xfrm>
            <a:off x="3946547" y="1809172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AF3FF69-7A19-4026-950E-A9027C178D3F}"/>
              </a:ext>
            </a:extLst>
          </p:cNvPr>
          <p:cNvCxnSpPr/>
          <p:nvPr/>
        </p:nvCxnSpPr>
        <p:spPr>
          <a:xfrm>
            <a:off x="4015409" y="1866832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590207D-4FEA-4A55-975B-5A43E7DDF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5118"/>
              </p:ext>
            </p:extLst>
          </p:nvPr>
        </p:nvGraphicFramePr>
        <p:xfrm>
          <a:off x="7183735" y="1361436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536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AA32AF-E721-43DF-B42C-BB38ADDEACFA}"/>
              </a:ext>
            </a:extLst>
          </p:cNvPr>
          <p:cNvSpPr txBox="1"/>
          <p:nvPr/>
        </p:nvSpPr>
        <p:spPr>
          <a:xfrm>
            <a:off x="689056" y="4149080"/>
            <a:ext cx="8899332" cy="8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核越大，图像会越模糊。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核越小，图像变化会越小。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5B8CC-0162-4279-B87B-BCB82E671E5D}"/>
              </a:ext>
            </a:extLst>
          </p:cNvPr>
          <p:cNvSpPr txBox="1"/>
          <p:nvPr/>
        </p:nvSpPr>
        <p:spPr>
          <a:xfrm>
            <a:off x="510135" y="3346958"/>
            <a:ext cx="610552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固定时</a:t>
            </a:r>
          </a:p>
        </p:txBody>
      </p:sp>
    </p:spTree>
    <p:extLst>
      <p:ext uri="{BB962C8B-B14F-4D97-AF65-F5344CB8AC3E}">
        <p14:creationId xmlns:p14="http://schemas.microsoft.com/office/powerpoint/2010/main" val="6320464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18683624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166700-C71E-453E-8837-D4ECA03164B1}"/>
              </a:ext>
            </a:extLst>
          </p:cNvPr>
          <p:cNvSpPr txBox="1"/>
          <p:nvPr/>
        </p:nvSpPr>
        <p:spPr>
          <a:xfrm>
            <a:off x="612775" y="3303831"/>
            <a:ext cx="907219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如果将该值设置为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，则该值采用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的值；</a:t>
            </a:r>
          </a:p>
        </p:txBody>
      </p:sp>
    </p:spTree>
    <p:extLst>
      <p:ext uri="{BB962C8B-B14F-4D97-AF65-F5344CB8AC3E}">
        <p14:creationId xmlns:p14="http://schemas.microsoft.com/office/powerpoint/2010/main" val="11086770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338415" y="1850569"/>
            <a:ext cx="11233248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FF6A9-1827-4EDE-BF65-8DF13B62D145}"/>
              </a:ext>
            </a:extLst>
          </p:cNvPr>
          <p:cNvSpPr txBox="1"/>
          <p:nvPr/>
        </p:nvSpPr>
        <p:spPr>
          <a:xfrm>
            <a:off x="416050" y="3284984"/>
            <a:ext cx="10811817" cy="224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ksize.width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ksize.height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0.3*((ksize.width-1)*0.5 - 1) + 0.8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0.3*((ksize.height-1)*0.5 - 1) + 0.8</a:t>
            </a:r>
          </a:p>
        </p:txBody>
      </p:sp>
    </p:spTree>
    <p:extLst>
      <p:ext uri="{BB962C8B-B14F-4D97-AF65-F5344CB8AC3E}">
        <p14:creationId xmlns:p14="http://schemas.microsoft.com/office/powerpoint/2010/main" val="39678483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理解高斯滤波的基本原理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掌握高斯滤波的实现方法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7286109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8EC22F-E572-4500-B567-3CD8D261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196752"/>
            <a:ext cx="2719692" cy="28778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56DB-7A2C-48C0-B757-9F082394CF39}"/>
              </a:ext>
            </a:extLst>
          </p:cNvPr>
          <p:cNvSpPr/>
          <p:nvPr/>
        </p:nvSpPr>
        <p:spPr>
          <a:xfrm>
            <a:off x="1102279" y="2132856"/>
            <a:ext cx="5353762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r=cv2.GaussianBlur(o,(5,5),0,0)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30FB7F42-CDF8-4C84-B4DC-ECFB2171E6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案例：使用高斯滤波对图像去噪。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3C8317-1865-4D62-B499-CA260025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669" y="1671860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1380FB-A4B1-4811-A2F5-2F205AB5F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409" y="3243532"/>
            <a:ext cx="2616932" cy="2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70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高斯滤波的基本原理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高斯滤波的具体实现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106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6811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931093" y="3847903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6697"/>
              </p:ext>
            </p:extLst>
          </p:nvPr>
        </p:nvGraphicFramePr>
        <p:xfrm>
          <a:off x="5219125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48A66B0-3C4D-4CC7-A1FC-508CFEF8204A}"/>
              </a:ext>
            </a:extLst>
          </p:cNvPr>
          <p:cNvSpPr txBox="1"/>
          <p:nvPr/>
        </p:nvSpPr>
        <p:spPr>
          <a:xfrm>
            <a:off x="4718536" y="2710980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1E829-8FA5-4A56-9331-65F6A207DEF5}"/>
              </a:ext>
            </a:extLst>
          </p:cNvPr>
          <p:cNvSpPr txBox="1"/>
          <p:nvPr/>
        </p:nvSpPr>
        <p:spPr>
          <a:xfrm>
            <a:off x="4611935" y="3084648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DF565E-92B2-4D0B-87EF-FBC89E3BFD0F}"/>
              </a:ext>
            </a:extLst>
          </p:cNvPr>
          <p:cNvCxnSpPr/>
          <p:nvPr/>
        </p:nvCxnSpPr>
        <p:spPr>
          <a:xfrm>
            <a:off x="4680797" y="3142308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78054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2CD071C-3E2F-48EB-890A-989CE510DBD1}"/>
              </a:ext>
            </a:extLst>
          </p:cNvPr>
          <p:cNvSpPr txBox="1"/>
          <p:nvPr/>
        </p:nvSpPr>
        <p:spPr>
          <a:xfrm>
            <a:off x="738138" y="866232"/>
            <a:ext cx="2246767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复习：均值滤波</a:t>
            </a:r>
          </a:p>
        </p:txBody>
      </p:sp>
    </p:spTree>
    <p:extLst>
      <p:ext uri="{BB962C8B-B14F-4D97-AF65-F5344CB8AC3E}">
        <p14:creationId xmlns:p14="http://schemas.microsoft.com/office/powerpoint/2010/main" val="35649543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62686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375583" y="3847903"/>
            <a:ext cx="2961708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71185"/>
              </p:ext>
            </p:extLst>
          </p:nvPr>
        </p:nvGraphicFramePr>
        <p:xfrm>
          <a:off x="5537091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8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2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48A66B0-3C4D-4CC7-A1FC-508CFEF8204A}"/>
              </a:ext>
            </a:extLst>
          </p:cNvPr>
          <p:cNvSpPr txBox="1"/>
          <p:nvPr/>
        </p:nvSpPr>
        <p:spPr>
          <a:xfrm>
            <a:off x="4787116" y="2651816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1E829-8FA5-4A56-9331-65F6A207DEF5}"/>
              </a:ext>
            </a:extLst>
          </p:cNvPr>
          <p:cNvSpPr txBox="1"/>
          <p:nvPr/>
        </p:nvSpPr>
        <p:spPr>
          <a:xfrm>
            <a:off x="4375583" y="3084648"/>
            <a:ext cx="1108635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8+(1+2)*4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DF565E-92B2-4D0B-87EF-FBC89E3BFD0F}"/>
              </a:ext>
            </a:extLst>
          </p:cNvPr>
          <p:cNvCxnSpPr>
            <a:cxnSpLocks/>
          </p:cNvCxnSpPr>
          <p:nvPr/>
        </p:nvCxnSpPr>
        <p:spPr>
          <a:xfrm>
            <a:off x="4375583" y="3142308"/>
            <a:ext cx="1108635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18378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8E226B1-337F-41D0-9D0A-1CBA08A17D03}"/>
              </a:ext>
            </a:extLst>
          </p:cNvPr>
          <p:cNvSpPr txBox="1"/>
          <p:nvPr/>
        </p:nvSpPr>
        <p:spPr>
          <a:xfrm>
            <a:off x="4130824" y="4328032"/>
            <a:ext cx="3206467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(185*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+187*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+201*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+136*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+203*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922359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8780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375583" y="3847903"/>
            <a:ext cx="2961708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/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3A6ADB7-927C-4F99-B8E1-D20467A0F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66229"/>
              </p:ext>
            </p:extLst>
          </p:nvPr>
        </p:nvGraphicFramePr>
        <p:xfrm>
          <a:off x="5021089" y="2517382"/>
          <a:ext cx="1552239" cy="11606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7413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517413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517413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8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 marL="11600" marR="11600" marT="11600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11600" marR="11600" marT="11600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8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11600" marR="11600" marT="116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 marL="11600" marR="11600" marT="11600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65ACBE8-B332-4EDD-9EA1-A4D73603E0FC}"/>
              </a:ext>
            </a:extLst>
          </p:cNvPr>
          <p:cNvSpPr txBox="1"/>
          <p:nvPr/>
        </p:nvSpPr>
        <p:spPr>
          <a:xfrm>
            <a:off x="3685717" y="4509120"/>
            <a:ext cx="4341440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(185*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+187*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+201*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+136*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</a:p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+126*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+203*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604951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8A327B-88CD-4B6B-A3F6-C4B05F01CE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9456" y="1916832"/>
            <a:ext cx="9331672" cy="34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21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CC08F8-39B1-46E7-A9D3-AC8E3303E4B4}"/>
                  </a:ext>
                </a:extLst>
              </p:cNvPr>
              <p:cNvSpPr txBox="1"/>
              <p:nvPr/>
            </p:nvSpPr>
            <p:spPr>
              <a:xfrm>
                <a:off x="41930" y="2348880"/>
                <a:ext cx="11958726" cy="2082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159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CC08F8-39B1-46E7-A9D3-AC8E3303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" y="2348880"/>
                <a:ext cx="11958726" cy="2082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631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EAFB4C-AB16-4F5A-8CAF-87D7FB791346}"/>
              </a:ext>
            </a:extLst>
          </p:cNvPr>
          <p:cNvSpPr txBox="1"/>
          <p:nvPr/>
        </p:nvSpPr>
        <p:spPr>
          <a:xfrm>
            <a:off x="63500" y="1180007"/>
            <a:ext cx="1151691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cv2.GaussianBlur(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ksize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sigmaX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sigmaY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4BFC5A-0B5A-4E17-B9ED-59D07F58FD4B}"/>
              </a:ext>
            </a:extLst>
          </p:cNvPr>
          <p:cNvSpPr txBox="1"/>
          <p:nvPr/>
        </p:nvSpPr>
        <p:spPr>
          <a:xfrm>
            <a:off x="510135" y="2328417"/>
            <a:ext cx="1123324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：返回值，表示进行高斯滤波后得到的处理结果。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：滤波核的大小。需要注意，核大小必须是奇数。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：卷积核在水平方向上（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轴方向）的标准差，其控制的是权重比例。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sigmaY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：卷积核在垂直方向上（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轴方向）的标准差。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99594794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1515</Words>
  <Application>Microsoft Office PowerPoint</Application>
  <PresentationFormat>宽屏</PresentationFormat>
  <Paragraphs>333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Wingdings</vt:lpstr>
      <vt:lpstr>Office 主题</vt:lpstr>
      <vt:lpstr>图像平滑处理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597</cp:revision>
  <dcterms:created xsi:type="dcterms:W3CDTF">2017-06-22T11:40:54Z</dcterms:created>
  <dcterms:modified xsi:type="dcterms:W3CDTF">2020-06-25T06:54:23Z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