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56" r:id="rId3"/>
    <p:sldId id="344" r:id="rId4"/>
    <p:sldId id="258" r:id="rId6"/>
    <p:sldId id="370" r:id="rId7"/>
    <p:sldId id="424" r:id="rId8"/>
    <p:sldId id="371" r:id="rId9"/>
    <p:sldId id="369" r:id="rId10"/>
    <p:sldId id="410" r:id="rId11"/>
    <p:sldId id="365" r:id="rId12"/>
    <p:sldId id="411" r:id="rId13"/>
    <p:sldId id="372" r:id="rId14"/>
    <p:sldId id="375" r:id="rId15"/>
    <p:sldId id="373" r:id="rId16"/>
    <p:sldId id="376" r:id="rId17"/>
    <p:sldId id="412" r:id="rId18"/>
    <p:sldId id="413" r:id="rId19"/>
    <p:sldId id="414" r:id="rId20"/>
    <p:sldId id="374" r:id="rId21"/>
    <p:sldId id="377" r:id="rId22"/>
    <p:sldId id="425" r:id="rId23"/>
    <p:sldId id="426" r:id="rId24"/>
    <p:sldId id="442" r:id="rId25"/>
    <p:sldId id="427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5"/>
    <p:restoredTop sz="88091"/>
  </p:normalViewPr>
  <p:slideViewPr>
    <p:cSldViewPr snapToGrid="0" snapToObjects="1">
      <p:cViewPr>
        <p:scale>
          <a:sx n="85" d="100"/>
          <a:sy n="85" d="100"/>
        </p:scale>
        <p:origin x="144" y="144"/>
      </p:cViewPr>
      <p:guideLst>
        <p:guide orient="horz" pos="2198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88AAC-DB89-7447-B682-26A6EBA52E0D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38B81B-1F64-B643-A340-93996E3129EA}">
      <dgm:prSet phldr="0" custT="0"/>
      <dgm:spPr>
        <a:solidFill>
          <a:schemeClr val="accent3"/>
        </a:solidFill>
      </dgm:spPr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大纲</a:t>
          </a:r>
          <a:endParaRPr lang="zh-CN" altLang="en-US" dirty="0"/>
        </a:p>
      </dgm:t>
    </dgm:pt>
    <dgm:pt modelId="{8C519C40-87B3-D74E-9E65-92991FE001C6}" cxnId="{E5F7570E-6EEC-4ACE-9154-1B0A3C709330}" type="parTrans">
      <dgm:prSet/>
      <dgm:spPr/>
      <dgm:t>
        <a:bodyPr/>
        <a:lstStyle/>
        <a:p>
          <a:endParaRPr lang="zh-CN" altLang="en-US"/>
        </a:p>
      </dgm:t>
    </dgm:pt>
    <dgm:pt modelId="{9EAD9988-7F90-CB46-939E-CC0FEB53FD50}" cxnId="{E5F7570E-6EEC-4ACE-9154-1B0A3C709330}" type="sibTrans">
      <dgm:prSet/>
      <dgm:spPr/>
      <dgm:t>
        <a:bodyPr/>
        <a:lstStyle/>
        <a:p>
          <a:endParaRPr lang="zh-CN" altLang="en-US"/>
        </a:p>
      </dgm:t>
    </dgm:pt>
    <dgm:pt modelId="{E249A3C2-FE40-F94E-BF00-DC6B559DF3BB}">
      <dgm:prSet phldrT="[文本]" phldr="0" custT="0"/>
      <dgm:spPr>
        <a:solidFill>
          <a:schemeClr val="accent1"/>
        </a:solidFill>
      </dgm:spPr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>
              <a:ea typeface="宋体" panose="02010600030101010101" pitchFamily="2" charset="-122"/>
            </a:rPr>
            <a:t>搜索场景</a:t>
          </a:r>
          <a:endParaRPr lang="zh-CN" altLang="zh-CN">
            <a:ea typeface="宋体" panose="02010600030101010101" pitchFamily="2" charset="-122"/>
          </a:endParaRPr>
        </a:p>
      </dgm:t>
    </dgm:pt>
    <dgm:pt modelId="{BD31AF9B-81AF-3E4C-B156-F83B4B68C65B}" cxnId="{84651672-5BE6-468A-8DB4-C44A2865AA10}" type="parTrans">
      <dgm:prSet/>
      <dgm:spPr/>
      <dgm:t>
        <a:bodyPr/>
        <a:lstStyle/>
        <a:p>
          <a:endParaRPr lang="zh-CN" altLang="en-US"/>
        </a:p>
      </dgm:t>
    </dgm:pt>
    <dgm:pt modelId="{AA892D48-D69F-F542-8570-F483F6B9CD74}" cxnId="{84651672-5BE6-468A-8DB4-C44A2865AA10}" type="sibTrans">
      <dgm:prSet/>
      <dgm:spPr/>
      <dgm:t>
        <a:bodyPr/>
        <a:lstStyle/>
        <a:p>
          <a:endParaRPr lang="zh-CN" altLang="en-US"/>
        </a:p>
      </dgm:t>
    </dgm:pt>
    <dgm:pt modelId="{BE26562A-CDB2-E849-9676-862B73F3172D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分词方式</a:t>
          </a:r>
          <a:endParaRPr lang="zh-CN" altLang="en-US" dirty="0"/>
        </a:p>
      </dgm:t>
    </dgm:pt>
    <dgm:pt modelId="{3839B081-F510-2244-A161-FD407B2CE18C}" cxnId="{81008CE3-BF9E-450C-B506-746C4414D43C}" type="parTrans">
      <dgm:prSet/>
      <dgm:spPr/>
      <dgm:t>
        <a:bodyPr/>
        <a:lstStyle/>
        <a:p>
          <a:endParaRPr lang="zh-CN" altLang="en-US"/>
        </a:p>
      </dgm:t>
    </dgm:pt>
    <dgm:pt modelId="{3A1939E7-B678-D242-B313-1DCE932FF492}" cxnId="{81008CE3-BF9E-450C-B506-746C4414D43C}" type="sibTrans">
      <dgm:prSet/>
      <dgm:spPr/>
      <dgm:t>
        <a:bodyPr/>
        <a:lstStyle/>
        <a:p>
          <a:endParaRPr lang="zh-CN" altLang="en-US"/>
        </a:p>
      </dgm:t>
    </dgm:pt>
    <dgm:pt modelId="{F9451F43-F5B4-FD4E-BC67-363C23615B03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总结</a:t>
          </a:r>
          <a:endParaRPr lang="zh-CN">
            <a:ea typeface="宋体" panose="02010600030101010101" pitchFamily="2" charset="-122"/>
          </a:endParaRPr>
        </a:p>
      </dgm:t>
    </dgm:pt>
    <dgm:pt modelId="{51455CB2-08D0-8545-9823-53C430734211}" cxnId="{008D4EC2-4A14-46CF-B628-CAACC7F7ECCB}" type="parTrans">
      <dgm:prSet/>
      <dgm:spPr/>
      <dgm:t>
        <a:bodyPr/>
        <a:lstStyle/>
        <a:p>
          <a:endParaRPr lang="zh-CN" altLang="en-US"/>
        </a:p>
      </dgm:t>
    </dgm:pt>
    <dgm:pt modelId="{2F60F89D-DA3F-314A-B2A6-8DA6A10F69B3}" cxnId="{008D4EC2-4A14-46CF-B628-CAACC7F7ECCB}" type="sibTrans">
      <dgm:prSet/>
      <dgm:spPr/>
      <dgm:t>
        <a:bodyPr/>
        <a:lstStyle/>
        <a:p>
          <a:endParaRPr lang="zh-CN" altLang="en-US"/>
        </a:p>
      </dgm:t>
    </dgm:pt>
    <dgm:pt modelId="{5372D474-9D97-C341-9BB9-F3BE675BC1D6}" type="pres">
      <dgm:prSet presAssocID="{EEE88AAC-DB89-7447-B682-26A6EBA52E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EA6D31-0051-394E-B843-F2444A891229}" type="pres">
      <dgm:prSet presAssocID="{5738B81B-1F64-B643-A340-93996E3129EA}" presName="parentLin" presStyleCnt="0"/>
      <dgm:spPr/>
    </dgm:pt>
    <dgm:pt modelId="{B679D45D-D803-D243-A870-F09C5558EC56}" type="pres">
      <dgm:prSet presAssocID="{5738B81B-1F64-B643-A340-93996E3129EA}" presName="parentLeftMargin" presStyleCnt="0"/>
      <dgm:spPr/>
      <dgm:t>
        <a:bodyPr/>
        <a:lstStyle/>
        <a:p>
          <a:endParaRPr lang="zh-CN" altLang="en-US"/>
        </a:p>
      </dgm:t>
    </dgm:pt>
    <dgm:pt modelId="{E6D279BA-3FFA-114B-86AC-36CB09DAA829}" type="pres">
      <dgm:prSet presAssocID="{5738B81B-1F64-B643-A340-93996E3129E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6A199-94AB-3344-BA07-F1C3CAC35935}" type="pres">
      <dgm:prSet presAssocID="{5738B81B-1F64-B643-A340-93996E3129EA}" presName="negativeSpace" presStyleCnt="0"/>
      <dgm:spPr/>
    </dgm:pt>
    <dgm:pt modelId="{A04C7182-6E4F-474B-8E61-5B3A613001B6}" type="pres">
      <dgm:prSet presAssocID="{5738B81B-1F64-B643-A340-93996E3129EA}" presName="childText" presStyleLbl="conFgAcc1" presStyleIdx="0" presStyleCnt="4">
        <dgm:presLayoutVars>
          <dgm:bulletEnabled val="1"/>
        </dgm:presLayoutVars>
      </dgm:prSet>
      <dgm:spPr/>
    </dgm:pt>
    <dgm:pt modelId="{DBF82B12-E2D2-DE43-AB01-2E98F7877160}" type="pres">
      <dgm:prSet presAssocID="{9EAD9988-7F90-CB46-939E-CC0FEB53FD50}" presName="spaceBetweenRectangles" presStyleCnt="0"/>
      <dgm:spPr/>
    </dgm:pt>
    <dgm:pt modelId="{3428070C-6F14-D442-9933-0FD6D1BC8C48}" type="pres">
      <dgm:prSet presAssocID="{E249A3C2-FE40-F94E-BF00-DC6B559DF3BB}" presName="parentLin" presStyleCnt="0"/>
      <dgm:spPr/>
    </dgm:pt>
    <dgm:pt modelId="{5E0B83C1-3FE9-FE40-99AE-007048455A4C}" type="pres">
      <dgm:prSet presAssocID="{E249A3C2-FE40-F94E-BF00-DC6B559DF3BB}" presName="parentLeftMargin" presStyleCnt="0"/>
      <dgm:spPr/>
      <dgm:t>
        <a:bodyPr/>
        <a:lstStyle/>
        <a:p>
          <a:endParaRPr lang="zh-CN" altLang="en-US"/>
        </a:p>
      </dgm:t>
    </dgm:pt>
    <dgm:pt modelId="{80AC5E39-13E8-F840-8DAD-68FBA984FADB}" type="pres">
      <dgm:prSet presAssocID="{E249A3C2-FE40-F94E-BF00-DC6B559DF3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9FEC7-A6CB-7F48-A741-58F8F95D7F96}" type="pres">
      <dgm:prSet presAssocID="{E249A3C2-FE40-F94E-BF00-DC6B559DF3BB}" presName="negativeSpace" presStyleCnt="0"/>
      <dgm:spPr/>
    </dgm:pt>
    <dgm:pt modelId="{7ED80D8B-273C-E14D-97CB-54FED1670AB6}" type="pres">
      <dgm:prSet presAssocID="{E249A3C2-FE40-F94E-BF00-DC6B559DF3BB}" presName="childText" presStyleLbl="conFgAcc1" presStyleIdx="1" presStyleCnt="4">
        <dgm:presLayoutVars>
          <dgm:bulletEnabled val="1"/>
        </dgm:presLayoutVars>
      </dgm:prSet>
      <dgm:spPr/>
    </dgm:pt>
    <dgm:pt modelId="{184272D9-B571-8049-A229-7A89E5378226}" type="pres">
      <dgm:prSet presAssocID="{AA892D48-D69F-F542-8570-F483F6B9CD74}" presName="spaceBetweenRectangles" presStyleCnt="0"/>
      <dgm:spPr/>
    </dgm:pt>
    <dgm:pt modelId="{8CBA346E-5E9C-2A48-BD22-2123F1053BC1}" type="pres">
      <dgm:prSet presAssocID="{BE26562A-CDB2-E849-9676-862B73F3172D}" presName="parentLin" presStyleCnt="0"/>
      <dgm:spPr/>
    </dgm:pt>
    <dgm:pt modelId="{2E9641A2-DCFF-3845-8D7B-40A2236DA5C7}" type="pres">
      <dgm:prSet presAssocID="{BE26562A-CDB2-E849-9676-862B73F3172D}" presName="parentLeftMargin" presStyleCnt="0"/>
      <dgm:spPr/>
      <dgm:t>
        <a:bodyPr/>
        <a:lstStyle/>
        <a:p>
          <a:endParaRPr lang="zh-CN" altLang="en-US"/>
        </a:p>
      </dgm:t>
    </dgm:pt>
    <dgm:pt modelId="{2E5022A9-3C66-034F-86DB-7949DE4E14C8}" type="pres">
      <dgm:prSet presAssocID="{BE26562A-CDB2-E849-9676-862B73F3172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45DF9-7991-AE47-8A4F-AF45D8FE0B3C}" type="pres">
      <dgm:prSet presAssocID="{BE26562A-CDB2-E849-9676-862B73F3172D}" presName="negativeSpace" presStyleCnt="0"/>
      <dgm:spPr/>
    </dgm:pt>
    <dgm:pt modelId="{E8A5A459-D722-5E4F-A3E8-9E71104614EA}" type="pres">
      <dgm:prSet presAssocID="{BE26562A-CDB2-E849-9676-862B73F3172D}" presName="childText" presStyleLbl="conFgAcc1" presStyleIdx="2" presStyleCnt="4">
        <dgm:presLayoutVars>
          <dgm:bulletEnabled val="1"/>
        </dgm:presLayoutVars>
      </dgm:prSet>
      <dgm:spPr/>
    </dgm:pt>
    <dgm:pt modelId="{E0C95C1C-D0F6-0842-80F9-9AD4F56F0619}" type="pres">
      <dgm:prSet presAssocID="{3A1939E7-B678-D242-B313-1DCE932FF492}" presName="spaceBetweenRectangles" presStyleCnt="0"/>
      <dgm:spPr/>
    </dgm:pt>
    <dgm:pt modelId="{04DBD103-F454-A24C-A85A-9E4821EA6520}" type="pres">
      <dgm:prSet presAssocID="{F9451F43-F5B4-FD4E-BC67-363C23615B03}" presName="parentLin" presStyleCnt="0"/>
      <dgm:spPr/>
    </dgm:pt>
    <dgm:pt modelId="{406D1B6F-7FF2-2246-BBA6-EF011CAF66CC}" type="pres">
      <dgm:prSet presAssocID="{F9451F43-F5B4-FD4E-BC67-363C23615B03}" presName="parentLeftMargin" presStyleCnt="0"/>
      <dgm:spPr/>
      <dgm:t>
        <a:bodyPr/>
        <a:lstStyle/>
        <a:p>
          <a:endParaRPr lang="zh-CN" altLang="en-US"/>
        </a:p>
      </dgm:t>
    </dgm:pt>
    <dgm:pt modelId="{7F9F2CEB-B011-3A4A-A6A1-E6298518D9CA}" type="pres">
      <dgm:prSet presAssocID="{F9451F43-F5B4-FD4E-BC67-363C23615B0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2D7EA-9D95-C242-9F61-E2AEA496568A}" type="pres">
      <dgm:prSet presAssocID="{F9451F43-F5B4-FD4E-BC67-363C23615B03}" presName="negativeSpace" presStyleCnt="0"/>
      <dgm:spPr/>
    </dgm:pt>
    <dgm:pt modelId="{BEA6E8D3-F5A1-8746-81C3-DD30D6CE6629}" type="pres">
      <dgm:prSet presAssocID="{F9451F43-F5B4-FD4E-BC67-363C23615B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F7570E-6EEC-4ACE-9154-1B0A3C709330}" srcId="{EEE88AAC-DB89-7447-B682-26A6EBA52E0D}" destId="{5738B81B-1F64-B643-A340-93996E3129EA}" srcOrd="0" destOrd="0" parTransId="{8C519C40-87B3-D74E-9E65-92991FE001C6}" sibTransId="{9EAD9988-7F90-CB46-939E-CC0FEB53FD50}"/>
    <dgm:cxn modelId="{84651672-5BE6-468A-8DB4-C44A2865AA10}" srcId="{EEE88AAC-DB89-7447-B682-26A6EBA52E0D}" destId="{E249A3C2-FE40-F94E-BF00-DC6B559DF3BB}" srcOrd="1" destOrd="0" parTransId="{BD31AF9B-81AF-3E4C-B156-F83B4B68C65B}" sibTransId="{AA892D48-D69F-F542-8570-F483F6B9CD74}"/>
    <dgm:cxn modelId="{81008CE3-BF9E-450C-B506-746C4414D43C}" srcId="{EEE88AAC-DB89-7447-B682-26A6EBA52E0D}" destId="{BE26562A-CDB2-E849-9676-862B73F3172D}" srcOrd="2" destOrd="0" parTransId="{3839B081-F510-2244-A161-FD407B2CE18C}" sibTransId="{3A1939E7-B678-D242-B313-1DCE932FF492}"/>
    <dgm:cxn modelId="{008D4EC2-4A14-46CF-B628-CAACC7F7ECCB}" srcId="{EEE88AAC-DB89-7447-B682-26A6EBA52E0D}" destId="{F9451F43-F5B4-FD4E-BC67-363C23615B03}" srcOrd="3" destOrd="0" parTransId="{51455CB2-08D0-8545-9823-53C430734211}" sibTransId="{2F60F89D-DA3F-314A-B2A6-8DA6A10F69B3}"/>
    <dgm:cxn modelId="{324F54D7-4930-43A4-A0EE-026850F2B45E}" type="presOf" srcId="{EEE88AAC-DB89-7447-B682-26A6EBA52E0D}" destId="{5372D474-9D97-C341-9BB9-F3BE675BC1D6}" srcOrd="0" destOrd="0" presId="urn:microsoft.com/office/officeart/2005/8/layout/list1"/>
    <dgm:cxn modelId="{7E224400-CDEF-46C9-8A21-67A32AC2856E}" type="presParOf" srcId="{5372D474-9D97-C341-9BB9-F3BE675BC1D6}" destId="{F7EA6D31-0051-394E-B843-F2444A891229}" srcOrd="0" destOrd="0" presId="urn:microsoft.com/office/officeart/2005/8/layout/list1"/>
    <dgm:cxn modelId="{62F52BB1-3595-4AA2-ABFB-575375120FF7}" type="presParOf" srcId="{F7EA6D31-0051-394E-B843-F2444A891229}" destId="{B679D45D-D803-D243-A870-F09C5558EC56}" srcOrd="0" destOrd="0" presId="urn:microsoft.com/office/officeart/2005/8/layout/list1"/>
    <dgm:cxn modelId="{E0B4BE4E-0170-4334-9429-5819AB30450E}" type="presOf" srcId="{5738B81B-1F64-B643-A340-93996E3129EA}" destId="{B679D45D-D803-D243-A870-F09C5558EC56}" srcOrd="0" destOrd="0" presId="urn:microsoft.com/office/officeart/2005/8/layout/list1"/>
    <dgm:cxn modelId="{3DEDFDC1-149E-49FD-9635-113F9E62AEE4}" type="presParOf" srcId="{F7EA6D31-0051-394E-B843-F2444A891229}" destId="{E6D279BA-3FFA-114B-86AC-36CB09DAA829}" srcOrd="1" destOrd="0" presId="urn:microsoft.com/office/officeart/2005/8/layout/list1"/>
    <dgm:cxn modelId="{022A0D97-27FB-46BF-B443-11065E3F33EF}" type="presOf" srcId="{5738B81B-1F64-B643-A340-93996E3129EA}" destId="{E6D279BA-3FFA-114B-86AC-36CB09DAA829}" srcOrd="0" destOrd="0" presId="urn:microsoft.com/office/officeart/2005/8/layout/list1"/>
    <dgm:cxn modelId="{0A27BD80-D682-4C36-9AE7-1C56C8FE8FD4}" type="presParOf" srcId="{5372D474-9D97-C341-9BB9-F3BE675BC1D6}" destId="{D976A199-94AB-3344-BA07-F1C3CAC35935}" srcOrd="1" destOrd="0" presId="urn:microsoft.com/office/officeart/2005/8/layout/list1"/>
    <dgm:cxn modelId="{8A2FFAA9-1490-4AA6-B141-1FBA3244FD49}" type="presParOf" srcId="{5372D474-9D97-C341-9BB9-F3BE675BC1D6}" destId="{A04C7182-6E4F-474B-8E61-5B3A613001B6}" srcOrd="2" destOrd="0" presId="urn:microsoft.com/office/officeart/2005/8/layout/list1"/>
    <dgm:cxn modelId="{2ABC7DCB-C2D9-46A8-85FD-57D67723AEA0}" type="presParOf" srcId="{5372D474-9D97-C341-9BB9-F3BE675BC1D6}" destId="{DBF82B12-E2D2-DE43-AB01-2E98F7877160}" srcOrd="3" destOrd="0" presId="urn:microsoft.com/office/officeart/2005/8/layout/list1"/>
    <dgm:cxn modelId="{C2B9DB23-17A0-48E1-A85A-6D69F1311E15}" type="presParOf" srcId="{5372D474-9D97-C341-9BB9-F3BE675BC1D6}" destId="{3428070C-6F14-D442-9933-0FD6D1BC8C48}" srcOrd="4" destOrd="0" presId="urn:microsoft.com/office/officeart/2005/8/layout/list1"/>
    <dgm:cxn modelId="{9CCA2BBC-0E9B-4E99-8993-25DA8B2A7C2E}" type="presParOf" srcId="{3428070C-6F14-D442-9933-0FD6D1BC8C48}" destId="{5E0B83C1-3FE9-FE40-99AE-007048455A4C}" srcOrd="0" destOrd="4" presId="urn:microsoft.com/office/officeart/2005/8/layout/list1"/>
    <dgm:cxn modelId="{AC256591-A363-464C-940C-A60F81EC2BB3}" type="presOf" srcId="{E249A3C2-FE40-F94E-BF00-DC6B559DF3BB}" destId="{5E0B83C1-3FE9-FE40-99AE-007048455A4C}" srcOrd="0" destOrd="0" presId="urn:microsoft.com/office/officeart/2005/8/layout/list1"/>
    <dgm:cxn modelId="{F7478733-2943-4F6A-9297-D578409BEF1E}" type="presParOf" srcId="{3428070C-6F14-D442-9933-0FD6D1BC8C48}" destId="{80AC5E39-13E8-F840-8DAD-68FBA984FADB}" srcOrd="1" destOrd="4" presId="urn:microsoft.com/office/officeart/2005/8/layout/list1"/>
    <dgm:cxn modelId="{9D3B2AD1-5E34-46D1-8F15-D5276EA4BD95}" type="presOf" srcId="{E249A3C2-FE40-F94E-BF00-DC6B559DF3BB}" destId="{80AC5E39-13E8-F840-8DAD-68FBA984FADB}" srcOrd="0" destOrd="0" presId="urn:microsoft.com/office/officeart/2005/8/layout/list1"/>
    <dgm:cxn modelId="{7ADD81E5-59FB-4D12-BAEF-EF60BCF02A08}" type="presParOf" srcId="{5372D474-9D97-C341-9BB9-F3BE675BC1D6}" destId="{4669FEC7-A6CB-7F48-A741-58F8F95D7F96}" srcOrd="5" destOrd="0" presId="urn:microsoft.com/office/officeart/2005/8/layout/list1"/>
    <dgm:cxn modelId="{CDD0848A-DE39-44B0-8A9D-41B3D66C78FC}" type="presParOf" srcId="{5372D474-9D97-C341-9BB9-F3BE675BC1D6}" destId="{7ED80D8B-273C-E14D-97CB-54FED1670AB6}" srcOrd="6" destOrd="0" presId="urn:microsoft.com/office/officeart/2005/8/layout/list1"/>
    <dgm:cxn modelId="{0EDF6797-80F0-47B4-B1B5-304A2D319043}" type="presParOf" srcId="{5372D474-9D97-C341-9BB9-F3BE675BC1D6}" destId="{184272D9-B571-8049-A229-7A89E5378226}" srcOrd="7" destOrd="0" presId="urn:microsoft.com/office/officeart/2005/8/layout/list1"/>
    <dgm:cxn modelId="{6F3719C2-4A46-4335-A0EF-86D2953ABE1B}" type="presParOf" srcId="{5372D474-9D97-C341-9BB9-F3BE675BC1D6}" destId="{8CBA346E-5E9C-2A48-BD22-2123F1053BC1}" srcOrd="8" destOrd="0" presId="urn:microsoft.com/office/officeart/2005/8/layout/list1"/>
    <dgm:cxn modelId="{5D464B00-60F1-415E-90E6-04254717EC7E}" type="presParOf" srcId="{8CBA346E-5E9C-2A48-BD22-2123F1053BC1}" destId="{2E9641A2-DCFF-3845-8D7B-40A2236DA5C7}" srcOrd="0" destOrd="8" presId="urn:microsoft.com/office/officeart/2005/8/layout/list1"/>
    <dgm:cxn modelId="{5BAFFB9B-B422-4878-9E1B-B92D42587184}" type="presOf" srcId="{BE26562A-CDB2-E849-9676-862B73F3172D}" destId="{2E9641A2-DCFF-3845-8D7B-40A2236DA5C7}" srcOrd="0" destOrd="0" presId="urn:microsoft.com/office/officeart/2005/8/layout/list1"/>
    <dgm:cxn modelId="{5BD1A972-16D1-42F1-85EE-27E4FCDF5202}" type="presParOf" srcId="{8CBA346E-5E9C-2A48-BD22-2123F1053BC1}" destId="{2E5022A9-3C66-034F-86DB-7949DE4E14C8}" srcOrd="1" destOrd="8" presId="urn:microsoft.com/office/officeart/2005/8/layout/list1"/>
    <dgm:cxn modelId="{747AB8EE-FB30-4C3D-A39E-26737220FE95}" type="presOf" srcId="{BE26562A-CDB2-E849-9676-862B73F3172D}" destId="{2E5022A9-3C66-034F-86DB-7949DE4E14C8}" srcOrd="0" destOrd="0" presId="urn:microsoft.com/office/officeart/2005/8/layout/list1"/>
    <dgm:cxn modelId="{E62AEA21-A39F-4A2C-9E84-6A0A672F55C6}" type="presParOf" srcId="{5372D474-9D97-C341-9BB9-F3BE675BC1D6}" destId="{3AD45DF9-7991-AE47-8A4F-AF45D8FE0B3C}" srcOrd="9" destOrd="0" presId="urn:microsoft.com/office/officeart/2005/8/layout/list1"/>
    <dgm:cxn modelId="{4AB81939-35C1-4DE8-8C05-6A6A49546C1D}" type="presParOf" srcId="{5372D474-9D97-C341-9BB9-F3BE675BC1D6}" destId="{E8A5A459-D722-5E4F-A3E8-9E71104614EA}" srcOrd="10" destOrd="0" presId="urn:microsoft.com/office/officeart/2005/8/layout/list1"/>
    <dgm:cxn modelId="{2C09CAB4-3E31-4830-8859-6B6D423292D6}" type="presParOf" srcId="{5372D474-9D97-C341-9BB9-F3BE675BC1D6}" destId="{E0C95C1C-D0F6-0842-80F9-9AD4F56F0619}" srcOrd="11" destOrd="0" presId="urn:microsoft.com/office/officeart/2005/8/layout/list1"/>
    <dgm:cxn modelId="{8884E0AE-2308-40E1-99C8-B59F46158D89}" type="presParOf" srcId="{5372D474-9D97-C341-9BB9-F3BE675BC1D6}" destId="{04DBD103-F454-A24C-A85A-9E4821EA6520}" srcOrd="12" destOrd="0" presId="urn:microsoft.com/office/officeart/2005/8/layout/list1"/>
    <dgm:cxn modelId="{549C003F-8DB0-4371-8D43-1D2BD7CA8721}" type="presParOf" srcId="{04DBD103-F454-A24C-A85A-9E4821EA6520}" destId="{406D1B6F-7FF2-2246-BBA6-EF011CAF66CC}" srcOrd="0" destOrd="12" presId="urn:microsoft.com/office/officeart/2005/8/layout/list1"/>
    <dgm:cxn modelId="{B79CF04D-34B5-4763-BC0B-028C30F45C1B}" type="presOf" srcId="{F9451F43-F5B4-FD4E-BC67-363C23615B03}" destId="{406D1B6F-7FF2-2246-BBA6-EF011CAF66CC}" srcOrd="0" destOrd="0" presId="urn:microsoft.com/office/officeart/2005/8/layout/list1"/>
    <dgm:cxn modelId="{3D2E6E4D-BE74-448B-A85B-2B00E669F2A5}" type="presParOf" srcId="{04DBD103-F454-A24C-A85A-9E4821EA6520}" destId="{7F9F2CEB-B011-3A4A-A6A1-E6298518D9CA}" srcOrd="1" destOrd="12" presId="urn:microsoft.com/office/officeart/2005/8/layout/list1"/>
    <dgm:cxn modelId="{25BFC4F7-78A1-4CCB-97B8-B2D4B7BC27FE}" type="presOf" srcId="{F9451F43-F5B4-FD4E-BC67-363C23615B03}" destId="{7F9F2CEB-B011-3A4A-A6A1-E6298518D9CA}" srcOrd="0" destOrd="0" presId="urn:microsoft.com/office/officeart/2005/8/layout/list1"/>
    <dgm:cxn modelId="{79BD6C34-7DDB-42B7-8750-6C0697E831EC}" type="presParOf" srcId="{5372D474-9D97-C341-9BB9-F3BE675BC1D6}" destId="{A8A2D7EA-9D95-C242-9F61-E2AEA496568A}" srcOrd="13" destOrd="0" presId="urn:microsoft.com/office/officeart/2005/8/layout/list1"/>
    <dgm:cxn modelId="{FE6F8650-1299-49C2-9ABD-5AD831B6A2B0}" type="presParOf" srcId="{5372D474-9D97-C341-9BB9-F3BE675BC1D6}" destId="{BEA6E8D3-F5A1-8746-81C3-DD30D6CE66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C7182-6E4F-474B-8E61-5B3A613001B6}">
      <dsp:nvSpPr>
        <dsp:cNvPr id="0" name=""/>
        <dsp:cNvSpPr/>
      </dsp:nvSpPr>
      <dsp:spPr>
        <a:xfrm>
          <a:off x="0" y="49633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79BA-3FFA-114B-86AC-36CB09DAA829}">
      <dsp:nvSpPr>
        <dsp:cNvPr id="0" name=""/>
        <dsp:cNvSpPr/>
      </dsp:nvSpPr>
      <dsp:spPr>
        <a:xfrm>
          <a:off x="326136" y="83059"/>
          <a:ext cx="4565904" cy="82656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前言</a:t>
          </a:r>
          <a:endParaRPr lang="zh-CN" altLang="en-US" sz="2800" kern="1200" dirty="0"/>
        </a:p>
      </dsp:txBody>
      <dsp:txXfrm>
        <a:off x="366485" y="123408"/>
        <a:ext cx="4485206" cy="745862"/>
      </dsp:txXfrm>
    </dsp:sp>
    <dsp:sp modelId="{7ED80D8B-273C-E14D-97CB-54FED1670AB6}">
      <dsp:nvSpPr>
        <dsp:cNvPr id="0" name=""/>
        <dsp:cNvSpPr/>
      </dsp:nvSpPr>
      <dsp:spPr>
        <a:xfrm>
          <a:off x="0" y="176641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C5E39-13E8-F840-8DAD-68FBA984FADB}">
      <dsp:nvSpPr>
        <dsp:cNvPr id="0" name=""/>
        <dsp:cNvSpPr/>
      </dsp:nvSpPr>
      <dsp:spPr>
        <a:xfrm>
          <a:off x="326136" y="1353139"/>
          <a:ext cx="4565904" cy="82656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如何选择架构</a:t>
          </a:r>
        </a:p>
      </dsp:txBody>
      <dsp:txXfrm>
        <a:off x="366485" y="1393488"/>
        <a:ext cx="4485206" cy="745862"/>
      </dsp:txXfrm>
    </dsp:sp>
    <dsp:sp modelId="{E8A5A459-D722-5E4F-A3E8-9E71104614EA}">
      <dsp:nvSpPr>
        <dsp:cNvPr id="0" name=""/>
        <dsp:cNvSpPr/>
      </dsp:nvSpPr>
      <dsp:spPr>
        <a:xfrm>
          <a:off x="0" y="303649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022A9-3C66-034F-86DB-7949DE4E14C8}">
      <dsp:nvSpPr>
        <dsp:cNvPr id="0" name=""/>
        <dsp:cNvSpPr/>
      </dsp:nvSpPr>
      <dsp:spPr>
        <a:xfrm>
          <a:off x="326136" y="2623220"/>
          <a:ext cx="4565904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门户架构剖析</a:t>
          </a:r>
          <a:endParaRPr lang="zh-CN" altLang="en-US" sz="2800" kern="1200" dirty="0"/>
        </a:p>
      </dsp:txBody>
      <dsp:txXfrm>
        <a:off x="366485" y="2663569"/>
        <a:ext cx="4485206" cy="745862"/>
      </dsp:txXfrm>
    </dsp:sp>
    <dsp:sp modelId="{BEA6E8D3-F5A1-8746-81C3-DD30D6CE6629}">
      <dsp:nvSpPr>
        <dsp:cNvPr id="0" name=""/>
        <dsp:cNvSpPr/>
      </dsp:nvSpPr>
      <dsp:spPr>
        <a:xfrm>
          <a:off x="0" y="4306580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F2CEB-B011-3A4A-A6A1-E6298518D9CA}">
      <dsp:nvSpPr>
        <dsp:cNvPr id="0" name=""/>
        <dsp:cNvSpPr/>
      </dsp:nvSpPr>
      <dsp:spPr>
        <a:xfrm>
          <a:off x="326136" y="3893300"/>
          <a:ext cx="4565904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打哪里来往何处去</a:t>
          </a:r>
        </a:p>
      </dsp:txBody>
      <dsp:txXfrm>
        <a:off x="366485" y="3933649"/>
        <a:ext cx="448520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3528-8B84-2845-8FB1-BCD1C686C7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2FC9-CEB1-154E-B427-9F3B5E42B4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4572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4572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4572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4572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4572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457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4572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76" name="Shape 76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5" name="Shape 85"/>
          <p:cNvSpPr>
            <a:spLocks noGrp="1"/>
          </p:cNvSpPr>
          <p:nvPr>
            <p:ph type="pic" sz="half" idx="13" hasCustomPrompt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6256" y="620687"/>
            <a:ext cx="2009777" cy="473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467543" y="1484783"/>
            <a:ext cx="8208914" cy="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517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089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661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233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ctrTitle"/>
          </p:nvPr>
        </p:nvSpPr>
        <p:spPr>
          <a:xfrm>
            <a:off x="536712" y="2564903"/>
            <a:ext cx="8134671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/>
              <a:t>HanLP</a:t>
            </a:r>
            <a:r>
              <a:rPr lang="zh-CN" altLang="en-US" dirty="0"/>
              <a:t>分词</a:t>
            </a:r>
            <a:endParaRPr lang="zh-CN" altLang="en-US" dirty="0"/>
          </a:p>
        </p:txBody>
      </p:sp>
      <p:sp>
        <p:nvSpPr>
          <p:cNvPr id="126" name="Shape 126"/>
          <p:cNvSpPr>
            <a:spLocks noGrp="1"/>
          </p:cNvSpPr>
          <p:nvPr>
            <p:ph type="subTitle" sz="quarter" idx="1"/>
          </p:nvPr>
        </p:nvSpPr>
        <p:spPr>
          <a:xfrm>
            <a:off x="5862955" y="5295265"/>
            <a:ext cx="2808605" cy="10426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分享人：任宇翔</a:t>
            </a:r>
            <a:endParaRPr dirty="0" smtClean="0"/>
          </a:p>
          <a:p>
            <a:pPr>
              <a:spcBef>
                <a:spcPts val="500"/>
              </a:spcBef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smtClean="0"/>
              <a:t>201</a:t>
            </a:r>
            <a:r>
              <a:rPr lang="en-US" altLang="zh-CN" dirty="0" smtClean="0"/>
              <a:t>8</a:t>
            </a:r>
            <a:r>
              <a:rPr dirty="0" smtClean="0"/>
              <a:t>年</a:t>
            </a:r>
            <a:r>
              <a:rPr lang="en-US" altLang="zh-CN" dirty="0" smtClean="0"/>
              <a:t>6</a:t>
            </a:r>
            <a:r>
              <a:rPr dirty="0" smtClean="0"/>
              <a:t>月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基于字符串匹配的分词方法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7520" y="1822450"/>
            <a:ext cx="7929245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相关分词器：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1.mmseg分词器：以最大正向匹配为主，多种 消除歧义算法为辅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en-US" altLang="zh-CN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IK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分词器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：正向迭代最细粒度切分算法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迭代：指的是对于一个字符串，以char变成一个迭代器，每个字符去迭代 是否与前一个char构成一个词（Lexeme），如果构成，继续迭代，如果不构成，则上一个Lexeme放到该种分词的一个List&lt;Lexeme&gt; 里，新的这个char变成一个新的Lexeme。类似于 研究生命起源 分词后尾 ["研究","生命","起源"]，包括了3个Lexeme，分别为研究 ，生命 ， 起源。同时，研究这个Lexeme，每个字是一个char（研是一个char，究是一个char）。</a:t>
            </a:r>
            <a:endParaRPr kumimoji="0" lang="zh-CN" altLang="en-US" sz="1800" b="0" i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/>
              <a:t>IK</a:t>
            </a:r>
            <a:r>
              <a:rPr lang="zh-CN" altLang="en-US" dirty="0"/>
              <a:t>分词以及消岐流程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83055"/>
            <a:ext cx="861187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eg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：研究生命  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4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个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char      ds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为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dictSegment    {'</a:t>
            </a: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研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'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{'</a:t>
            </a: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究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'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{'</a:t>
            </a: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生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'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2}}}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1.输入研，无 词素，词前缀为 研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2.输入究，有研究 词素，词前缀为 研究 | 究[单字前缀]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3.输入生，有研究生 | 研究 词素，词前缀为 研究生 | 生[单字前缀] 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【无究生这个词，remove 词前缀为究】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4.输入命，有研究生 | 研究 | 生命  词素，词前缀为生命 | 命 [remove前缀  研究生]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结束后，得到context为研究生 | 研究 | 生命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5.定义LexemePath，找到有冲突的Lexeme栈，发现研究，生命 都与研究生冲突，将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研究和生命放入冲突栈，此时第一条候选集为研究生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6.构建第二个候选集，循环倒序从冲突栈取词素，生命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7.在第二个基础上，研究与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生命不冲突，构成第三个候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选集，研究 | 生命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8.返回pathoption的第一个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方案，第一个方案即为第一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个方案（一个compareTo方法）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compareTo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规则方法自动对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PathOptions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计算优先级，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取优先级高的为消岐分词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H2HXU[(D6(L%`GU)1{Q{0E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4390" y="4421505"/>
            <a:ext cx="5828665" cy="23717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全切分方法(HanLP)</a:t>
            </a:r>
            <a:endParaRPr lang="en-US" altLang="zh-CN" dirty="0">
              <a:solidFill>
                <a:schemeClr val="accent1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475" y="1797050"/>
            <a:ext cx="83832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具体思路为统计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元模型以及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元模型的概率，通过概率计算所有分词方式的概率，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取其最高的概率为切分方式，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具体思路和代码看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blog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：http://yangshangchuan.iteye.com/blog/2209761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由字构词的分词方法(</a:t>
            </a:r>
            <a:r>
              <a:rPr lang="zh-CN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马尔科夫思想</a:t>
            </a: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lang="en-US" altLang="zh-CN" dirty="0">
              <a:solidFill>
                <a:schemeClr val="accent1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1828800"/>
            <a:ext cx="3442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统计模型：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NB,HMM,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最大熵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,CRF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410" y="2374265"/>
            <a:ext cx="1258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ngram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模型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25" y="2374265"/>
            <a:ext cx="4552315" cy="714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860" y="3434080"/>
            <a:ext cx="1487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1-gram[NB]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0410" y="4630420"/>
            <a:ext cx="877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2-gram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4433570"/>
            <a:ext cx="5619115" cy="92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25" y="3332480"/>
            <a:ext cx="5914390" cy="8572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由字构词的分词方法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91515" y="1618615"/>
            <a:ext cx="786257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统计模型：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HMM,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最大熵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,CRF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HMM(HanLP):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例子：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D6:1/6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D4:1/4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D8:1/8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有个序列：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1 6 3 5 2 7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求骰子序列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D6 D4 D8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【五元组】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状态值：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D4/D6/D8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观察值集合：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1-8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初始状态概率分布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转移矩阵：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D6-&gt;D4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输出矩阵：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D8-&gt;7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序列（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1 6 3 5 2 7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）是可见状态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骰子序列是隐状态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1867535"/>
            <a:ext cx="5819140" cy="3123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80" y="5271135"/>
            <a:ext cx="4276090" cy="12763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由字构词的分词方法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91515" y="1618615"/>
            <a:ext cx="786257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统计模型：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HMM,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最大熵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,CRF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HMM(HanLP):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分词五元组：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1.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状态值：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(B,M,E,S)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观察值集合：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所有汉字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3.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初始状态概率分布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:{B:0.05852*10-3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，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E:0.05*10-8,..M...S...}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4.</a:t>
            </a: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转移矩阵：一个矩阵：矩阵的横坐标和纵坐标顺序是BEMS x BEMS</a:t>
            </a:r>
            <a:endParaRPr lang="zh-CN" altLang="zh-CN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5.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输出矩阵：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{B:{'</a:t>
            </a: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我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':0.02*10-6,'</a:t>
            </a: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不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':0.08*10-4}}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715770"/>
            <a:ext cx="4276090" cy="1276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4412615"/>
            <a:ext cx="3885565" cy="733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515" y="5379085"/>
            <a:ext cx="78816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转移矩阵：表示某个隐状态转移到另一个隐状态的概率，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eg:E-&gt;B: 0.585*10-2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输出矩阵：表示隐状态到输出值的概率，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eg:B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输出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的概率，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输出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要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的概率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最后通过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Vertibe(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一种动态规划找到最优解，该解为当前概率认为的最佳分词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由字构词的分词方法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91515" y="1618615"/>
            <a:ext cx="786257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统计模型：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HMM,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最大熵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,CRF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HMM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认为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时刻的词只与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t-1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时刻的词有关，与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t-1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时刻之前的词无关系。特征仅为此一个。属于生成式模型。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线性链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CRF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属于判别式模型，除了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HMM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的特性构造外，还有定义各种特征模板，比如当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时刻的词为名词时，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t-1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时刻的词应该为动词【对于该特征，权重应该是正的】，比如当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时刻的词为介词时，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t-1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时刻的词应该为介词【对于该特征，权重应该为负的】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优点：效果比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HMM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好，能人为设计特征训练分词器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缺点：需要很多语言相关的领域，且特征设计不应该矛盾【特征工程】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485640"/>
            <a:ext cx="3942715" cy="1847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36090" y="6333490"/>
            <a:ext cx="636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HMM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4485640"/>
            <a:ext cx="3923665" cy="1866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48120" y="6352540"/>
            <a:ext cx="5600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CRF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基于深度学习的分词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68985" y="1851025"/>
            <a:ext cx="34302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模型：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embedding+biLSTM+CRF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优点：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embedding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带有语义，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biLSTM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自动学习特征，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CRF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全局考虑分词组合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925" y="2608580"/>
            <a:ext cx="4323715" cy="3809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8985" y="5868035"/>
            <a:ext cx="40182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https://www.cnblogs.com/createMoMo/p/7529885.html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分词方式总结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2930" y="1657985"/>
            <a:ext cx="8319770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已经过了一遍这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种思想的分词，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基于字典的分词：因为字典里有，所以我切出来，关于消岐方面，根据类似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之类的硬性规则【双向匹配算法最高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80%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左右】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关于全切分方式：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首先切分出与词库匹配的所有可能的词，再运用统计语言模型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决定最优的切分结果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。优点在于可以解决分词中的歧义问题</a:t>
            </a:r>
            <a:endParaRPr kumimoji="0" 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基于字构词：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可以理解为字的分类问题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，每个字出现在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BEMS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的概率不一样，也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依赖于前面的词。前面是动词，后面不应该接动词。类似的特征能提高正确的分类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和降低错误的分类。但是需要人为的设计特征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深度学习：解放人为的特征设计，让神经网络非线性拟合自动寻找特征，可解释性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弱，但是正确率高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/>
              <a:t>HanLP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9590" y="1626235"/>
            <a:ext cx="74180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对于关键词来说，索引阶段细粒度分词，搜索阶段粗粒度分词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IK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非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smart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方式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HanLP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的搜索分词区别：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是只要词典里有这个词，就分出来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HanLP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是在原有分词的基础上，对长词进行切分（因为专有名词常表现为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几个一般名词的合成）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eg: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中华人民共和国是共产党领导的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4%))]VN`R9XA%C97@BEV@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3468370"/>
            <a:ext cx="2247900" cy="2809240"/>
          </a:xfrm>
          <a:prstGeom prst="rect">
            <a:avLst/>
          </a:prstGeom>
        </p:spPr>
      </p:pic>
      <p:pic>
        <p:nvPicPr>
          <p:cNvPr id="4" name="图片 3" descr="S984KY8~Q$M@(BQHL0_8$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10" y="3459480"/>
            <a:ext cx="2673985" cy="2818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6500" y="6356350"/>
            <a:ext cx="3060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5805" y="6356350"/>
            <a:ext cx="7886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HanLP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857795" y="1579880"/>
          <a:ext cx="652272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/>
              <a:t>HanLP(</a:t>
            </a:r>
            <a:r>
              <a:rPr lang="zh-CN" altLang="en-US" dirty="0"/>
              <a:t>全切分模式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29590" y="1626235"/>
            <a:ext cx="8613140" cy="4029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HanLP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处理流程：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读取词典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基础词典，自定义词典，命名实体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粗分阶段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一元切分，与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一元语言模型词典进行最大匹配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，记录词形，词性，词频等信息构成一元词网，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二元切分，用一元分词的结果（二维数组）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查询二元词典，与二元词典进行最大匹配，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匹配结果为一个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Graph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，形成一个词图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C.NShort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算法计算。按二元分词的词频数得到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词图中每个节点权值，权重最小的那条路径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对应的词图节点就是初分的结果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人名识别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地名识别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（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HMM)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机构名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(Dijkstra)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细分阶段：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实体识别后的分词结果加入词图，对词图再次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进行分词（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Dijkstra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最短路径）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F.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词性标注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输出结果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 descr="Hanlp"/>
          <p:cNvPicPr>
            <a:picLocks noChangeAspect="1"/>
          </p:cNvPicPr>
          <p:nvPr/>
        </p:nvPicPr>
        <p:blipFill>
          <a:blip r:embed="rId1"/>
          <a:srcRect l="389" t="13" r="-984" b="46389"/>
          <a:stretch>
            <a:fillRect/>
          </a:stretch>
        </p:blipFill>
        <p:spPr>
          <a:xfrm>
            <a:off x="4859655" y="2698115"/>
            <a:ext cx="3983355" cy="37731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人去断句的时候会根据当前词和之前的词进行判断。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词典模式只考虑了是否有这个词以及频率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全切分模式理论上可以考虑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ngram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词，但是上下文考虑得越多，计算越复杂，一般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1-gram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2-gram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3-gram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，符合人断句的思路。但是关于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n-gram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的词频，词形统计仅仅在一个大语料，仅仅是所有语句中感觉较大的统计数据集，能解决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80%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的问题。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000">
                <a:solidFill>
                  <a:srgbClr val="0070C0"/>
                </a:solidFill>
                <a:effectLst/>
                <a:ea typeface="宋体" panose="02010600030101010101" pitchFamily="2" charset="-122"/>
                <a:sym typeface="Arial" panose="020B0604020202020204"/>
              </a:rPr>
              <a:t>由字构词的分词方法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，除了统计词频，还能人为的添加一些特征，词性之类的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深度学习主要是取拟合语言达到预测的结果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802640"/>
            <a:ext cx="79502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总结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sql_util</a:t>
            </a:r>
            <a:r>
              <a:rPr lang="zh-CN" altLang="en-US">
                <a:ea typeface="宋体" panose="02010600030101010101" pitchFamily="2" charset="-122"/>
              </a:rPr>
              <a:t>使用：http://confluence.guahao-inc.com/pages/viewpage.action?pageId=33374584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>
                <a:solidFill>
                  <a:srgbClr val="0070C0"/>
                </a:solidFill>
              </a:rPr>
              <a:t>谢谢大家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搜索场景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9055" y="194373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关键词搜索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2805" y="194373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问答式搜索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 descr="内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2310765"/>
            <a:ext cx="2403475" cy="4273550"/>
          </a:xfrm>
          <a:prstGeom prst="rect">
            <a:avLst/>
          </a:prstGeom>
        </p:spPr>
      </p:pic>
      <p:pic>
        <p:nvPicPr>
          <p:cNvPr id="8" name="图片 7" descr="问答式搜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15" y="2310765"/>
            <a:ext cx="4392295" cy="2466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两种分词标准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3120" y="1724025"/>
            <a:ext cx="760666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粗粒度分词：将词作为语言处理最小的基本单位进行切分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细粒度分词：不仅对词汇进行切分，也要对词汇内部的语素进行切分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eg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：浙江大学坐落在西湖旁边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粗粒度：浙江大学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坐落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在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西湖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旁边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细粒度：浙江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大学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坐落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在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西湖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旁边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粗粒度常用于自然语言处理的各种应用，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细粒度分词常用在搜索引擎。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常用方案：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索引阶段使用细粒度的分词以保证召回【可能】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查询阶段使用粗粒度的分词保证精度【就是】    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搜索场景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9055" y="194373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关键词搜索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 descr="内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2310765"/>
            <a:ext cx="2403475" cy="427355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3908425" y="2199640"/>
          <a:ext cx="437388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930"/>
                <a:gridCol w="658495"/>
                <a:gridCol w="611505"/>
                <a:gridCol w="879475"/>
                <a:gridCol w="8794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句子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vs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搜索词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糖尿病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xxxx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颈椎病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防治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糖尿病需做好颈椎病防治工作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0.3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0.3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0.3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0.1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3908425" y="3812540"/>
          <a:ext cx="439737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530"/>
                <a:gridCol w="961390"/>
                <a:gridCol w="611505"/>
                <a:gridCol w="879475"/>
                <a:gridCol w="8794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句子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vs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搜索词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accent1"/>
                          </a:solidFill>
                          <a:sym typeface="+mn-ea"/>
                        </a:rPr>
                        <a:t>糖尿病需做好颈椎病防治工作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糖尿病人吃什么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糖尿病和高血糖的区别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什么食物会导致高血糖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糖尿病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5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2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6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3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</a:rPr>
                        <a:t>颈椎病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uFillTx/>
                        </a:rPr>
                        <a:t>5</a:t>
                      </a:r>
                      <a:endParaRPr lang="en-US" altLang="zh-CN">
                        <a:solidFill>
                          <a:schemeClr val="accent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不召回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不召回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uFillTx/>
                          <a:ea typeface="宋体" panose="02010600030101010101" pitchFamily="2" charset="-122"/>
                        </a:rPr>
                        <a:t>？</a:t>
                      </a:r>
                      <a:endParaRPr lang="zh-CN" altLang="en-US">
                        <a:solidFill>
                          <a:schemeClr val="accent1"/>
                        </a:solidFill>
                        <a:uFillTx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855720" y="1734185"/>
            <a:ext cx="2096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索引阶段 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doc-class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08425" y="3445510"/>
            <a:ext cx="2033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查询阶段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class-doc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两种分词标准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09905" y="2031365"/>
            <a:ext cx="84721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常用方案：</a:t>
            </a:r>
            <a:endParaRPr kumimoji="0" lang="zh-CN" altLang="en-US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1.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索引阶段使用细粒度的分词以保证召回【可能】【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1.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浙江大学  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大学】</a:t>
            </a:r>
            <a:endParaRPr kumimoji="0" lang="zh-CN" altLang="en-US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查询阶段使用粗粒度的分词保证精度【就是】    【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1.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浙江大学  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大学】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糖尿病人   【糖尿病人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/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糖尿病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/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糖尿】         糖尿病人【糖尿病人】</a:t>
            </a:r>
            <a:endParaRPr kumimoji="0" lang="zh-CN" altLang="en-US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3502025"/>
            <a:ext cx="3413760" cy="2767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55" y="3489960"/>
            <a:ext cx="3718560" cy="27800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40485" y="6269355"/>
            <a:ext cx="636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index</a:t>
            </a:r>
            <a:endParaRPr kumimoji="0" lang="en-US" altLang="zh-CN" sz="1800" b="0" i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8700" y="6350000"/>
            <a:ext cx="775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search</a:t>
            </a:r>
            <a:endParaRPr kumimoji="0" lang="en-US" altLang="zh-CN" sz="1800" b="0" i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为什么在意分词？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73250" y="1691005"/>
            <a:ext cx="606171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例句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				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正确分词</a:t>
            </a:r>
            <a:endParaRPr kumimoji="0" lang="en-US" altLang="zh-CN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为人民工作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	       		为/人民/工作</a:t>
            </a:r>
            <a:endParaRPr kumimoji="0" lang="en-US" altLang="zh-CN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				</a:t>
            </a:r>
            <a:endParaRPr kumimoji="0" lang="en-US" altLang="zh-CN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720" y="6182360"/>
            <a:ext cx="57175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http://blog.sina.com.cn/s/blog_c3caf23b0101b08f.html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图片 8" descr="IK_为人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529840"/>
            <a:ext cx="3410585" cy="3007360"/>
          </a:xfrm>
          <a:prstGeom prst="rect">
            <a:avLst/>
          </a:prstGeom>
        </p:spPr>
      </p:pic>
      <p:pic>
        <p:nvPicPr>
          <p:cNvPr id="10" name="图片 9" descr="HanLP_为人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529840"/>
            <a:ext cx="4131945" cy="30314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59610" y="5815330"/>
            <a:ext cx="3060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6180" y="5815330"/>
            <a:ext cx="7886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HanLP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为什么在意分词？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73250" y="1691005"/>
            <a:ext cx="389890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例句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			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正确分词</a:t>
            </a:r>
            <a:endParaRPr kumimoji="0" lang="en-US" altLang="zh-CN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从小学电脑             从小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学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电脑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2.从小学毕业	        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从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小学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毕业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 descr="错误分词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2986405"/>
            <a:ext cx="2520315" cy="2680335"/>
          </a:xfrm>
          <a:prstGeom prst="rect">
            <a:avLst/>
          </a:prstGeom>
        </p:spPr>
      </p:pic>
      <p:pic>
        <p:nvPicPr>
          <p:cNvPr id="8" name="图片 7" descr="正确分词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35" y="2882900"/>
            <a:ext cx="2985135" cy="28873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0890" y="6083300"/>
            <a:ext cx="3060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986405"/>
            <a:ext cx="3790315" cy="2887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02120" y="6083300"/>
            <a:ext cx="7886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HanLP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分词方式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01015" y="2229485"/>
            <a:ext cx="385445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分词有哪些方法？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1.基于字符串匹配的分词方法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2.全切分方法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3.由字构词的分词方法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4.基于深度学习的分词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6375" y="5949315"/>
            <a:ext cx="61607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  <a:sym typeface="Arial" panose="020B0604020202020204"/>
              </a:rPr>
              <a:t>https://zhuanlan.zhihu.com/p/35537927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http://www.flickering.cn/ads/2015/02/语义分析的一些方法一/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门户架构-网络v1.0</Template>
  <TotalTime>0</TotalTime>
  <Words>3684</Words>
  <Application>WPS 演示</Application>
  <PresentationFormat>全屏显示(4:3)</PresentationFormat>
  <Paragraphs>307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Helvetica</vt:lpstr>
      <vt:lpstr>Office 主题</vt:lpstr>
      <vt:lpstr>HanLP分词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在线问诊业务介绍</dc:title>
  <dc:creator>xinxizz@126.com</dc:creator>
  <cp:lastModifiedBy>俺叫西方浩汤</cp:lastModifiedBy>
  <cp:revision>181</cp:revision>
  <dcterms:created xsi:type="dcterms:W3CDTF">2018-01-13T02:57:00Z</dcterms:created>
  <dcterms:modified xsi:type="dcterms:W3CDTF">2018-06-20T12:47:02Z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