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81" r:id="rId14"/>
    <p:sldId id="282" r:id="rId15"/>
    <p:sldId id="283" r:id="rId16"/>
    <p:sldId id="268" r:id="rId17"/>
    <p:sldId id="269" r:id="rId18"/>
    <p:sldId id="270" r:id="rId19"/>
    <p:sldId id="271" r:id="rId20"/>
    <p:sldId id="272" r:id="rId21"/>
    <p:sldId id="284" r:id="rId22"/>
    <p:sldId id="273" r:id="rId23"/>
    <p:sldId id="274" r:id="rId24"/>
    <p:sldId id="275" r:id="rId25"/>
    <p:sldId id="276" r:id="rId26"/>
    <p:sldId id="260" r:id="rId27"/>
  </p:sldIdLst>
  <p:sldSz cx="9144000" cy="6858000" type="screen4x3"/>
  <p:notesSz cx="6858000" cy="9144000"/>
  <p:defaultTextStyle>
    <a:defPPr>
      <a:defRPr lang="es-E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422C16"/>
    <a:srgbClr val="0C788E"/>
    <a:srgbClr val="006666"/>
    <a:srgbClr val="660066"/>
    <a:srgbClr val="660033"/>
    <a:srgbClr val="1C1C1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你的标题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在此键入你的内容</a:t>
            </a:r>
            <a:endParaRPr lang="zh-CN" altLang="en-US"/>
          </a:p>
          <a:p>
            <a:pPr lvl="1"/>
            <a:r>
              <a:rPr lang="zh-CN" altLang="en-US"/>
              <a:t>一级标题</a:t>
            </a:r>
            <a:endParaRPr lang="zh-CN" altLang="en-US"/>
          </a:p>
          <a:p>
            <a:pPr lvl="2"/>
            <a:r>
              <a:rPr lang="zh-CN" altLang="en-US"/>
              <a:t>二级标题</a:t>
            </a:r>
            <a:endParaRPr lang="zh-CN" altLang="en-US"/>
          </a:p>
          <a:p>
            <a:pPr lvl="3"/>
            <a:r>
              <a:rPr lang="zh-CN" altLang="en-US"/>
              <a:t>三级标题</a:t>
            </a:r>
            <a:endParaRPr lang="zh-CN" altLang="en-US"/>
          </a:p>
          <a:p>
            <a:pPr lvl="4"/>
            <a:r>
              <a:rPr lang="zh-CN" altLang="en-US"/>
              <a:t>四级标题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1028" name="页脚占位符 1027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s-ES"/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  <p:pic>
        <p:nvPicPr>
          <p:cNvPr id="1030" name="图片 10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00" y="6624638"/>
            <a:ext cx="1008063" cy="21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日期占位符 1030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s-E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s-E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3635375" y="5445125"/>
            <a:ext cx="5111750" cy="647700"/>
          </a:xfrm>
        </p:spPr>
        <p:txBody>
          <a:bodyPr anchor="ctr"/>
          <a:p>
            <a:pPr algn="r" defTabSz="914400"/>
            <a:r>
              <a:rPr lang="en-US" altLang="es-UY" sz="4400" kern="1200" baseline="0" dirty="0">
                <a:solidFill>
                  <a:srgbClr val="1C1C1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solr</a:t>
            </a:r>
            <a:r>
              <a:rPr lang="zh-CN" altLang="es-UY" sz="4400" kern="1200" baseline="0" dirty="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组件</a:t>
            </a:r>
            <a:endParaRPr lang="zh-CN" altLang="es-UY" sz="4400" kern="1200" baseline="0" dirty="0">
              <a:solidFill>
                <a:srgbClr val="1C1C1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8425"/>
            <a:ext cx="1331913" cy="38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999740" y="1384935"/>
            <a:ext cx="3402330" cy="22860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1.docValue</a:t>
            </a:r>
            <a:endParaRPr lang="en-US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2.faceting</a:t>
            </a:r>
            <a:endParaRPr lang="en-US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3.highlighting</a:t>
            </a:r>
            <a:endParaRPr lang="en-US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4.spellcheck</a:t>
            </a:r>
            <a:endParaRPr lang="zh-CN" altLang="zh-CN" sz="3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faceting</a:t>
            </a:r>
            <a:endParaRPr lang="en-US" altLang="zh-CN"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7920" y="959485"/>
            <a:ext cx="1668780" cy="3657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facet_queries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930" y="1325245"/>
            <a:ext cx="4118610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场景1：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我有N篇问题，每个问题都有自己的一个静态分（pop），我要按照自己的规则统计不同pop区间分值的文章数：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*-3分：差的问题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3-5分：中等的问答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5-*：好的问答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930" y="3611245"/>
            <a:ext cx="5669280" cy="2286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若用facet_queries，可以实现不同区间的查询统计，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记住是不同区间,并且利用key对每个分组进行重命名，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有利于显示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facet=on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facet.query={!key="bad"}pop:[* TO 3}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facet.query={!key="ordinary"}pop:[3 TO 5}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facet.query={!key="good"}pop:[5 TO *]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 descr="faceting_n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8210" y="2555240"/>
            <a:ext cx="2479040" cy="24199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faceting</a:t>
            </a:r>
            <a:endParaRPr lang="en-US" altLang="zh-CN"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7920" y="959485"/>
            <a:ext cx="1668780" cy="3657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facet_queries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930" y="1325245"/>
            <a:ext cx="4118610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场景1：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我有N篇问题，每个问题都有自己的一个静态分（pop），我要按照自己的规则统计不同pop区间分值的文章数：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*-3分：差的问题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3-5分：中等的问答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5-*：好的问答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930" y="3821430"/>
            <a:ext cx="818388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同时，重命名还可以对返回保持一致的输出，具体的逻辑可以在搜索层面更换。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例如: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业务前对于good的定义是：facet.query={!key="good"}pop:[5 TO *]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需求更换后对于good定义转变：facet.query={!key="good"}pop:[2 TO *]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因此，仅仅只要更换query语句，而key=good的对外输出无需更改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 descr="faceting_n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770" y="959485"/>
            <a:ext cx="2479040" cy="2419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faceting</a:t>
            </a:r>
            <a:endParaRPr lang="en-US" altLang="zh-CN"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7920" y="959485"/>
            <a:ext cx="1668780" cy="3657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facet_queries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815" y="1325245"/>
            <a:ext cx="4908550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场景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我有N篇问答，想对问答的回答状态（question_status），是否被回答（is_answered）以及pop分进行统计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7" name="图片 6" descr="faceting_ex1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6170" y="1061720"/>
            <a:ext cx="3971290" cy="24098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0815" y="4985385"/>
            <a:ext cx="596138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倘若这是一个可选框，用户点击了question_status=99，那表示需要增加一个过滤器，即fq=question_status:99, 整个结果集变小，所有统计值有所变化：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图片 9" descr="faceting_ex2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0" y="3662045"/>
            <a:ext cx="3466465" cy="1428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0815" y="2788285"/>
            <a:ext cx="494792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facet=on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facet.query={!key="bad"}pop:[* TO 3}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facet.query={!key="ordinary"}pop:[3 TO 5}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facet.query={!key="good"}pop:[5 TO *]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facet.field=question_status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facet.field=is_answered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faceting</a:t>
            </a:r>
            <a:endParaRPr lang="en-US" altLang="zh-CN"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1255" y="885825"/>
            <a:ext cx="1668780" cy="3657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facet_queries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7" name="图片 6" descr="faceting_ex1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5540" y="62865"/>
            <a:ext cx="3971290" cy="2409825"/>
          </a:xfrm>
          <a:prstGeom prst="rect">
            <a:avLst/>
          </a:prstGeom>
        </p:spPr>
      </p:pic>
      <p:pic>
        <p:nvPicPr>
          <p:cNvPr id="10" name="图片 9" descr="faceting_ex2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635" y="2714625"/>
            <a:ext cx="3466465" cy="1428750"/>
          </a:xfrm>
          <a:prstGeom prst="rect">
            <a:avLst/>
          </a:prstGeom>
        </p:spPr>
      </p:pic>
      <p:pic>
        <p:nvPicPr>
          <p:cNvPr id="3" name="图片 2" descr="faceting_ex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" y="2788285"/>
            <a:ext cx="3723640" cy="2533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2890" y="1251585"/>
            <a:ext cx="4158615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添加了fq=question_status:99后，is_answered和facet_queries是在该结果集下，但是若对于question_status统计，我还是想统计所有question_status下的值，如下图：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55540" y="4394200"/>
            <a:ext cx="490029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对此聚合，pop和is_answered是在</a:t>
            </a:r>
            <a:endParaRPr lang="zh-CN" altLang="en-US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fq=question_status:99结果集下，而</a:t>
            </a:r>
            <a:endParaRPr lang="zh-CN" altLang="en-US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question_status是排除了此fq，在全集</a:t>
            </a:r>
            <a:endParaRPr lang="zh-CN" altLang="en-US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上进行统计,主要做法：fq添加一个tag，</a:t>
            </a:r>
            <a:endParaRPr lang="zh-CN" altLang="en-US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并且对于question_status添加一个ex</a:t>
            </a:r>
            <a:endParaRPr lang="zh-CN" altLang="en-US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690" y="5137150"/>
            <a:ext cx="558482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fq={!tag=tagForstatus}question_status:99</a:t>
            </a:r>
            <a:endParaRPr lang="zh-CN" altLang="en-US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facet.query={!key="bad"}pop:[* TO 3}</a:t>
            </a:r>
            <a:endParaRPr lang="zh-CN" altLang="en-US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facet.query={!key="ordinary"}pop:[3 TO 5}</a:t>
            </a:r>
            <a:endParaRPr lang="zh-CN" altLang="en-US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facet.query={!key="good"}pop:[5 TO *]</a:t>
            </a:r>
            <a:endParaRPr lang="zh-CN" altLang="en-US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facet.field={!ex=tagForstatus}question_status</a:t>
            </a:r>
            <a:endParaRPr lang="zh-CN" altLang="en-US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facet.field=is_answered facet=on</a:t>
            </a:r>
            <a:endParaRPr lang="zh-CN" altLang="en-US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faceting</a:t>
            </a:r>
            <a:endParaRPr lang="en-US" altLang="zh-CN"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1303020"/>
            <a:ext cx="4069080" cy="2834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场景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我有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篇问题，每篇问答有个自的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pop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分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倘若我想要按照固定大小区间去分，还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可以使用facet_ranges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facet=on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facet.range=pop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facet.range.start=0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facet.range.end=120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facet.range.gap=20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1255" y="885825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facet_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ranges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6" name="图片 5" descr="faceting_ran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4035" y="1303020"/>
            <a:ext cx="2628265" cy="3171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4815" y="4702175"/>
            <a:ext cx="669798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补充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facet_range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提供参数来控制其边界值的策略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facet.range.other: before | after | between | all | none 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facet.range.include:lower | upper | edge | outer | all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faceting</a:t>
            </a:r>
            <a:endParaRPr lang="en-US" altLang="zh-CN"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1303020"/>
            <a:ext cx="5212080" cy="420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之前的facet_queries我们有这个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例子：我有N篇问题，每个问题都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有自己的一个静态分（pop），我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要按照自己的规则统计不同pop区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间分值的文章数：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*-3分：差的问题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3-5分：中等的问答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5-*：好的问答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我们的做法是通过查询语句去规定这个自定义区间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facet=on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facet.query={!key="bad"}pop:[* TO 3}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facet.query={!key="ordinary"}pop:[3 TO 5}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facet.query={!key="good"}pop:[5 TO *]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1255" y="885825"/>
            <a:ext cx="1897380" cy="3657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facet_intervals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5075" y="1091565"/>
            <a:ext cx="5554980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不过facet_intervals也能进行这个功能：</a:t>
            </a:r>
            <a:endParaRPr lang="zh-CN" altLang="en-US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facet=on</a:t>
            </a:r>
            <a:endParaRPr lang="zh-CN" altLang="en-US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facet.interval=pop</a:t>
            </a:r>
            <a:endParaRPr lang="zh-CN" altLang="en-US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f.pop.facet.interval.set={!key="bad"}[*,3)</a:t>
            </a:r>
            <a:endParaRPr lang="zh-CN" altLang="en-US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f.pop.facet.interval.set={!key="ordinary"}[3,5)</a:t>
            </a:r>
            <a:endParaRPr lang="zh-CN" altLang="en-US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f.pop.facet.interval.set={!key="good"}[5,*]</a:t>
            </a:r>
            <a:endParaRPr lang="zh-CN" altLang="en-US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813244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分面透视Pivot (Decision Tree) Faceting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1303020"/>
            <a:ext cx="464058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faceting功能都是对于一个field进行聚合，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但是有些需求，我们需要对多个字段值进行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聚合，solr里就需要这个pivot faceting。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场景1：我有N篇问答，它有不同的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主题（topic_type）,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回答状态（is_answered），我想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统计在不同主题下的回答状态的分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布，类似于先按topic_type分类，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然后每类按照is_answered分类。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 descr="faceting_piv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8235" y="959485"/>
            <a:ext cx="3971290" cy="5457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7520" y="4685665"/>
            <a:ext cx="40690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facet=on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facet.pivot:topic_type,is_answered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58978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联合faceting pivot与stat组件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1303020"/>
            <a:ext cx="3497580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场景1：我有N篇问答，它有不同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的主题（topic_type）,我想知道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不同主题下的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heat_value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(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热度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分布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，统计其最大值，最小值，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平均值等指标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faceting_st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0355" y="959485"/>
            <a:ext cx="3199765" cy="55714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6420" y="3218815"/>
            <a:ext cx="419735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facet=on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facet.pivot={!stats=piv1}topic_type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stats=true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stats.field={!tag=piv1}heat_value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6400" y="4872990"/>
            <a:ext cx="498348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对于需要</a:t>
            </a:r>
            <a:r>
              <a:rPr lang="en-US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faceting</a:t>
            </a: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字段，</a:t>
            </a:r>
            <a:r>
              <a:rPr lang="en-US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index </a:t>
            </a: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或者 </a:t>
            </a:r>
            <a:r>
              <a:rPr lang="en-US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docvalue </a:t>
            </a:r>
            <a:endParaRPr lang="en-US" altLang="zh-CN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至少一个为</a:t>
            </a:r>
            <a:r>
              <a:rPr lang="en-US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true</a:t>
            </a:r>
            <a:endParaRPr lang="en-US" altLang="zh-CN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3400" y="4738370"/>
            <a:ext cx="754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tip</a:t>
            </a: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9260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highlighting</a:t>
            </a:r>
            <a:endParaRPr lang="en-US" altLang="zh-CN"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1303020"/>
            <a:ext cx="5554980" cy="2560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高亮的种类：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1.Original Highlighter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（默认）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2.FastVector Highlighter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3.Postings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Highlighter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（已废弃，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	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或者说被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4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代替）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4.Unified Highlighter solr6.4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出现（统一高亮），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	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通过hl.offsetSource来设置不同的实现，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	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类似于工厂模式，简化配置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00" y="3993515"/>
            <a:ext cx="63550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Original Highlighter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：类似于去存储字段去匹配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term</a:t>
            </a: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FastVector Highlighter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：利用索引时候设置的</a:t>
            </a:r>
            <a:r>
              <a:rPr>
                <a:latin typeface="楷体" panose="02010609060101010101" charset="-122"/>
                <a:ea typeface="楷体" panose="02010609060101010101" charset="-122"/>
                <a:sym typeface="+mn-ea"/>
              </a:rPr>
              <a:t>termVectors,</a:t>
            </a:r>
            <a:endParaRPr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en-US">
                <a:latin typeface="楷体" panose="02010609060101010101" charset="-122"/>
                <a:ea typeface="楷体" panose="02010609060101010101" charset="-122"/>
                <a:sym typeface="+mn-ea"/>
              </a:rPr>
              <a:t>	</a:t>
            </a:r>
            <a:r>
              <a:rPr>
                <a:latin typeface="楷体" panose="02010609060101010101" charset="-122"/>
                <a:ea typeface="楷体" panose="02010609060101010101" charset="-122"/>
                <a:sym typeface="+mn-ea"/>
              </a:rPr>
              <a:t>termPositions, and termOffsets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9260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highlighting</a:t>
            </a:r>
            <a:endParaRPr lang="en-US" altLang="zh-CN"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6455" y="1306195"/>
            <a:ext cx="7955280" cy="3931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高亮组件：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gapFragment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RegexFragment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高亮相对重要参数：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hl.snippets: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高亮片段数量，默认为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1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hl.encoder: html ,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也可设置为不编码，为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''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tips: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hl.encoder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设置为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html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，若数据是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%gt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悲惨世界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%gt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，已经转过码的数据，</a:t>
            </a:r>
            <a:endParaRPr lang="zh-CN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传到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solr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后还会被转码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2.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对于联想词高亮，即一个字段分词时设置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fieldType=textedg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，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name=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张学友，分词后为 张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|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张学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|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张学友， 对该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name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高亮，始终高亮成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&lt;em&gt;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张学友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&lt;/em&gt;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，此字段高亮失败，需自己实现。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8940" y="749300"/>
            <a:ext cx="494411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对于需要</a:t>
            </a:r>
            <a:r>
              <a:rPr lang="en-US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highlight</a:t>
            </a: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字段，</a:t>
            </a:r>
            <a:endParaRPr lang="zh-CN" altLang="en-US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store=true</a:t>
            </a:r>
            <a:endParaRPr lang="en-US" altLang="zh-CN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index=true</a:t>
            </a:r>
            <a:endParaRPr lang="en-US" altLang="zh-CN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termVectors,termPositions, and termOffsets</a:t>
            </a:r>
            <a:endParaRPr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更加快高亮的效率</a:t>
            </a:r>
            <a:endParaRPr lang="zh-CN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7365" y="661035"/>
            <a:ext cx="754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tip</a:t>
            </a: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053590" cy="6400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docValue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05525" y="388683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倒排索引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765" y="1276350"/>
            <a:ext cx="4411980" cy="44805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提及solr的高亮，faceting，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sort等功能，首先得提提docvalue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这个东西，在第一次分享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（https://github.com/renyuxiang/doc）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里PPT里，其实我已经涉猎到，就是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正排索引的概念。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大家知道，搜索引擎的基本数据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结构是反向索引，也就是为每个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关键词建立了到文档的映射，然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后所有的关键词是一个有序列表。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搜索的时候，只要先从有序列表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中匹配到关键词，就能搜索到包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含该关键词的所有文档，反向索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引的数据结构对于关键词搜索的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场景是非常高效的。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3695" y="661670"/>
            <a:ext cx="4980940" cy="29356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4688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spellcheck</a:t>
            </a:r>
            <a:endParaRPr lang="en-US" altLang="zh-CN"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1303020"/>
            <a:ext cx="8069580" cy="2834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纠错词实现方式：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1.IndexBasedSpellChecker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：基于索引构建，生成二级索引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2.DirectSolrSpellChecker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：查询索引，与最新索引保持一致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3.FileBasedSpellChecker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：基于外部文件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4.WordBreakSolrSpellChecker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比如我有一个文档，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name=tasty food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，但是在查询时空格没加好，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输入词为：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tastyfo od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，该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checker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能重新切割，查询出该文档。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它能探测空格放错的错误。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实际在进行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spell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时，可以联合多个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spellChecker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一起工作。找出更多的纠错词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6400" y="1303020"/>
            <a:ext cx="8983980" cy="5577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原理：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spellcheck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默认使用distanceMeasure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=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internal，即最小编辑距离算法。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删除，替换，增加都算编辑一次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比如索引里有一个词：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b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cde</a:t>
            </a:r>
            <a:r>
              <a:rPr lang="en-US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fg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，  我有另一个词：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d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cde</a:t>
            </a:r>
            <a:r>
              <a:rPr lang="en-US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g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。它的最小编辑距离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b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变成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d,f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删除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从一个词纠错成另一个词，当然有一些指标：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&lt;int name="</a:t>
            </a:r>
            <a:r>
              <a:rPr lang="zh-CN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maxEdits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"&gt;2&lt;/int&gt;： </a:t>
            </a:r>
            <a:r>
              <a:rPr lang="zh-CN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值为 1 或者 2。指示最多有几个字母变动。</a:t>
            </a:r>
            <a:endParaRPr lang="zh-CN" altLang="zh-CN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比如：对"manag"进行拼写检查，则会找到"manager"做为正确的拼写；</a:t>
            </a:r>
            <a:endParaRPr lang="zh-CN" altLang="zh-CN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如果对"mana"进行拼写检查，因为"mana"到"manager"，需有3个字母的</a:t>
            </a:r>
            <a:endParaRPr lang="zh-CN" altLang="zh-CN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变动，所以"manager"会被遗弃</a:t>
            </a:r>
            <a:endParaRPr lang="zh-CN" altLang="zh-CN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zh-CN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&lt;int name="</a:t>
            </a:r>
            <a:r>
              <a:rPr lang="zh-CN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minPrefix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"&gt;1&lt;/int&gt;： </a:t>
            </a:r>
            <a:r>
              <a:rPr lang="zh-CN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最小的前辍数。如设置为1，意思是指第一个</a:t>
            </a:r>
            <a:endParaRPr lang="zh-CN" altLang="zh-CN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字母不能错。比如：输入"cinner",虽然和"dinner"只有一个字母的编辑距离，</a:t>
            </a:r>
            <a:endParaRPr lang="zh-CN" altLang="zh-CN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        但是变动的是第一个字母，所以"dinner"不是"cinner"的正确拼写</a:t>
            </a:r>
            <a:endParaRPr lang="zh-CN" altLang="zh-CN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&lt;int name="</a:t>
            </a:r>
            <a:r>
              <a:rPr lang="zh-CN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minQueryLength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"&gt;4&lt;/int&gt;：</a:t>
            </a:r>
            <a:r>
              <a:rPr lang="zh-CN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进行拼写检查所需要的最小的字母数。此处</a:t>
            </a:r>
            <a:endParaRPr lang="zh-CN" altLang="zh-CN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设置为4，表示如果只输入了3个字母，则不会进行拼写检查(3个字母的单词</a:t>
            </a:r>
            <a:endParaRPr lang="zh-CN" altLang="zh-CN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zh-CN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都会写错的话，我也无语了</a:t>
            </a:r>
            <a:endParaRPr lang="zh-CN" altLang="zh-CN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0" y="426085"/>
            <a:ext cx="24688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spellcheck</a:t>
            </a:r>
            <a:endParaRPr lang="en-US" altLang="zh-CN"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6400" y="1303020"/>
            <a:ext cx="8641080" cy="44805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设置完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spell component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，设置纠错的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searchHandler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了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&lt;str name="spellcheck.dictionary"&gt;</a:t>
            </a: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default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&lt;/str&gt;： 利用的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spellComponent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&lt;str name="spellcheck.dictionary"&gt;</a:t>
            </a: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wordbreak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&lt;/str&gt;：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利用的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spellComponent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&lt;str name="spellcheck.</a:t>
            </a: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alternativeTermCount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"&gt;5&lt;/str&gt;：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同时对多个单词进行拼写检查时，每个单词返回的建议词的数量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&lt;str name="spellcheck.</a:t>
            </a: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maxResultsForSuggest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"&gt;5&lt;/str&gt;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当查询的匹配结果超过maxResultsForSuggest设置的值时，则不再进行拼写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检查。此处设置成5，是指如果输入"solr"，假设能找到6条匹配的记录，则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不再对"solr"进行拼写检查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&lt;str name="spellcheck.</a:t>
            </a: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collate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"&gt;true&lt;/str&gt;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Solr会基于建议词生成新的查询以替换不正确的拼写的查询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&lt;str name="spellcheck.</a:t>
            </a: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maxCollations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"&gt;5&lt;/str&gt;：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最多返回多少个校验结果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spellcheck.</a:t>
            </a:r>
            <a:r>
              <a:rPr lang="en-US" altLang="zh-CN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onlyMorePopular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：为true时，将会返回命中结果比当前查询语句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命中结果更多的语句。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0" y="426085"/>
            <a:ext cx="24688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spellcheck</a:t>
            </a:r>
            <a:endParaRPr lang="en-US" altLang="zh-CN"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1805" y="2040890"/>
            <a:ext cx="841248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案例：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baike_check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接口尝试了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spellcheck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不足：由于百科在查询时，只查询已完善的词条，但是纠错是基于所有的的词条，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因为纠错产生的词也包含别的状态的，当用户再次去访问的时候，纠错词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	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还是查不出百科。 很尴尬的自相矛盾的纠错。因此暂时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baike_check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接口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	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对得到的纠错词再次请求一次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sym typeface="+mn-ea"/>
              </a:rPr>
              <a:t>baike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接口过滤。</a:t>
            </a:r>
            <a:endParaRPr lang="en-US" altLang="zh-CN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9755" y="499745"/>
            <a:ext cx="24688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spellcheck</a:t>
            </a:r>
            <a:endParaRPr lang="en-US" altLang="zh-CN"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2330" y="4014470"/>
            <a:ext cx="5097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知乎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：https://zhuanlan.zhihu.com/p/31094534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6145"/>
          <p:cNvSpPr/>
          <p:nvPr/>
        </p:nvSpPr>
        <p:spPr>
          <a:xfrm>
            <a:off x="0" y="4078288"/>
            <a:ext cx="9144000" cy="2781300"/>
          </a:xfrm>
          <a:prstGeom prst="rect">
            <a:avLst/>
          </a:prstGeom>
          <a:solidFill>
            <a:srgbClr val="0099CC">
              <a:alpha val="100000"/>
            </a:srgbClr>
          </a:solidFill>
          <a:ln w="9525">
            <a:noFill/>
          </a:ln>
        </p:spPr>
        <p:txBody>
          <a:bodyPr wrap="none" anchor="ctr"/>
          <a:p>
            <a:pPr lvl="0" algn="ctr" eaLnBrk="1" latinLnBrk="0" hangingPunct="1"/>
            <a:endParaRPr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47" name="文本框 6146"/>
          <p:cNvSpPr txBox="1"/>
          <p:nvPr/>
        </p:nvSpPr>
        <p:spPr>
          <a:xfrm>
            <a:off x="396875" y="1412875"/>
            <a:ext cx="576262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latinLnBrk="0" hangingPunct="1"/>
            <a:r>
              <a:rPr lang="zh-CN" altLang="en-US" sz="6000" b="1" i="1" dirty="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charset="-122"/>
              </a:rPr>
              <a:t>谢谢</a:t>
            </a:r>
            <a:r>
              <a:rPr lang="zh-CN" altLang="en-US" sz="6000" b="1" i="1" dirty="0">
                <a:solidFill>
                  <a:srgbClr val="0099CC"/>
                </a:solidFill>
                <a:latin typeface="Arial" panose="020B0604020202020204" pitchFamily="34" charset="0"/>
                <a:ea typeface="微软雅黑" panose="020B0503020204020204" charset="-122"/>
              </a:rPr>
              <a:t>观赏</a:t>
            </a:r>
            <a:endParaRPr lang="zh-CN" altLang="en-US" sz="6000" b="1" i="1" dirty="0">
              <a:solidFill>
                <a:srgbClr val="0099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148" name="TextBox 5"/>
          <p:cNvSpPr/>
          <p:nvPr/>
        </p:nvSpPr>
        <p:spPr>
          <a:xfrm>
            <a:off x="323850" y="4437063"/>
            <a:ext cx="3455988" cy="76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</a:pPr>
            <a:r>
              <a:rPr lang="zh-CN" altLang="en-US" sz="4400" dirty="0">
                <a:solidFill>
                  <a:srgbClr val="5F5F5F"/>
                </a:solidFill>
                <a:latin typeface="Arial Unicode MS" pitchFamily="2" charset="-122"/>
                <a:ea typeface="Arial Unicode MS" pitchFamily="2" charset="-122"/>
                <a:sym typeface="Haettenschweiler" pitchFamily="2" charset="0"/>
              </a:rPr>
              <a:t>WPS</a:t>
            </a:r>
            <a:r>
              <a:rPr lang="en-US" altLang="x-none" sz="4400" dirty="0">
                <a:solidFill>
                  <a:srgbClr val="000000"/>
                </a:solidFill>
                <a:latin typeface="Arial Unicode MS" pitchFamily="2" charset="-122"/>
                <a:ea typeface="Arial Unicode MS" pitchFamily="2" charset="-122"/>
                <a:sym typeface="Haettenschweiler" pitchFamily="2" charset="0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Arial Unicode MS" pitchFamily="2" charset="-122"/>
                <a:ea typeface="Arial Unicode MS" pitchFamily="2" charset="-122"/>
                <a:sym typeface="Haettenschweiler" pitchFamily="2" charset="0"/>
              </a:rPr>
              <a:t>Office</a:t>
            </a:r>
            <a:endParaRPr lang="zh-CN" altLang="en-US" sz="4400" dirty="0">
              <a:solidFill>
                <a:schemeClr val="bg1"/>
              </a:solidFill>
              <a:latin typeface="Arial Unicode MS" pitchFamily="2" charset="-122"/>
              <a:ea typeface="Arial Unicode MS" pitchFamily="2" charset="-122"/>
            </a:endParaRPr>
          </a:p>
        </p:txBody>
      </p:sp>
      <p:sp>
        <p:nvSpPr>
          <p:cNvPr id="6149" name="TextBox 6"/>
          <p:cNvSpPr/>
          <p:nvPr/>
        </p:nvSpPr>
        <p:spPr>
          <a:xfrm>
            <a:off x="396875" y="5302250"/>
            <a:ext cx="2693988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chemeClr val="bg1"/>
                </a:solidFill>
                <a:latin typeface="Mistral" pitchFamily="2" charset="0"/>
                <a:ea typeface="Arial" panose="020B0604020202020204" pitchFamily="34" charset="0"/>
                <a:sym typeface="Mistral" pitchFamily="2" charset="0"/>
              </a:rPr>
              <a:t>Make Presentation much more fun</a:t>
            </a:r>
            <a:endParaRPr lang="en-US" altLang="x-none" dirty="0">
              <a:solidFill>
                <a:schemeClr val="bg1"/>
              </a:solidFill>
              <a:latin typeface="Mistral" pitchFamily="2" charset="0"/>
              <a:ea typeface="Arial" panose="020B0604020202020204" pitchFamily="34" charset="0"/>
              <a:sym typeface="Mistral" pitchFamily="2" charset="0"/>
            </a:endParaRPr>
          </a:p>
        </p:txBody>
      </p:sp>
      <p:sp>
        <p:nvSpPr>
          <p:cNvPr id="6150" name="TextBox 10"/>
          <p:cNvSpPr/>
          <p:nvPr/>
        </p:nvSpPr>
        <p:spPr>
          <a:xfrm>
            <a:off x="7524750" y="5949950"/>
            <a:ext cx="1584325" cy="5302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lvl="0">
              <a:lnSpc>
                <a:spcPct val="8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@WPS官方微博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lvl="0">
              <a:lnSpc>
                <a:spcPct val="8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lvl="0">
              <a:lnSpc>
                <a:spcPct val="8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@kingsoftwps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51" name="图片 6150" descr="LOGO_24x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5825" y="5949950"/>
            <a:ext cx="2349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2" name="图片 6151" descr="32-腾讯微博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3" y="6238875"/>
            <a:ext cx="233362" cy="233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3" name="图片 6152" descr="wpsofficemb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0" y="2997200"/>
            <a:ext cx="2524125" cy="804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053590" cy="6400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docValue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0110" y="374142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倒排索引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" y="1303020"/>
            <a:ext cx="3726180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但聚合分析和搜索有很大的不同。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典型的场景，比如我有N篇帖子，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每篇帖子都有若干个tag（标签），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现在我想统计每个tag在帖子集合中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出现的次数；也就是faceting（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将搜索结果分类到各种类别中）。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face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2580" y="959485"/>
            <a:ext cx="4834890" cy="2680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053590" cy="6400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docValue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959485"/>
            <a:ext cx="3961765" cy="1247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935" y="978535"/>
            <a:ext cx="3704590" cy="12287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80175" y="235077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正排索引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1510" y="2350770"/>
            <a:ext cx="7840980" cy="3931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fieldcache：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针对搜索到的结果集，构建出一个正向索引，也就是文档到关键词的映射。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因为聚合计算也好，排序也好，通常是针对某些列的，实际上生成的是文档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到field的多个列式索引。这样对文档内的关键词做聚合计算的时候，就只要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从fieldcache中根据文档ID查找就好。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而且，fieldcache是保存在内存中的，好处是不占用存储，坏处么，当然上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内存不够用啦。而且这个内存是从JVM的Heap上分配的，因为JVM对于大内存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的垃圾收集的影响，不能不说对稳定性有很大的挑战，数据量大的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时候，时不时的OutOfMemory也不是闹着玩的。因为内存是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有限的，所以不可能预先为所有的字段都建立fieldcache，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只能是由具体的搜索需求来触发。如果是未命中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的搜索，还需要先在内存中建立fieldcache，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这会影响到响应时间。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053590" cy="6400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docValue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41745" y="210185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正排索引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854075"/>
            <a:ext cx="3961765" cy="1247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854075"/>
            <a:ext cx="3704590" cy="1228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8660" y="2467610"/>
            <a:ext cx="7726680" cy="3657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DocValue：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其实DocValue也是构建这种正排索引，只是docvalue是在索引阶段就建立，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是持久化存储在文件中。这会消耗额外的存储空间，但对于JVM的内存需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求会大幅度减少，剩余的内存可以留给操作系统的文件缓存使用。加上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DocValues是预先构建的，查询时也免去了不命中时构建fielddata的时间，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所以总体来看，DocValues只比内存fielddata慢大概10~25%，稳定性则有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了大幅度提升。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总之，两者都是构建正排索引，fieldcache做法是在搜索时，docvalue做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法是在建立索引时。只是docvalue的稳定性较fieldcache大大提高，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并且在内存方面大部分还是落在磁盘上，部分加载到内存，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使之内存占用也不高，并且响应速度也不慢。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讲了faceting，sort主要运用的原理，接下来就体会下各个功能的使用场景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faceting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360" y="1289685"/>
            <a:ext cx="8818880" cy="1798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概念：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Faceting is the arrangement of search results into categories based on indexed terms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该功能是基于项（term）的，比如一个字段（比如title:测试测试测试 analyze = 单字分词），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那最后得到的term是：测 | 试 。数据集只有该文件的话（numFound=1），faceting后应该是：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测：1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试：1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face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3181350"/>
            <a:ext cx="412369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faceting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0660" y="1670050"/>
            <a:ext cx="4461510" cy="256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在faceting_term图中，facet_counts总共有5个key：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facet_field</a:t>
            </a:r>
            <a:endParaRPr lang="zh-CN" altLang="en-US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facet_queries</a:t>
            </a:r>
            <a:endParaRPr lang="zh-CN" altLang="en-US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facet_ranges</a:t>
            </a:r>
            <a:endParaRPr lang="zh-CN" altLang="en-US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facet_intervals</a:t>
            </a:r>
            <a:endParaRPr lang="zh-CN" altLang="en-US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facet_heatmaps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接下来主要以这前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4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个维度讲述其使用场景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 descr="face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5060" y="1807210"/>
            <a:ext cx="4123690" cy="2286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04230" y="4188460"/>
            <a:ext cx="1668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faceting_term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faceting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7920" y="959485"/>
            <a:ext cx="1440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facet_field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4660" y="1325245"/>
            <a:ext cx="5783580" cy="3108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场景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我有N篇问答，想对问答的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nick_name(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发帖人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),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audit_status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审核状态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)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做个聚合分析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,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其中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nick_name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的聚合仅仅是针对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nick_name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包含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A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字母的。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facet=on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facet.field=nick_name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facet.field=audit_status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f.nick_name.facet.contains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=A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facet.limit/facet.offset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660" y="4518025"/>
            <a:ext cx="429768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补充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：若对某个字段的某个属性做限制，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不对别的字段的某个属性做限制，使用：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f.&lt;fieldname&gt;.facet.&lt;parameter&gt;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" name="图片 8" descr="facting_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240" y="821690"/>
            <a:ext cx="2190750" cy="3876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6420" y="319405"/>
            <a:ext cx="2011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faceting</a:t>
            </a:r>
            <a:endParaRPr lang="en-US" altLang="zh-CN"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7920" y="959485"/>
            <a:ext cx="1668780" cy="3657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facet_queries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930" y="1325245"/>
            <a:ext cx="4118610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场景1：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我有N篇问题，每个问题都有自己的一个静态分（pop），我要按照自己的规则统计不同pop区间分值的文章数：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*-3分：差的问题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3-5分：中等的问答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5-*：好的问答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9880" y="3869690"/>
            <a:ext cx="4869180" cy="2011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常规做法：分3个请求，每个请求的fq设置为：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fq=pop:[* TO 3) --&gt;numFound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fq=pop:[3 TO 5) --&gt;numFound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fq=pop:[5 TO *) --&gt;numFound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algn="l"/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然后根据numFound去统计。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7014</Words>
  <Application>WPS 演示</Application>
  <PresentationFormat>Presentación en pantalla</PresentationFormat>
  <Paragraphs>414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楷体</vt:lpstr>
      <vt:lpstr>微软雅黑</vt:lpstr>
      <vt:lpstr>Arial</vt:lpstr>
      <vt:lpstr>Calibri</vt:lpstr>
      <vt:lpstr>Arial Unicode MS</vt:lpstr>
      <vt:lpstr>Haettenschweiler</vt:lpstr>
      <vt:lpstr>Mistral</vt:lpstr>
      <vt:lpstr>Segoe Print</vt:lpstr>
      <vt:lpstr>Diseño predeterminado</vt:lpstr>
      <vt:lpstr>默认设计模板</vt:lpstr>
      <vt:lpstr>solr组件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Administrator</cp:lastModifiedBy>
  <cp:revision>724</cp:revision>
  <dcterms:created xsi:type="dcterms:W3CDTF">2010-05-23T14:28:00Z</dcterms:created>
  <dcterms:modified xsi:type="dcterms:W3CDTF">2017-11-20T12:21:16Z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2052-10.1.0.6120</vt:lpwstr>
  </property>
</Properties>
</file>