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281" r:id="rId5"/>
    <p:sldId id="388" r:id="rId6"/>
    <p:sldId id="387" r:id="rId7"/>
    <p:sldId id="386" r:id="rId8"/>
    <p:sldId id="389" r:id="rId9"/>
    <p:sldId id="390" r:id="rId10"/>
    <p:sldId id="392" r:id="rId11"/>
    <p:sldId id="391" r:id="rId12"/>
    <p:sldId id="393" r:id="rId13"/>
    <p:sldId id="394" r:id="rId14"/>
    <p:sldId id="395" r:id="rId15"/>
    <p:sldId id="396" r:id="rId16"/>
    <p:sldId id="397" r:id="rId17"/>
    <p:sldId id="511" r:id="rId18"/>
    <p:sldId id="398" r:id="rId19"/>
    <p:sldId id="512" r:id="rId20"/>
    <p:sldId id="399" r:id="rId21"/>
    <p:sldId id="513" r:id="rId22"/>
    <p:sldId id="400" r:id="rId23"/>
    <p:sldId id="401" r:id="rId24"/>
    <p:sldId id="424" r:id="rId25"/>
    <p:sldId id="425" r:id="rId26"/>
    <p:sldId id="426" r:id="rId27"/>
    <p:sldId id="427" r:id="rId28"/>
    <p:sldId id="448" r:id="rId29"/>
    <p:sldId id="469" r:id="rId30"/>
    <p:sldId id="470" r:id="rId31"/>
    <p:sldId id="471" r:id="rId32"/>
    <p:sldId id="502" r:id="rId33"/>
    <p:sldId id="472" r:id="rId34"/>
    <p:sldId id="473" r:id="rId35"/>
    <p:sldId id="474" r:id="rId36"/>
    <p:sldId id="503" r:id="rId37"/>
    <p:sldId id="504" r:id="rId38"/>
    <p:sldId id="475" r:id="rId39"/>
    <p:sldId id="476" r:id="rId40"/>
    <p:sldId id="518" r:id="rId41"/>
    <p:sldId id="514" r:id="rId42"/>
    <p:sldId id="515" r:id="rId43"/>
    <p:sldId id="280"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p:scale>
          <a:sx n="66" d="100"/>
          <a:sy n="66" d="100"/>
        </p:scale>
        <p:origin x="-846" y="-198"/>
      </p:cViewPr>
      <p:guideLst>
        <p:guide orient="horz" pos="2117"/>
        <p:guide pos="38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A27896-437D-4C9F-90E2-6866CC6B77B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A27896-437D-4C9F-90E2-6866CC6B77B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A27896-437D-4C9F-90E2-6866CC6B77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A27896-437D-4C9F-90E2-6866CC6B77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5" name="Group 2"/>
          <p:cNvGrpSpPr/>
          <p:nvPr/>
        </p:nvGrpSpPr>
        <p:grpSpPr bwMode="auto">
          <a:xfrm>
            <a:off x="2362200" y="2012950"/>
            <a:ext cx="3184525" cy="2832100"/>
            <a:chOff x="0" y="0"/>
            <a:chExt cx="5014" cy="4460"/>
          </a:xfrm>
        </p:grpSpPr>
        <p:sp>
          <p:nvSpPr>
            <p:cNvPr id="16" name="Oval 3"/>
            <p:cNvSpPr>
              <a:spLocks noChangeArrowheads="1"/>
            </p:cNvSpPr>
            <p:nvPr/>
          </p:nvSpPr>
          <p:spPr bwMode="auto">
            <a:xfrm>
              <a:off x="327" y="0"/>
              <a:ext cx="4459" cy="4461"/>
            </a:xfrm>
            <a:prstGeom prst="ellipse">
              <a:avLst/>
            </a:prstGeom>
            <a:noFill/>
            <a:ln w="19050" cap="flat" cmpd="sng">
              <a:solidFill>
                <a:schemeClr val="tx1"/>
              </a:solidFill>
              <a:prstDash val="dash"/>
              <a:round/>
            </a:ln>
            <a:effectLst/>
            <a:extLst>
              <a:ext uri="{909E8E84-426E-40DD-AFC4-6F175D3DCCD1}">
                <a14:hiddenFill xmlns:a14="http://schemas.microsoft.com/office/drawing/2010/main">
                  <a:solidFill>
                    <a:schemeClr val="tx1">
                      <a:alpha val="3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Rectangle 4"/>
            <p:cNvSpPr>
              <a:spLocks noChangeArrowheads="1"/>
            </p:cNvSpPr>
            <p:nvPr/>
          </p:nvSpPr>
          <p:spPr bwMode="auto">
            <a:xfrm>
              <a:off x="3918" y="705"/>
              <a:ext cx="1096" cy="316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Oval 5"/>
            <p:cNvSpPr>
              <a:spLocks noChangeArrowheads="1"/>
            </p:cNvSpPr>
            <p:nvPr/>
          </p:nvSpPr>
          <p:spPr bwMode="auto">
            <a:xfrm>
              <a:off x="0" y="1920"/>
              <a:ext cx="655" cy="656"/>
            </a:xfrm>
            <a:prstGeom prst="ellipse">
              <a:avLst/>
            </a:pr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2054" name="Group 6"/>
          <p:cNvGrpSpPr/>
          <p:nvPr/>
        </p:nvGrpSpPr>
        <p:grpSpPr bwMode="auto">
          <a:xfrm flipV="1">
            <a:off x="3949106" y="4170363"/>
            <a:ext cx="3824817" cy="76200"/>
            <a:chOff x="0" y="0"/>
            <a:chExt cx="4518" cy="249"/>
          </a:xfrm>
        </p:grpSpPr>
        <p:sp>
          <p:nvSpPr>
            <p:cNvPr id="2055" name="Rectangle 7"/>
            <p:cNvSpPr>
              <a:spLocks noChangeArrowheads="1"/>
            </p:cNvSpPr>
            <p:nvPr/>
          </p:nvSpPr>
          <p:spPr bwMode="auto">
            <a:xfrm>
              <a:off x="0" y="0"/>
              <a:ext cx="4518" cy="249"/>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6" name="Rectangle 8"/>
            <p:cNvSpPr>
              <a:spLocks noChangeArrowheads="1"/>
            </p:cNvSpPr>
            <p:nvPr/>
          </p:nvSpPr>
          <p:spPr bwMode="auto">
            <a:xfrm>
              <a:off x="0" y="1"/>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7" name="Rectangle 9"/>
            <p:cNvSpPr>
              <a:spLocks noChangeArrowheads="1"/>
            </p:cNvSpPr>
            <p:nvPr/>
          </p:nvSpPr>
          <p:spPr bwMode="auto">
            <a:xfrm>
              <a:off x="2265" y="0"/>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grpSp>
      <p:sp>
        <p:nvSpPr>
          <p:cNvPr id="2058" name="Rectangle 10"/>
          <p:cNvSpPr>
            <a:spLocks noGrp="1" noChangeArrowheads="1"/>
          </p:cNvSpPr>
          <p:nvPr>
            <p:ph type="ctrTitle"/>
          </p:nvPr>
        </p:nvSpPr>
        <p:spPr>
          <a:xfrm>
            <a:off x="3805173" y="2855914"/>
            <a:ext cx="6864351" cy="687387"/>
          </a:xfrm>
        </p:spPr>
        <p:txBody>
          <a:bodyPr/>
          <a:lstStyle>
            <a:lvl1pPr>
              <a:defRPr sz="3200">
                <a:solidFill>
                  <a:schemeClr val="tx1"/>
                </a:solidFill>
              </a:defRPr>
            </a:lvl1pPr>
          </a:lstStyle>
          <a:p>
            <a:pPr lvl="0"/>
            <a:r>
              <a:rPr lang="zh-CN" altLang="zh-CN" noProof="0" dirty="0">
                <a:sym typeface="Arial" panose="020B0604020202020204" pitchFamily="34" charset="0"/>
              </a:rPr>
              <a:t>单击此处编辑母版标题样式</a:t>
            </a:r>
            <a:endParaRPr lang="zh-CN" altLang="zh-CN" noProof="0" dirty="0">
              <a:sym typeface="Arial" panose="020B0604020202020204" pitchFamily="34" charset="0"/>
            </a:endParaRPr>
          </a:p>
        </p:txBody>
      </p:sp>
      <p:sp>
        <p:nvSpPr>
          <p:cNvPr id="2059" name="Rectangle 11"/>
          <p:cNvSpPr>
            <a:spLocks noGrp="1" noChangeArrowheads="1"/>
          </p:cNvSpPr>
          <p:nvPr>
            <p:ph type="subTitle" idx="1"/>
          </p:nvPr>
        </p:nvSpPr>
        <p:spPr>
          <a:xfrm>
            <a:off x="3805173" y="3543300"/>
            <a:ext cx="6864351" cy="611188"/>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lstStyle>
            <a:lvl1pPr marL="0" indent="0">
              <a:spcBef>
                <a:spcPct val="0"/>
              </a:spcBef>
              <a:buFont typeface="Arial" panose="020B0604020202020204" pitchFamily="34" charset="0"/>
              <a:buNone/>
              <a:defRPr sz="2000">
                <a:solidFill>
                  <a:srgbClr val="F1AA07"/>
                </a:solidFill>
                <a:sym typeface="Arial" panose="020B0604020202020204" pitchFamily="34" charset="0"/>
              </a:defRPr>
            </a:lvl1pPr>
          </a:lstStyle>
          <a:p>
            <a:pPr lvl="0"/>
            <a:r>
              <a:rPr lang="zh-CN" altLang="zh-CN" noProof="0" dirty="0">
                <a:sym typeface="Arial" panose="020B0604020202020204" pitchFamily="34" charset="0"/>
              </a:rPr>
              <a:t>单击此处编辑母版副标题样式</a:t>
            </a:r>
            <a:endParaRPr lang="zh-CN" altLang="zh-CN" noProof="0" dirty="0">
              <a:sym typeface="Arial" panose="020B0604020202020204" pitchFamily="34" charset="0"/>
            </a:endParaRPr>
          </a:p>
        </p:txBody>
      </p:sp>
      <p:sp>
        <p:nvSpPr>
          <p:cNvPr id="2" name="日期占位符 1"/>
          <p:cNvSpPr>
            <a:spLocks noGrp="1"/>
          </p:cNvSpPr>
          <p:nvPr>
            <p:ph type="dt" sz="half" idx="10"/>
          </p:nvPr>
        </p:nvSpPr>
        <p:spPr/>
        <p:txBody>
          <a:bodyPr/>
          <a:lstStyle/>
          <a:p>
            <a:fld id="{9AC639E7-FCA5-435F-8592-3881F1026E6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9FDD4A-240E-4D15-943F-A4EBA544B28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AC639E7-FCA5-435F-8592-3881F1026E6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9FDD4A-240E-4D15-943F-A4EBA544B286}" type="slidenum">
              <a:rPr lang="zh-CN" altLang="en-US" smtClean="0"/>
            </a:fld>
            <a:endParaRPr lang="zh-CN" altLang="en-US"/>
          </a:p>
        </p:txBody>
      </p:sp>
      <p:sp>
        <p:nvSpPr>
          <p:cNvPr id="6" name="内容占位符 6"/>
          <p:cNvSpPr>
            <a:spLocks noGrp="1"/>
          </p:cNvSpPr>
          <p:nvPr>
            <p:ph sz="quarter" idx="13"/>
          </p:nvPr>
        </p:nvSpPr>
        <p:spPr>
          <a:xfrm>
            <a:off x="609600" y="412955"/>
            <a:ext cx="10972800" cy="557509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7818" y="184150"/>
            <a:ext cx="10435167" cy="763588"/>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9AC639E7-FCA5-435F-8592-3881F1026E6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9FDD4A-240E-4D15-943F-A4EBA544B286}" type="slidenum">
              <a:rPr lang="zh-CN" altLang="en-US" smtClean="0"/>
            </a:fld>
            <a:endParaRPr lang="zh-CN" altLang="en-US"/>
          </a:p>
        </p:txBody>
      </p:sp>
      <p:grpSp>
        <p:nvGrpSpPr>
          <p:cNvPr id="10" name="Group 7"/>
          <p:cNvGrpSpPr/>
          <p:nvPr/>
        </p:nvGrpSpPr>
        <p:grpSpPr bwMode="auto">
          <a:xfrm>
            <a:off x="577516" y="184150"/>
            <a:ext cx="463550" cy="763588"/>
            <a:chOff x="0" y="0"/>
            <a:chExt cx="730" cy="1203"/>
          </a:xfrm>
        </p:grpSpPr>
        <p:sp>
          <p:nvSpPr>
            <p:cNvPr id="11" name="Rectangle 8"/>
            <p:cNvSpPr>
              <a:spLocks noChangeArrowheads="1"/>
            </p:cNvSpPr>
            <p:nvPr/>
          </p:nvSpPr>
          <p:spPr bwMode="auto">
            <a:xfrm>
              <a:off x="0" y="0"/>
              <a:ext cx="382" cy="1203"/>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Rectangle 9"/>
            <p:cNvSpPr>
              <a:spLocks noChangeArrowheads="1"/>
            </p:cNvSpPr>
            <p:nvPr/>
          </p:nvSpPr>
          <p:spPr bwMode="auto">
            <a:xfrm>
              <a:off x="382" y="413"/>
              <a:ext cx="348" cy="791"/>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Group 2"/>
          <p:cNvGrpSpPr/>
          <p:nvPr/>
        </p:nvGrpSpPr>
        <p:grpSpPr bwMode="auto">
          <a:xfrm>
            <a:off x="1178859" y="1936750"/>
            <a:ext cx="2859087" cy="2833688"/>
            <a:chOff x="0" y="0"/>
            <a:chExt cx="4502" cy="4462"/>
          </a:xfrm>
        </p:grpSpPr>
        <p:sp>
          <p:nvSpPr>
            <p:cNvPr id="13" name="Oval 3"/>
            <p:cNvSpPr>
              <a:spLocks noChangeArrowheads="1"/>
            </p:cNvSpPr>
            <p:nvPr/>
          </p:nvSpPr>
          <p:spPr bwMode="auto">
            <a:xfrm>
              <a:off x="0" y="0"/>
              <a:ext cx="4457" cy="4463"/>
            </a:xfrm>
            <a:prstGeom prst="ellipse">
              <a:avLst/>
            </a:prstGeom>
            <a:noFill/>
            <a:ln w="19050" cap="flat" cmpd="sng">
              <a:solidFill>
                <a:schemeClr val="tx1"/>
              </a:solidFill>
              <a:prstDash val="dash"/>
              <a:round/>
            </a:ln>
            <a:effectLst/>
            <a:extLst>
              <a:ext uri="{909E8E84-426E-40DD-AFC4-6F175D3DCCD1}">
                <a14:hiddenFill xmlns:a14="http://schemas.microsoft.com/office/drawing/2010/main">
                  <a:solidFill>
                    <a:schemeClr val="tx1">
                      <a:alpha val="3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Rectangle 4"/>
            <p:cNvSpPr>
              <a:spLocks noChangeArrowheads="1"/>
            </p:cNvSpPr>
            <p:nvPr/>
          </p:nvSpPr>
          <p:spPr bwMode="auto">
            <a:xfrm>
              <a:off x="3406" y="648"/>
              <a:ext cx="1096" cy="316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Oval 5"/>
            <p:cNvSpPr>
              <a:spLocks noChangeArrowheads="1"/>
            </p:cNvSpPr>
            <p:nvPr/>
          </p:nvSpPr>
          <p:spPr bwMode="auto">
            <a:xfrm>
              <a:off x="0" y="2983"/>
              <a:ext cx="655" cy="657"/>
            </a:xfrm>
            <a:prstGeom prst="ellipse">
              <a:avLst/>
            </a:pr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9" name="Rectangle 6"/>
          <p:cNvSpPr>
            <a:spLocks noChangeArrowheads="1"/>
          </p:cNvSpPr>
          <p:nvPr/>
        </p:nvSpPr>
        <p:spPr bwMode="auto">
          <a:xfrm>
            <a:off x="6200996" y="3190876"/>
            <a:ext cx="5986771" cy="639763"/>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 name="Rectangle 7"/>
          <p:cNvSpPr>
            <a:spLocks noGrp="1" noChangeArrowheads="1"/>
          </p:cNvSpPr>
          <p:nvPr>
            <p:ph type="ctrTitle" hasCustomPrompt="1"/>
          </p:nvPr>
        </p:nvSpPr>
        <p:spPr>
          <a:xfrm>
            <a:off x="1982663" y="2714844"/>
            <a:ext cx="4163484" cy="455613"/>
          </a:xfrm>
          <a:extLst>
            <a:ext uri="{909E8E84-426E-40DD-AFC4-6F175D3DCCD1}">
              <a14:hiddenFill xmlns:a14="http://schemas.microsoft.com/office/drawing/2010/main">
                <a:solidFill>
                  <a:schemeClr val="bg1"/>
                </a:solidFill>
              </a14:hiddenFill>
            </a:ext>
          </a:extLst>
        </p:spPr>
        <p:txBody>
          <a:bodyPr wrap="none" lIns="90170" tIns="46990" rIns="90170" bIns="46990"/>
          <a:lstStyle>
            <a:lvl1pPr algn="l">
              <a:defRPr sz="2400">
                <a:solidFill>
                  <a:schemeClr val="tx1"/>
                </a:solidFill>
              </a:defRPr>
            </a:lvl1pPr>
          </a:lstStyle>
          <a:p>
            <a:pPr lvl="0"/>
            <a:r>
              <a:rPr lang="zh-CN" altLang="en-US" noProof="0" dirty="0"/>
              <a:t>编辑标题</a:t>
            </a:r>
            <a:endParaRPr lang="zh-CN" altLang="zh-CN" noProof="0" dirty="0"/>
          </a:p>
        </p:txBody>
      </p:sp>
      <p:sp>
        <p:nvSpPr>
          <p:cNvPr id="11" name="Rectangle 8"/>
          <p:cNvSpPr>
            <a:spLocks noGrp="1" noChangeArrowheads="1"/>
          </p:cNvSpPr>
          <p:nvPr>
            <p:ph type="subTitle" idx="1" hasCustomPrompt="1"/>
          </p:nvPr>
        </p:nvSpPr>
        <p:spPr>
          <a:xfrm>
            <a:off x="2173163" y="3192464"/>
            <a:ext cx="3975100" cy="655637"/>
          </a:xfrm>
          <a:extLst>
            <a:ext uri="{909E8E84-426E-40DD-AFC4-6F175D3DCCD1}">
              <a14:hiddenFill xmlns:a14="http://schemas.microsoft.com/office/drawing/2010/main">
                <a:solidFill>
                  <a:schemeClr val="bg1"/>
                </a:solidFill>
              </a14:hiddenFill>
            </a:ext>
          </a:extLst>
        </p:spPr>
        <p:txBody>
          <a:bodyPr lIns="90170" tIns="46990" rIns="90170" bIns="46990"/>
          <a:lstStyle>
            <a:lvl1pPr marL="0" indent="0">
              <a:buFontTx/>
              <a:buNone/>
              <a:defRPr>
                <a:solidFill>
                  <a:schemeClr val="bg2"/>
                </a:solidFill>
              </a:defRPr>
            </a:lvl1pPr>
          </a:lstStyle>
          <a:p>
            <a:pPr lvl="0"/>
            <a:r>
              <a:rPr lang="zh-CN" altLang="zh-CN" noProof="0" dirty="0"/>
              <a:t>单击此处编辑副标题</a:t>
            </a:r>
            <a:endParaRPr lang="zh-CN" altLang="zh-CN" noProof="0" dirty="0"/>
          </a:p>
        </p:txBody>
      </p:sp>
      <p:sp>
        <p:nvSpPr>
          <p:cNvPr id="2" name="日期占位符 1"/>
          <p:cNvSpPr>
            <a:spLocks noGrp="1"/>
          </p:cNvSpPr>
          <p:nvPr>
            <p:ph type="dt" sz="half" idx="10"/>
          </p:nvPr>
        </p:nvSpPr>
        <p:spPr/>
        <p:txBody>
          <a:bodyPr/>
          <a:lstStyle/>
          <a:p>
            <a:fld id="{9AC639E7-FCA5-435F-8592-3881F1026E6A}" type="datetime1">
              <a:rPr lang="zh-CN" altLang="en-US" smtClean="0"/>
            </a:fld>
            <a:endParaRPr lang="zh-CN" altLang="en-US"/>
          </a:p>
        </p:txBody>
      </p:sp>
      <p:sp>
        <p:nvSpPr>
          <p:cNvPr id="3" name="页脚占位符 2"/>
          <p:cNvSpPr>
            <a:spLocks noGrp="1"/>
          </p:cNvSpPr>
          <p:nvPr>
            <p:ph type="ftr" sz="quarter" idx="11"/>
          </p:nvPr>
        </p:nvSpPr>
        <p:spPr>
          <a:xfrm>
            <a:off x="4165600" y="6245225"/>
            <a:ext cx="3860800" cy="476250"/>
          </a:xfrm>
        </p:spPr>
        <p:txBody>
          <a:bodyPr/>
          <a:lstStyle/>
          <a:p>
            <a:endParaRPr lang="zh-CN" altLang="en-US" dirty="0"/>
          </a:p>
        </p:txBody>
      </p:sp>
      <p:sp>
        <p:nvSpPr>
          <p:cNvPr id="4" name="灯片编号占位符 3"/>
          <p:cNvSpPr>
            <a:spLocks noGrp="1"/>
          </p:cNvSpPr>
          <p:nvPr>
            <p:ph type="sldNum" sz="quarter" idx="12"/>
          </p:nvPr>
        </p:nvSpPr>
        <p:spPr/>
        <p:txBody>
          <a:bodyPr/>
          <a:lstStyle/>
          <a:p>
            <a:fld id="{A69FDD4A-240E-4D15-943F-A4EBA544B28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57818" y="184150"/>
            <a:ext cx="10435167" cy="763588"/>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1157818" y="1252539"/>
            <a:ext cx="5115983" cy="44989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477000" y="1252539"/>
            <a:ext cx="5115984" cy="44989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9AC639E7-FCA5-435F-8592-3881F1026E6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9FDD4A-240E-4D15-943F-A4EBA544B286}" type="slidenum">
              <a:rPr lang="zh-CN" altLang="en-US" smtClean="0"/>
            </a:fld>
            <a:endParaRPr lang="zh-CN" altLang="en-US"/>
          </a:p>
        </p:txBody>
      </p:sp>
      <p:grpSp>
        <p:nvGrpSpPr>
          <p:cNvPr id="14" name="Group 7"/>
          <p:cNvGrpSpPr/>
          <p:nvPr/>
        </p:nvGrpSpPr>
        <p:grpSpPr bwMode="auto">
          <a:xfrm>
            <a:off x="577516" y="184150"/>
            <a:ext cx="463550" cy="763588"/>
            <a:chOff x="0" y="0"/>
            <a:chExt cx="730" cy="1203"/>
          </a:xfrm>
        </p:grpSpPr>
        <p:sp>
          <p:nvSpPr>
            <p:cNvPr id="15" name="Rectangle 8"/>
            <p:cNvSpPr>
              <a:spLocks noChangeArrowheads="1"/>
            </p:cNvSpPr>
            <p:nvPr/>
          </p:nvSpPr>
          <p:spPr bwMode="auto">
            <a:xfrm>
              <a:off x="0" y="0"/>
              <a:ext cx="382" cy="1203"/>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Rectangle 9"/>
            <p:cNvSpPr>
              <a:spLocks noChangeArrowheads="1"/>
            </p:cNvSpPr>
            <p:nvPr/>
          </p:nvSpPr>
          <p:spPr bwMode="auto">
            <a:xfrm>
              <a:off x="382" y="413"/>
              <a:ext cx="348" cy="791"/>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65127"/>
            <a:ext cx="10972800" cy="1120774"/>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 y="1681163"/>
            <a:ext cx="53890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09600" y="2505075"/>
            <a:ext cx="5389034"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410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410200"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9AC639E7-FCA5-435F-8592-3881F1026E6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9FDD4A-240E-4D15-943F-A4EBA544B28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0" name="Group 2"/>
          <p:cNvGrpSpPr/>
          <p:nvPr/>
        </p:nvGrpSpPr>
        <p:grpSpPr bwMode="auto">
          <a:xfrm>
            <a:off x="2362200" y="2012950"/>
            <a:ext cx="3184525" cy="2832100"/>
            <a:chOff x="0" y="0"/>
            <a:chExt cx="5014" cy="4460"/>
          </a:xfrm>
        </p:grpSpPr>
        <p:sp>
          <p:nvSpPr>
            <p:cNvPr id="21" name="Oval 3"/>
            <p:cNvSpPr>
              <a:spLocks noChangeArrowheads="1"/>
            </p:cNvSpPr>
            <p:nvPr/>
          </p:nvSpPr>
          <p:spPr bwMode="auto">
            <a:xfrm>
              <a:off x="327" y="0"/>
              <a:ext cx="4459" cy="4461"/>
            </a:xfrm>
            <a:prstGeom prst="ellipse">
              <a:avLst/>
            </a:prstGeom>
            <a:noFill/>
            <a:ln w="19050" cap="flat" cmpd="sng">
              <a:solidFill>
                <a:schemeClr val="tx1"/>
              </a:solidFill>
              <a:prstDash val="dash"/>
              <a:round/>
            </a:ln>
            <a:effectLst/>
            <a:extLst>
              <a:ext uri="{909E8E84-426E-40DD-AFC4-6F175D3DCCD1}">
                <a14:hiddenFill xmlns:a14="http://schemas.microsoft.com/office/drawing/2010/main">
                  <a:solidFill>
                    <a:schemeClr val="tx1">
                      <a:alpha val="3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 name="Rectangle 4"/>
            <p:cNvSpPr>
              <a:spLocks noChangeArrowheads="1"/>
            </p:cNvSpPr>
            <p:nvPr/>
          </p:nvSpPr>
          <p:spPr bwMode="auto">
            <a:xfrm>
              <a:off x="3918" y="705"/>
              <a:ext cx="1096" cy="316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 name="Oval 5"/>
            <p:cNvSpPr>
              <a:spLocks noChangeArrowheads="1"/>
            </p:cNvSpPr>
            <p:nvPr/>
          </p:nvSpPr>
          <p:spPr bwMode="auto">
            <a:xfrm>
              <a:off x="0" y="1920"/>
              <a:ext cx="655" cy="656"/>
            </a:xfrm>
            <a:prstGeom prst="ellipse">
              <a:avLst/>
            </a:pr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4" name="Group 6"/>
          <p:cNvGrpSpPr/>
          <p:nvPr/>
        </p:nvGrpSpPr>
        <p:grpSpPr bwMode="auto">
          <a:xfrm flipV="1">
            <a:off x="3964876" y="4170363"/>
            <a:ext cx="3824817" cy="76200"/>
            <a:chOff x="0" y="0"/>
            <a:chExt cx="4518" cy="249"/>
          </a:xfrm>
        </p:grpSpPr>
        <p:sp>
          <p:nvSpPr>
            <p:cNvPr id="15" name="Rectangle 7"/>
            <p:cNvSpPr>
              <a:spLocks noChangeArrowheads="1"/>
            </p:cNvSpPr>
            <p:nvPr/>
          </p:nvSpPr>
          <p:spPr bwMode="auto">
            <a:xfrm>
              <a:off x="0" y="0"/>
              <a:ext cx="4518" cy="249"/>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6" name="Rectangle 8"/>
            <p:cNvSpPr>
              <a:spLocks noChangeArrowheads="1"/>
            </p:cNvSpPr>
            <p:nvPr/>
          </p:nvSpPr>
          <p:spPr bwMode="auto">
            <a:xfrm>
              <a:off x="0" y="1"/>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7" name="Rectangle 9"/>
            <p:cNvSpPr>
              <a:spLocks noChangeArrowheads="1"/>
            </p:cNvSpPr>
            <p:nvPr/>
          </p:nvSpPr>
          <p:spPr bwMode="auto">
            <a:xfrm>
              <a:off x="2265" y="0"/>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grpSp>
      <p:sp>
        <p:nvSpPr>
          <p:cNvPr id="18" name="Rectangle 10"/>
          <p:cNvSpPr>
            <a:spLocks noGrp="1" noChangeArrowheads="1"/>
          </p:cNvSpPr>
          <p:nvPr>
            <p:ph type="ctrTitle" hasCustomPrompt="1"/>
          </p:nvPr>
        </p:nvSpPr>
        <p:spPr>
          <a:xfrm>
            <a:off x="3820943" y="2855914"/>
            <a:ext cx="6864351" cy="687387"/>
          </a:xfrm>
        </p:spPr>
        <p:txBody>
          <a:bodyPr/>
          <a:lstStyle>
            <a:lvl1pPr>
              <a:defRPr sz="4000">
                <a:solidFill>
                  <a:schemeClr val="tx1"/>
                </a:solidFill>
                <a:latin typeface="+mj-lt"/>
              </a:defRPr>
            </a:lvl1pPr>
          </a:lstStyle>
          <a:p>
            <a:pPr lvl="0"/>
            <a:r>
              <a:rPr lang="zh-CN" altLang="en-US" noProof="0" dirty="0">
                <a:sym typeface="Arial" panose="020B0604020202020204" pitchFamily="34" charset="0"/>
              </a:rPr>
              <a:t>编辑标题</a:t>
            </a:r>
            <a:endParaRPr lang="zh-CN" altLang="zh-CN" noProof="0" dirty="0">
              <a:sym typeface="Arial" panose="020B0604020202020204" pitchFamily="34" charset="0"/>
            </a:endParaRPr>
          </a:p>
        </p:txBody>
      </p:sp>
      <p:sp>
        <p:nvSpPr>
          <p:cNvPr id="19" name="Rectangle 11"/>
          <p:cNvSpPr>
            <a:spLocks noGrp="1" noChangeArrowheads="1"/>
          </p:cNvSpPr>
          <p:nvPr>
            <p:ph type="subTitle" idx="1"/>
          </p:nvPr>
        </p:nvSpPr>
        <p:spPr>
          <a:xfrm>
            <a:off x="3820943" y="3543300"/>
            <a:ext cx="6864351" cy="611188"/>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lstStyle>
            <a:lvl1pPr marL="0" indent="0">
              <a:spcBef>
                <a:spcPct val="0"/>
              </a:spcBef>
              <a:buFont typeface="Arial" panose="020B0604020202020204" pitchFamily="34" charset="0"/>
              <a:buNone/>
              <a:defRPr sz="2800">
                <a:solidFill>
                  <a:srgbClr val="F1AA07"/>
                </a:solidFill>
                <a:latin typeface="+mn-ea"/>
                <a:ea typeface="+mn-ea"/>
                <a:sym typeface="Arial" panose="020B0604020202020204" pitchFamily="34" charset="0"/>
              </a:defRPr>
            </a:lvl1pPr>
          </a:lstStyle>
          <a:p>
            <a:pPr lvl="0"/>
            <a:r>
              <a:rPr lang="zh-CN" altLang="zh-CN" noProof="0" dirty="0">
                <a:sym typeface="Arial" panose="020B0604020202020204" pitchFamily="34" charset="0"/>
              </a:rPr>
              <a:t>单击此处编辑母版副标题样式</a:t>
            </a:r>
            <a:endParaRPr lang="zh-CN" altLang="zh-CN" noProof="0" dirty="0">
              <a:sym typeface="Arial" panose="020B0604020202020204" pitchFamily="34" charset="0"/>
            </a:endParaRPr>
          </a:p>
        </p:txBody>
      </p:sp>
      <p:sp>
        <p:nvSpPr>
          <p:cNvPr id="2" name="日期占位符 1"/>
          <p:cNvSpPr>
            <a:spLocks noGrp="1"/>
          </p:cNvSpPr>
          <p:nvPr>
            <p:ph type="dt" sz="half" idx="10"/>
          </p:nvPr>
        </p:nvSpPr>
        <p:spPr/>
        <p:txBody>
          <a:bodyPr/>
          <a:lstStyle/>
          <a:p>
            <a:fld id="{9AC639E7-FCA5-435F-8592-3881F1026E6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9FDD4A-240E-4D15-943F-A4EBA544B28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C639E7-FCA5-435F-8592-3881F1026E6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9FDD4A-240E-4D15-943F-A4EBA544B28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51080" y="953290"/>
            <a:ext cx="5416551" cy="757325"/>
          </a:xfrm>
          <a:solidFill>
            <a:srgbClr val="F1AA07"/>
          </a:solidFill>
        </p:spPr>
        <p:txBody>
          <a:bodyPr anchor="ctr" anchorCtr="0">
            <a:normAutofit/>
          </a:bodyPr>
          <a:lstStyle>
            <a:lvl1pPr>
              <a:defRPr sz="3600">
                <a:solidFill>
                  <a:schemeClr val="bg1"/>
                </a:solidFill>
              </a:defRPr>
            </a:lvl1pPr>
          </a:lstStyle>
          <a:p>
            <a:r>
              <a:rPr lang="zh-CN" altLang="en-US" dirty="0"/>
              <a:t>编辑标题</a:t>
            </a:r>
            <a:endParaRPr lang="zh-CN" altLang="en-US" dirty="0"/>
          </a:p>
        </p:txBody>
      </p:sp>
      <p:sp>
        <p:nvSpPr>
          <p:cNvPr id="3" name="图片占位符 2"/>
          <p:cNvSpPr>
            <a:spLocks noGrp="1"/>
          </p:cNvSpPr>
          <p:nvPr>
            <p:ph type="pic" idx="1"/>
          </p:nvPr>
        </p:nvSpPr>
        <p:spPr>
          <a:xfrm>
            <a:off x="6684584" y="9524"/>
            <a:ext cx="4554554" cy="684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951080" y="1966220"/>
            <a:ext cx="5416551" cy="4498975"/>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09600" y="6465195"/>
            <a:ext cx="2844800" cy="320675"/>
          </a:xfrm>
        </p:spPr>
        <p:txBody>
          <a:bodyPr/>
          <a:lstStyle/>
          <a:p>
            <a:fld id="{9AC639E7-FCA5-435F-8592-3881F1026E6A}" type="datetime1">
              <a:rPr lang="zh-CN" altLang="en-US" smtClean="0"/>
            </a:fld>
            <a:endParaRPr lang="zh-CN" altLang="en-US"/>
          </a:p>
        </p:txBody>
      </p:sp>
      <p:sp>
        <p:nvSpPr>
          <p:cNvPr id="6" name="页脚占位符 5"/>
          <p:cNvSpPr>
            <a:spLocks noGrp="1"/>
          </p:cNvSpPr>
          <p:nvPr>
            <p:ph type="ftr" sz="quarter" idx="11"/>
          </p:nvPr>
        </p:nvSpPr>
        <p:spPr>
          <a:xfrm>
            <a:off x="4165600" y="6465195"/>
            <a:ext cx="3860800" cy="320675"/>
          </a:xfrm>
        </p:spPr>
        <p:txBody>
          <a:bodyPr/>
          <a:lstStyle/>
          <a:p>
            <a:endParaRPr lang="zh-CN" altLang="en-US"/>
          </a:p>
        </p:txBody>
      </p:sp>
      <p:sp>
        <p:nvSpPr>
          <p:cNvPr id="7" name="灯片编号占位符 6"/>
          <p:cNvSpPr>
            <a:spLocks noGrp="1"/>
          </p:cNvSpPr>
          <p:nvPr>
            <p:ph type="sldNum" sz="quarter" idx="12"/>
          </p:nvPr>
        </p:nvSpPr>
        <p:spPr>
          <a:xfrm>
            <a:off x="8737600" y="6465195"/>
            <a:ext cx="2844800" cy="320675"/>
          </a:xfrm>
        </p:spPr>
        <p:txBody>
          <a:bodyPr/>
          <a:lstStyle/>
          <a:p>
            <a:fld id="{A69FDD4A-240E-4D15-943F-A4EBA544B28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33857" y="445410"/>
            <a:ext cx="1691115" cy="5567363"/>
          </a:xfrm>
        </p:spPr>
        <p:txBody>
          <a:bodyPr vert="eaVert"/>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609600" y="445410"/>
            <a:ext cx="8779329" cy="5567363"/>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9AC639E7-FCA5-435F-8592-3881F1026E6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9FDD4A-240E-4D15-943F-A4EBA544B28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83636" y="184150"/>
            <a:ext cx="10309349" cy="999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p>
            <a:pPr lvl="0"/>
            <a:r>
              <a:rPr lang="zh-CN" altLang="zh-CN" dirty="0">
                <a:sym typeface="Arial" panose="020B0604020202020204" pitchFamily="34" charset="0"/>
              </a:rPr>
              <a:t>单击此处编辑母版标题样式</a:t>
            </a:r>
            <a:endParaRPr lang="zh-CN" altLang="zh-CN" dirty="0">
              <a:sym typeface="Arial" panose="020B0604020202020204" pitchFamily="34" charset="0"/>
            </a:endParaRPr>
          </a:p>
        </p:txBody>
      </p:sp>
      <p:sp>
        <p:nvSpPr>
          <p:cNvPr id="1027" name="Rectangle 3"/>
          <p:cNvSpPr>
            <a:spLocks noGrp="1" noChangeArrowheads="1"/>
          </p:cNvSpPr>
          <p:nvPr>
            <p:ph type="body" idx="1"/>
          </p:nvPr>
        </p:nvSpPr>
        <p:spPr bwMode="auto">
          <a:xfrm>
            <a:off x="609600" y="1464814"/>
            <a:ext cx="10983385"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fld id="{9AC639E7-FCA5-435F-8592-3881F1026E6A}" type="datetime1">
              <a:rPr lang="zh-CN" altLang="en-US" smtClean="0"/>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fld id="{A69FDD4A-240E-4D15-943F-A4EBA544B2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spcBef>
          <a:spcPct val="0"/>
        </a:spcBef>
        <a:spcAft>
          <a:spcPct val="0"/>
        </a:spcAft>
        <a:buFont typeface="Arial" panose="020B0604020202020204" pitchFamily="34" charset="0"/>
        <a:defRPr sz="3600" kern="1200">
          <a:solidFill>
            <a:srgbClr val="F1AA07"/>
          </a:solidFill>
          <a:latin typeface="+mj-ea"/>
          <a:ea typeface="+mj-ea"/>
          <a:cs typeface="+mj-cs"/>
          <a:sym typeface="Arial" panose="020B0604020202020204" pitchFamily="34" charset="0"/>
        </a:defRPr>
      </a:lvl1pPr>
      <a:lvl2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9pPr>
    </p:titleStyle>
    <p:bodyStyle>
      <a:lvl1pPr marL="285750" indent="-285750" algn="l" rtl="0" fontAlgn="base">
        <a:spcBef>
          <a:spcPct val="20000"/>
        </a:spcBef>
        <a:spcAft>
          <a:spcPct val="0"/>
        </a:spcAft>
        <a:buFont typeface="Arial" panose="020B0604020202020204" pitchFamily="34" charset="0"/>
        <a:buChar char="•"/>
        <a:defRPr sz="2400" kern="1200">
          <a:solidFill>
            <a:schemeClr val="bg2"/>
          </a:solidFill>
          <a:latin typeface="+mn-ea"/>
          <a:ea typeface="+mn-ea"/>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solidFill>
          <a:latin typeface="+mn-lt"/>
          <a:ea typeface="+mn-ea"/>
          <a:cs typeface="+mn-cs"/>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35.xml"/><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3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39.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4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45.xml"/><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tags" Target="../tags/tag44.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49.xml"/><Relationship Id="rId2" Type="http://schemas.openxmlformats.org/officeDocument/2006/relationships/image" Target="../media/image12.png"/><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6" Type="http://schemas.openxmlformats.org/officeDocument/2006/relationships/notesSlide" Target="../notesSlides/notesSlide2.xml"/><Relationship Id="rId15" Type="http://schemas.openxmlformats.org/officeDocument/2006/relationships/slideLayout" Target="../slideLayouts/slideLayout2.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55.xml"/><Relationship Id="rId2" Type="http://schemas.openxmlformats.org/officeDocument/2006/relationships/image" Target="../media/image1.png"/><Relationship Id="rId1" Type="http://schemas.openxmlformats.org/officeDocument/2006/relationships/tags" Target="../tags/tag54.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5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56.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59.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58.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61.xml"/><Relationship Id="rId2" Type="http://schemas.openxmlformats.org/officeDocument/2006/relationships/image" Target="../media/image28.png"/><Relationship Id="rId1" Type="http://schemas.openxmlformats.org/officeDocument/2006/relationships/tags" Target="../tags/tag60.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image" Target="../media/image29.png"/><Relationship Id="rId1" Type="http://schemas.openxmlformats.org/officeDocument/2006/relationships/tags" Target="../tags/tag6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image" Target="../media/image29.png"/><Relationship Id="rId1" Type="http://schemas.openxmlformats.org/officeDocument/2006/relationships/tags" Target="../tags/tag64.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29.png"/><Relationship Id="rId1" Type="http://schemas.openxmlformats.org/officeDocument/2006/relationships/tags" Target="../tags/tag66.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30.png"/><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31.png"/><Relationship Id="rId1" Type="http://schemas.openxmlformats.org/officeDocument/2006/relationships/tags" Target="../tags/tag7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31.png"/><Relationship Id="rId1" Type="http://schemas.openxmlformats.org/officeDocument/2006/relationships/tags" Target="../tags/tag72.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image" Target="../media/image31.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tags" Target="../tags/tag74.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34.png"/><Relationship Id="rId1" Type="http://schemas.openxmlformats.org/officeDocument/2006/relationships/tags" Target="../tags/tag76.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34.png"/><Relationship Id="rId1" Type="http://schemas.openxmlformats.org/officeDocument/2006/relationships/tags" Target="../tags/tag78.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image" Target="../media/image34.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80.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37.png"/><Relationship Id="rId1" Type="http://schemas.openxmlformats.org/officeDocument/2006/relationships/tags" Target="../tags/tag8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7" Type="http://schemas.openxmlformats.org/officeDocument/2006/relationships/slideLayout" Target="../slideLayouts/slideLayout6.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4.png"/><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custDataLst>
              <p:tags r:id="rId1"/>
            </p:custDataLst>
          </p:nvPr>
        </p:nvSpPr>
        <p:spPr>
          <a:xfrm>
            <a:off x="3882008" y="3177224"/>
            <a:ext cx="6864351" cy="687387"/>
          </a:xfrm>
        </p:spPr>
        <p:txBody>
          <a:bodyPr>
            <a:normAutofit/>
          </a:bodyPr>
          <a:lstStyle/>
          <a:p>
            <a:r>
              <a:rPr lang="zh-CN" altLang="en-US" sz="3600" dirty="0">
                <a:latin typeface="+mj-lt"/>
              </a:rPr>
              <a:t>潜入搜索</a:t>
            </a:r>
            <a:endParaRPr lang="zh-CN" altLang="en-US" sz="3600" dirty="0">
              <a:latin typeface="+mj-lt"/>
            </a:endParaRPr>
          </a:p>
        </p:txBody>
      </p:sp>
      <p:sp>
        <p:nvSpPr>
          <p:cNvPr id="6148" name="Rectangle 4"/>
          <p:cNvSpPr>
            <a:spLocks noGrp="1" noChangeArrowheads="1"/>
          </p:cNvSpPr>
          <p:nvPr>
            <p:ph type="subTitle" idx="1"/>
            <p:custDataLst>
              <p:tags r:id="rId2"/>
            </p:custDataLst>
          </p:nvPr>
        </p:nvSpPr>
        <p:spPr>
          <a:xfrm>
            <a:off x="8535670" y="5349240"/>
            <a:ext cx="7717155" cy="916305"/>
          </a:xfrm>
        </p:spPr>
        <p:txBody>
          <a:bodyPr>
            <a:normAutofit lnSpcReduction="20000"/>
          </a:bodyPr>
          <a:lstStyle/>
          <a:p>
            <a:pPr>
              <a:lnSpc>
                <a:spcPct val="80000"/>
              </a:lnSpc>
            </a:pPr>
            <a:endParaRPr lang="en-US" altLang="zh-CN" dirty="0">
              <a:solidFill>
                <a:schemeClr val="tx2"/>
              </a:solidFill>
              <a:latin typeface="+mn-lt"/>
            </a:endParaRPr>
          </a:p>
          <a:p>
            <a:pPr>
              <a:lnSpc>
                <a:spcPct val="80000"/>
              </a:lnSpc>
            </a:pPr>
            <a:r>
              <a:rPr lang="en-US" altLang="zh-CN" dirty="0" smtClean="0">
                <a:solidFill>
                  <a:schemeClr val="tx2"/>
                </a:solidFill>
                <a:latin typeface="+mn-lt"/>
              </a:rPr>
              <a:t>1079010282@qq.com</a:t>
            </a:r>
            <a:endParaRPr lang="en-US" altLang="zh-CN" dirty="0" smtClean="0">
              <a:solidFill>
                <a:schemeClr val="tx2"/>
              </a:solidFill>
              <a:latin typeface="+mn-lt"/>
            </a:endParaRPr>
          </a:p>
          <a:p>
            <a:pPr>
              <a:lnSpc>
                <a:spcPct val="80000"/>
              </a:lnSpc>
            </a:pPr>
            <a:endParaRPr lang="en-US" altLang="zh-CN" dirty="0" smtClean="0">
              <a:solidFill>
                <a:schemeClr val="tx2"/>
              </a:solidFill>
              <a:latin typeface="+mn-lt"/>
            </a:endParaRPr>
          </a:p>
          <a:p>
            <a:pPr>
              <a:lnSpc>
                <a:spcPct val="80000"/>
              </a:lnSpc>
            </a:pPr>
            <a:r>
              <a:rPr lang="en-US" altLang="zh-CN" dirty="0" smtClean="0">
                <a:solidFill>
                  <a:schemeClr val="tx2"/>
                </a:solidFill>
                <a:latin typeface="+mn-lt"/>
              </a:rPr>
              <a:t>20170710 </a:t>
            </a:r>
            <a:r>
              <a:rPr lang="zh-CN" altLang="zh-CN" dirty="0" smtClean="0">
                <a:solidFill>
                  <a:schemeClr val="tx2"/>
                </a:solidFill>
                <a:latin typeface="+mn-lt"/>
              </a:rPr>
              <a:t>任宇翔</a:t>
            </a:r>
            <a:endParaRPr lang="zh-CN" altLang="zh-CN" dirty="0" smtClean="0">
              <a:solidFill>
                <a:schemeClr val="tx2"/>
              </a:solidFill>
              <a:latin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sym typeface="+mn-ea"/>
              </a:rPr>
              <a:t>B+</a:t>
            </a:r>
            <a:r>
              <a:rPr lang="zh-CN" altLang="en-US" dirty="0">
                <a:sym typeface="+mn-ea"/>
              </a:rPr>
              <a:t>树</a:t>
            </a:r>
            <a:endParaRPr lang="zh-CN" altLang="en-US" dirty="0"/>
          </a:p>
        </p:txBody>
      </p:sp>
      <p:pic>
        <p:nvPicPr>
          <p:cNvPr id="7" name="图片 6"/>
          <p:cNvPicPr>
            <a:picLocks noChangeAspect="1"/>
          </p:cNvPicPr>
          <p:nvPr/>
        </p:nvPicPr>
        <p:blipFill>
          <a:blip r:embed="rId2"/>
          <a:stretch>
            <a:fillRect/>
          </a:stretch>
        </p:blipFill>
        <p:spPr>
          <a:xfrm>
            <a:off x="574040" y="2026920"/>
            <a:ext cx="3190240" cy="1466850"/>
          </a:xfrm>
          <a:prstGeom prst="rect">
            <a:avLst/>
          </a:prstGeom>
        </p:spPr>
      </p:pic>
      <p:pic>
        <p:nvPicPr>
          <p:cNvPr id="6" name="图片 5"/>
          <p:cNvPicPr>
            <a:picLocks noChangeAspect="1"/>
          </p:cNvPicPr>
          <p:nvPr/>
        </p:nvPicPr>
        <p:blipFill>
          <a:blip r:embed="rId3"/>
          <a:stretch>
            <a:fillRect/>
          </a:stretch>
        </p:blipFill>
        <p:spPr>
          <a:xfrm>
            <a:off x="7665720" y="2084070"/>
            <a:ext cx="3228340" cy="1409700"/>
          </a:xfrm>
          <a:prstGeom prst="rect">
            <a:avLst/>
          </a:prstGeom>
        </p:spPr>
      </p:pic>
      <p:sp>
        <p:nvSpPr>
          <p:cNvPr id="2" name="文本框 1"/>
          <p:cNvSpPr txBox="1"/>
          <p:nvPr/>
        </p:nvSpPr>
        <p:spPr>
          <a:xfrm>
            <a:off x="574040" y="1051560"/>
            <a:ext cx="5998845" cy="640080"/>
          </a:xfrm>
          <a:prstGeom prst="rect">
            <a:avLst/>
          </a:prstGeom>
          <a:noFill/>
        </p:spPr>
        <p:txBody>
          <a:bodyPr wrap="square" rtlCol="0" anchor="t">
            <a:spAutoFit/>
          </a:bodyPr>
          <a:p>
            <a:r>
              <a:rPr lang="zh-CN" altLang="en-US">
                <a:sym typeface="+mn-ea"/>
              </a:rPr>
              <a:t>首先，我们的数组是34，12，5，67，</a:t>
            </a:r>
            <a:r>
              <a:rPr lang="zh-CN" altLang="en-US">
                <a:solidFill>
                  <a:srgbClr val="C00000"/>
                </a:solidFill>
                <a:sym typeface="+mn-ea"/>
              </a:rPr>
              <a:t>37</a:t>
            </a:r>
            <a:r>
              <a:rPr lang="zh-CN" altLang="en-US">
                <a:sym typeface="+mn-ea"/>
              </a:rPr>
              <a:t>，40，45，24</a:t>
            </a:r>
            <a:endParaRPr lang="zh-CN" altLang="en-US"/>
          </a:p>
          <a:p>
            <a:r>
              <a:rPr lang="zh-CN" altLang="en-US">
                <a:solidFill>
                  <a:srgbClr val="C00000"/>
                </a:solidFill>
                <a:sym typeface="+mn-ea"/>
              </a:rPr>
              <a:t>第五步</a:t>
            </a:r>
            <a:r>
              <a:rPr lang="zh-CN" altLang="en-US">
                <a:sym typeface="+mn-ea"/>
              </a:rPr>
              <a:t>：插入</a:t>
            </a:r>
            <a:r>
              <a:rPr lang="en-US">
                <a:sym typeface="+mn-ea"/>
              </a:rPr>
              <a:t>67</a:t>
            </a:r>
            <a:endParaRPr lang="en-US"/>
          </a:p>
        </p:txBody>
      </p:sp>
      <p:sp>
        <p:nvSpPr>
          <p:cNvPr id="3" name="文本框 2"/>
          <p:cNvSpPr txBox="1"/>
          <p:nvPr/>
        </p:nvSpPr>
        <p:spPr>
          <a:xfrm>
            <a:off x="5509260" y="2606040"/>
            <a:ext cx="1310640" cy="701040"/>
          </a:xfrm>
          <a:prstGeom prst="rect">
            <a:avLst/>
          </a:prstGeom>
          <a:noFill/>
        </p:spPr>
        <p:txBody>
          <a:bodyPr wrap="square" rtlCol="0" anchor="t">
            <a:spAutoFit/>
          </a:bodyPr>
          <a:p>
            <a:r>
              <a:rPr lang="en-US" altLang="zh-CN" sz="4000">
                <a:cs typeface="Arial" panose="020B0604020202020204" pitchFamily="34" charset="0"/>
                <a:sym typeface="+mn-ea"/>
              </a:rPr>
              <a:t>←</a:t>
            </a:r>
            <a:endParaRPr lang="zh-CN" altLang="en-US" sz="4000"/>
          </a:p>
        </p:txBody>
      </p:sp>
      <p:sp>
        <p:nvSpPr>
          <p:cNvPr id="5" name="文本框 4"/>
          <p:cNvSpPr txBox="1"/>
          <p:nvPr/>
        </p:nvSpPr>
        <p:spPr>
          <a:xfrm>
            <a:off x="574040" y="4411980"/>
            <a:ext cx="10149840" cy="1188720"/>
          </a:xfrm>
          <a:prstGeom prst="rect">
            <a:avLst/>
          </a:prstGeom>
          <a:noFill/>
        </p:spPr>
        <p:txBody>
          <a:bodyPr wrap="square" rtlCol="0">
            <a:spAutoFit/>
          </a:bodyPr>
          <a:p>
            <a:pPr algn="l"/>
            <a:r>
              <a:rPr lang="zh-CN" altLang="en-US">
                <a:solidFill>
                  <a:srgbClr val="C00000"/>
                </a:solidFill>
              </a:rPr>
              <a:t>这一步比较简单</a:t>
            </a:r>
            <a:endParaRPr lang="zh-CN" altLang="en-US">
              <a:solidFill>
                <a:srgbClr val="C00000"/>
              </a:solidFill>
            </a:endParaRPr>
          </a:p>
          <a:p>
            <a:pPr algn="l"/>
            <a:endParaRPr lang="zh-CN" altLang="en-US">
              <a:solidFill>
                <a:srgbClr val="C00000"/>
              </a:solidFill>
            </a:endParaRPr>
          </a:p>
          <a:p>
            <a:pPr algn="l"/>
            <a:r>
              <a:rPr lang="zh-CN" altLang="en-US">
                <a:solidFill>
                  <a:srgbClr val="C00000"/>
                </a:solidFill>
              </a:rPr>
              <a:t>从根节点开始遍历，67小于NULL，顺着指针往下走，到达叶子节点</a:t>
            </a:r>
            <a:endParaRPr lang="zh-CN" altLang="en-US">
              <a:solidFill>
                <a:srgbClr val="C00000"/>
              </a:solidFill>
            </a:endParaRPr>
          </a:p>
          <a:p>
            <a:pPr algn="l"/>
            <a:r>
              <a:rPr lang="zh-CN" altLang="en-US">
                <a:solidFill>
                  <a:srgbClr val="C00000"/>
                </a:solidFill>
              </a:rPr>
              <a:t>到达叶子节点，发现67大于该节点的每一个元素，并且叶子节点有空位，直接插入即可</a:t>
            </a:r>
            <a:endParaRPr lang="zh-CN" altLang="en-US">
              <a:solidFill>
                <a:srgbClr val="C00000"/>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sym typeface="+mn-ea"/>
              </a:rPr>
              <a:t>B+</a:t>
            </a:r>
            <a:r>
              <a:rPr lang="zh-CN" altLang="en-US" dirty="0">
                <a:sym typeface="+mn-ea"/>
              </a:rPr>
              <a:t>树</a:t>
            </a:r>
            <a:endParaRPr lang="zh-CN" altLang="en-US" dirty="0"/>
          </a:p>
        </p:txBody>
      </p:sp>
      <p:pic>
        <p:nvPicPr>
          <p:cNvPr id="8" name="图片 7"/>
          <p:cNvPicPr>
            <a:picLocks noChangeAspect="1"/>
          </p:cNvPicPr>
          <p:nvPr/>
        </p:nvPicPr>
        <p:blipFill>
          <a:blip r:embed="rId2"/>
          <a:stretch>
            <a:fillRect/>
          </a:stretch>
        </p:blipFill>
        <p:spPr>
          <a:xfrm>
            <a:off x="490855" y="1588135"/>
            <a:ext cx="5390515" cy="2286000"/>
          </a:xfrm>
          <a:prstGeom prst="rect">
            <a:avLst/>
          </a:prstGeom>
        </p:spPr>
      </p:pic>
      <p:sp>
        <p:nvSpPr>
          <p:cNvPr id="2" name="文本框 1"/>
          <p:cNvSpPr txBox="1"/>
          <p:nvPr/>
        </p:nvSpPr>
        <p:spPr>
          <a:xfrm>
            <a:off x="490855" y="4114800"/>
            <a:ext cx="10448290" cy="2286000"/>
          </a:xfrm>
          <a:prstGeom prst="rect">
            <a:avLst/>
          </a:prstGeom>
          <a:noFill/>
        </p:spPr>
        <p:txBody>
          <a:bodyPr wrap="square" rtlCol="0" anchor="t">
            <a:spAutoFit/>
          </a:bodyPr>
          <a:p>
            <a:pPr algn="l"/>
            <a:r>
              <a:rPr lang="zh-CN" altLang="en-US">
                <a:solidFill>
                  <a:srgbClr val="C00000"/>
                </a:solidFill>
                <a:sym typeface="+mn-ea"/>
              </a:rPr>
              <a:t>最后一步复杂了，这一步不仅分裂了，而且分裂了两次，并且层数增加了一层</a:t>
            </a:r>
            <a:endParaRPr lang="zh-CN" altLang="en-US">
              <a:solidFill>
                <a:srgbClr val="C00000"/>
              </a:solidFill>
            </a:endParaRPr>
          </a:p>
          <a:p>
            <a:pPr algn="l"/>
            <a:r>
              <a:rPr lang="en-US" altLang="zh-CN">
                <a:solidFill>
                  <a:srgbClr val="C00000"/>
                </a:solidFill>
                <a:sym typeface="+mn-ea"/>
              </a:rPr>
              <a:t>1.</a:t>
            </a:r>
            <a:r>
              <a:rPr lang="zh-CN" altLang="en-US">
                <a:solidFill>
                  <a:srgbClr val="C00000"/>
                </a:solidFill>
                <a:sym typeface="+mn-ea"/>
              </a:rPr>
              <a:t>从根节点开始遍历，37小于NULL，顺着指针往下走，到达叶子节点</a:t>
            </a:r>
            <a:endParaRPr lang="zh-CN" altLang="en-US">
              <a:solidFill>
                <a:srgbClr val="C00000"/>
              </a:solidFill>
            </a:endParaRPr>
          </a:p>
          <a:p>
            <a:pPr algn="l"/>
            <a:r>
              <a:rPr lang="en-US" altLang="zh-CN">
                <a:solidFill>
                  <a:srgbClr val="C00000"/>
                </a:solidFill>
                <a:sym typeface="+mn-ea"/>
              </a:rPr>
              <a:t>2.到达叶子节点，37小于叶子节点中的67，表示可以插入到这个节点中，但是节点满了，我们按照第四步的操作，分裂节点。</a:t>
            </a:r>
            <a:endParaRPr lang="en-US" altLang="zh-CN">
              <a:solidFill>
                <a:srgbClr val="C00000"/>
              </a:solidFill>
            </a:endParaRPr>
          </a:p>
          <a:p>
            <a:pPr algn="l"/>
            <a:r>
              <a:rPr lang="en-US" altLang="zh-CN">
                <a:solidFill>
                  <a:srgbClr val="C00000"/>
                </a:solidFill>
                <a:sym typeface="+mn-ea"/>
              </a:rPr>
              <a:t>3.分裂完了以后，产生了一个[34,37]，一个[67,无]两个节点，往上走的时候，发现上一层的节点插入了37以后也满了，继续按照第四步分裂</a:t>
            </a:r>
            <a:endParaRPr lang="en-US" altLang="zh-CN">
              <a:solidFill>
                <a:srgbClr val="C00000"/>
              </a:solidFill>
            </a:endParaRPr>
          </a:p>
          <a:p>
            <a:pPr algn="l"/>
            <a:r>
              <a:rPr lang="en-US" altLang="zh-CN">
                <a:solidFill>
                  <a:srgbClr val="C00000"/>
                </a:solidFill>
                <a:sym typeface="+mn-ea"/>
              </a:rPr>
              <a:t>4.分裂完了以后，发现上层没有节点了，那么就新建一个根节点当上层节点，按照分裂的步骤给根节点赋值。</a:t>
            </a:r>
            <a:endParaRPr lang="zh-CN" altLang="en-US"/>
          </a:p>
        </p:txBody>
      </p:sp>
      <p:sp>
        <p:nvSpPr>
          <p:cNvPr id="3" name="文本框 2"/>
          <p:cNvSpPr txBox="1"/>
          <p:nvPr/>
        </p:nvSpPr>
        <p:spPr>
          <a:xfrm>
            <a:off x="490855" y="948055"/>
            <a:ext cx="8482965" cy="640080"/>
          </a:xfrm>
          <a:prstGeom prst="rect">
            <a:avLst/>
          </a:prstGeom>
          <a:noFill/>
        </p:spPr>
        <p:txBody>
          <a:bodyPr wrap="square" rtlCol="0" anchor="t">
            <a:spAutoFit/>
          </a:bodyPr>
          <a:p>
            <a:r>
              <a:rPr lang="zh-CN" altLang="en-US">
                <a:sym typeface="+mn-ea"/>
              </a:rPr>
              <a:t>首先，我们的数组是34，12，5，67，</a:t>
            </a:r>
            <a:r>
              <a:rPr lang="zh-CN" altLang="en-US">
                <a:solidFill>
                  <a:srgbClr val="C00000"/>
                </a:solidFill>
                <a:sym typeface="+mn-ea"/>
              </a:rPr>
              <a:t>37</a:t>
            </a:r>
            <a:r>
              <a:rPr lang="zh-CN" altLang="en-US">
                <a:sym typeface="+mn-ea"/>
              </a:rPr>
              <a:t>，40，45，24</a:t>
            </a:r>
            <a:endParaRPr lang="zh-CN" altLang="en-US"/>
          </a:p>
          <a:p>
            <a:r>
              <a:rPr lang="zh-CN" altLang="en-US">
                <a:solidFill>
                  <a:srgbClr val="C00000"/>
                </a:solidFill>
                <a:sym typeface="+mn-ea"/>
              </a:rPr>
              <a:t>第六步</a:t>
            </a:r>
            <a:r>
              <a:rPr lang="zh-CN" altLang="en-US">
                <a:sym typeface="+mn-ea"/>
              </a:rPr>
              <a:t>：插入</a:t>
            </a:r>
            <a:r>
              <a:rPr lang="en-US">
                <a:sym typeface="+mn-ea"/>
              </a:rPr>
              <a:t>37</a:t>
            </a:r>
            <a:endParaRPr lang="en-US"/>
          </a:p>
        </p:txBody>
      </p:sp>
      <p:pic>
        <p:nvPicPr>
          <p:cNvPr id="7" name="图片 6"/>
          <p:cNvPicPr>
            <a:picLocks noChangeAspect="1"/>
          </p:cNvPicPr>
          <p:nvPr/>
        </p:nvPicPr>
        <p:blipFill>
          <a:blip r:embed="rId3"/>
          <a:stretch>
            <a:fillRect/>
          </a:stretch>
        </p:blipFill>
        <p:spPr>
          <a:xfrm>
            <a:off x="8346440" y="1997710"/>
            <a:ext cx="3190240" cy="1466850"/>
          </a:xfrm>
          <a:prstGeom prst="rect">
            <a:avLst/>
          </a:prstGeom>
        </p:spPr>
      </p:pic>
      <p:sp>
        <p:nvSpPr>
          <p:cNvPr id="4" name="文本框 3"/>
          <p:cNvSpPr txBox="1"/>
          <p:nvPr/>
        </p:nvSpPr>
        <p:spPr>
          <a:xfrm>
            <a:off x="6457315" y="2606675"/>
            <a:ext cx="1889125" cy="701040"/>
          </a:xfrm>
          <a:prstGeom prst="rect">
            <a:avLst/>
          </a:prstGeom>
          <a:noFill/>
        </p:spPr>
        <p:txBody>
          <a:bodyPr wrap="square" rtlCol="0" anchor="t">
            <a:spAutoFit/>
          </a:bodyPr>
          <a:p>
            <a:r>
              <a:rPr lang="en-US" altLang="zh-CN" sz="4000">
                <a:cs typeface="Arial" panose="020B0604020202020204" pitchFamily="34" charset="0"/>
                <a:sym typeface="+mn-ea"/>
              </a:rPr>
              <a:t>←</a:t>
            </a:r>
            <a:endParaRPr lang="zh-CN" altLang="en-US" sz="40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sym typeface="+mn-ea"/>
              </a:rPr>
              <a:t>B+</a:t>
            </a:r>
            <a:r>
              <a:rPr lang="zh-CN" altLang="en-US" dirty="0">
                <a:sym typeface="+mn-ea"/>
              </a:rPr>
              <a:t>树</a:t>
            </a:r>
            <a:endParaRPr lang="zh-CN" altLang="en-US" dirty="0"/>
          </a:p>
        </p:txBody>
      </p:sp>
      <p:pic>
        <p:nvPicPr>
          <p:cNvPr id="2" name="图片 1"/>
          <p:cNvPicPr>
            <a:picLocks noChangeAspect="1"/>
          </p:cNvPicPr>
          <p:nvPr/>
        </p:nvPicPr>
        <p:blipFill>
          <a:blip r:embed="rId2"/>
          <a:stretch>
            <a:fillRect/>
          </a:stretch>
        </p:blipFill>
        <p:spPr>
          <a:xfrm>
            <a:off x="3590290" y="767715"/>
            <a:ext cx="7114540" cy="2990215"/>
          </a:xfrm>
          <a:prstGeom prst="rect">
            <a:avLst/>
          </a:prstGeom>
        </p:spPr>
      </p:pic>
      <p:pic>
        <p:nvPicPr>
          <p:cNvPr id="3" name="图片 2"/>
          <p:cNvPicPr>
            <a:picLocks noChangeAspect="1"/>
          </p:cNvPicPr>
          <p:nvPr/>
        </p:nvPicPr>
        <p:blipFill>
          <a:blip r:embed="rId3"/>
          <a:stretch>
            <a:fillRect/>
          </a:stretch>
        </p:blipFill>
        <p:spPr>
          <a:xfrm>
            <a:off x="4428490" y="4377690"/>
            <a:ext cx="6276340" cy="2247900"/>
          </a:xfrm>
          <a:prstGeom prst="rect">
            <a:avLst/>
          </a:prstGeom>
        </p:spPr>
      </p:pic>
      <p:sp>
        <p:nvSpPr>
          <p:cNvPr id="4" name="文本框 3"/>
          <p:cNvSpPr txBox="1"/>
          <p:nvPr/>
        </p:nvSpPr>
        <p:spPr>
          <a:xfrm>
            <a:off x="1074420" y="2080260"/>
            <a:ext cx="1783080" cy="365760"/>
          </a:xfrm>
          <a:prstGeom prst="rect">
            <a:avLst/>
          </a:prstGeom>
          <a:noFill/>
        </p:spPr>
        <p:txBody>
          <a:bodyPr wrap="none" rtlCol="0">
            <a:spAutoFit/>
          </a:bodyPr>
          <a:p>
            <a:r>
              <a:rPr lang="zh-CN" altLang="en-US"/>
              <a:t>简易版索引文件</a:t>
            </a:r>
            <a:endParaRPr lang="zh-CN" altLang="en-US"/>
          </a:p>
        </p:txBody>
      </p:sp>
      <p:sp>
        <p:nvSpPr>
          <p:cNvPr id="6" name="文本框 5"/>
          <p:cNvSpPr txBox="1"/>
          <p:nvPr/>
        </p:nvSpPr>
        <p:spPr>
          <a:xfrm>
            <a:off x="1188720" y="5006340"/>
            <a:ext cx="1554480" cy="365760"/>
          </a:xfrm>
          <a:prstGeom prst="rect">
            <a:avLst/>
          </a:prstGeom>
          <a:noFill/>
        </p:spPr>
        <p:txBody>
          <a:bodyPr wrap="none" rtlCol="0">
            <a:spAutoFit/>
          </a:bodyPr>
          <a:p>
            <a:r>
              <a:rPr lang="zh-CN" altLang="en-US"/>
              <a:t>实际索引文件</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索引构建</a:t>
            </a:r>
            <a:endParaRPr lang="zh-CN" altLang="en-US" dirty="0"/>
          </a:p>
        </p:txBody>
      </p:sp>
      <p:pic>
        <p:nvPicPr>
          <p:cNvPr id="6" name="图片 5"/>
          <p:cNvPicPr>
            <a:picLocks noChangeAspect="1"/>
          </p:cNvPicPr>
          <p:nvPr/>
        </p:nvPicPr>
        <p:blipFill>
          <a:blip r:embed="rId2"/>
          <a:stretch>
            <a:fillRect/>
          </a:stretch>
        </p:blipFill>
        <p:spPr>
          <a:xfrm>
            <a:off x="426720" y="1694815"/>
            <a:ext cx="4980940" cy="3133090"/>
          </a:xfrm>
          <a:prstGeom prst="rect">
            <a:avLst/>
          </a:prstGeom>
        </p:spPr>
      </p:pic>
      <p:sp>
        <p:nvSpPr>
          <p:cNvPr id="3" name="文本框 2"/>
          <p:cNvSpPr txBox="1"/>
          <p:nvPr/>
        </p:nvSpPr>
        <p:spPr>
          <a:xfrm>
            <a:off x="6172200" y="4279265"/>
            <a:ext cx="5669280" cy="914400"/>
          </a:xfrm>
          <a:prstGeom prst="rect">
            <a:avLst/>
          </a:prstGeom>
          <a:noFill/>
        </p:spPr>
        <p:txBody>
          <a:bodyPr wrap="none" rtlCol="0">
            <a:spAutoFit/>
          </a:bodyPr>
          <a:p>
            <a:r>
              <a:rPr lang="zh-CN" altLang="en-US">
                <a:solidFill>
                  <a:srgbClr val="C00000"/>
                </a:solidFill>
              </a:rPr>
              <a:t>我们知道了左边的词典可以用</a:t>
            </a:r>
            <a:r>
              <a:rPr lang="en-US" altLang="zh-CN">
                <a:solidFill>
                  <a:srgbClr val="C00000"/>
                </a:solidFill>
              </a:rPr>
              <a:t>B+</a:t>
            </a:r>
            <a:r>
              <a:rPr lang="zh-CN" altLang="zh-CN">
                <a:solidFill>
                  <a:srgbClr val="C00000"/>
                </a:solidFill>
              </a:rPr>
              <a:t>树构建，其叶子节点</a:t>
            </a:r>
            <a:endParaRPr lang="zh-CN" altLang="zh-CN">
              <a:solidFill>
                <a:srgbClr val="C00000"/>
              </a:solidFill>
            </a:endParaRPr>
          </a:p>
          <a:p>
            <a:r>
              <a:rPr lang="zh-CN" altLang="zh-CN">
                <a:solidFill>
                  <a:srgbClr val="C00000"/>
                </a:solidFill>
              </a:rPr>
              <a:t>存储倒排索引的偏移量。那我们就趁热打铁，瞧瞧整个</a:t>
            </a:r>
            <a:endParaRPr lang="zh-CN" altLang="zh-CN">
              <a:solidFill>
                <a:srgbClr val="C00000"/>
              </a:solidFill>
            </a:endParaRPr>
          </a:p>
          <a:p>
            <a:r>
              <a:rPr lang="zh-CN" altLang="zh-CN">
                <a:solidFill>
                  <a:srgbClr val="C00000"/>
                </a:solidFill>
              </a:rPr>
              <a:t>过程到底是怎么样？是否还有别的情况额</a:t>
            </a:r>
            <a:r>
              <a:rPr lang="en-US" altLang="zh-CN">
                <a:solidFill>
                  <a:srgbClr val="C00000"/>
                </a:solidFill>
              </a:rPr>
              <a:t>?</a:t>
            </a:r>
            <a:endParaRPr lang="en-US" altLang="zh-CN">
              <a:solidFill>
                <a:srgbClr val="C00000"/>
              </a:solidFill>
            </a:endParaRPr>
          </a:p>
        </p:txBody>
      </p:sp>
      <p:sp>
        <p:nvSpPr>
          <p:cNvPr id="4" name="文本框 3"/>
          <p:cNvSpPr txBox="1"/>
          <p:nvPr/>
        </p:nvSpPr>
        <p:spPr>
          <a:xfrm>
            <a:off x="579120" y="1150620"/>
            <a:ext cx="1097280" cy="365760"/>
          </a:xfrm>
          <a:prstGeom prst="rect">
            <a:avLst/>
          </a:prstGeom>
          <a:noFill/>
        </p:spPr>
        <p:txBody>
          <a:bodyPr wrap="none" rtlCol="0">
            <a:spAutoFit/>
          </a:bodyPr>
          <a:p>
            <a:r>
              <a:rPr lang="zh-CN" altLang="en-US"/>
              <a:t>倒排索引</a:t>
            </a:r>
            <a:endParaRPr lang="zh-CN" altLang="en-US"/>
          </a:p>
        </p:txBody>
      </p:sp>
      <p:pic>
        <p:nvPicPr>
          <p:cNvPr id="7" name="图片 6"/>
          <p:cNvPicPr>
            <a:picLocks noChangeAspect="1"/>
          </p:cNvPicPr>
          <p:nvPr/>
        </p:nvPicPr>
        <p:blipFill>
          <a:blip r:embed="rId3"/>
          <a:stretch>
            <a:fillRect/>
          </a:stretch>
        </p:blipFill>
        <p:spPr>
          <a:xfrm>
            <a:off x="5991860" y="1694815"/>
            <a:ext cx="6276340" cy="224790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sym typeface="+mn-ea"/>
              </a:rPr>
              <a:t>一次性构建索引</a:t>
            </a:r>
            <a:r>
              <a:rPr lang="en-US" altLang="zh-CN" dirty="0">
                <a:sym typeface="+mn-ea"/>
              </a:rPr>
              <a:t>1</a:t>
            </a:r>
            <a:endParaRPr lang="en-US" altLang="zh-CN" dirty="0">
              <a:sym typeface="+mn-ea"/>
            </a:endParaRPr>
          </a:p>
        </p:txBody>
      </p:sp>
      <p:pic>
        <p:nvPicPr>
          <p:cNvPr id="4" name="图片 3"/>
          <p:cNvPicPr>
            <a:picLocks noChangeAspect="1"/>
          </p:cNvPicPr>
          <p:nvPr/>
        </p:nvPicPr>
        <p:blipFill>
          <a:blip r:embed="rId2"/>
          <a:stretch>
            <a:fillRect/>
          </a:stretch>
        </p:blipFill>
        <p:spPr>
          <a:xfrm>
            <a:off x="6259830" y="31750"/>
            <a:ext cx="5523865" cy="4838065"/>
          </a:xfrm>
          <a:prstGeom prst="rect">
            <a:avLst/>
          </a:prstGeom>
        </p:spPr>
      </p:pic>
      <p:pic>
        <p:nvPicPr>
          <p:cNvPr id="5" name="图片 4"/>
          <p:cNvPicPr>
            <a:picLocks noChangeAspect="1"/>
          </p:cNvPicPr>
          <p:nvPr/>
        </p:nvPicPr>
        <p:blipFill>
          <a:blip r:embed="rId3"/>
          <a:stretch>
            <a:fillRect/>
          </a:stretch>
        </p:blipFill>
        <p:spPr>
          <a:xfrm>
            <a:off x="5897880" y="4641215"/>
            <a:ext cx="6247765" cy="2228850"/>
          </a:xfrm>
          <a:prstGeom prst="rect">
            <a:avLst/>
          </a:prstGeom>
        </p:spPr>
      </p:pic>
      <p:sp>
        <p:nvSpPr>
          <p:cNvPr id="6" name="文本框 5"/>
          <p:cNvSpPr txBox="1"/>
          <p:nvPr/>
        </p:nvSpPr>
        <p:spPr>
          <a:xfrm>
            <a:off x="589915" y="948055"/>
            <a:ext cx="5669280" cy="1188720"/>
          </a:xfrm>
          <a:prstGeom prst="rect">
            <a:avLst/>
          </a:prstGeom>
          <a:noFill/>
        </p:spPr>
        <p:txBody>
          <a:bodyPr wrap="none" rtlCol="0" anchor="t">
            <a:spAutoFit/>
          </a:bodyPr>
          <a:p>
            <a:r>
              <a:rPr lang="zh-CN" altLang="en-US">
                <a:sym typeface="+mn-ea"/>
              </a:rPr>
              <a:t>这种构建方法是全量扫描所有文档，然后把所有的索引</a:t>
            </a:r>
            <a:endParaRPr lang="zh-CN" altLang="en-US">
              <a:sym typeface="+mn-ea"/>
            </a:endParaRPr>
          </a:p>
          <a:p>
            <a:r>
              <a:rPr lang="zh-CN" altLang="en-US">
                <a:sym typeface="+mn-ea"/>
              </a:rPr>
              <a:t>存储到内存中，直到所有文档扫描完毕，索引在内存中</a:t>
            </a:r>
            <a:endParaRPr lang="zh-CN" altLang="en-US">
              <a:sym typeface="+mn-ea"/>
            </a:endParaRPr>
          </a:p>
          <a:p>
            <a:r>
              <a:rPr lang="zh-CN" altLang="en-US">
                <a:sym typeface="+mn-ea"/>
              </a:rPr>
              <a:t>就构建完了，这时再一次性的写入硬盘中。</a:t>
            </a:r>
            <a:endParaRPr lang="zh-CN" altLang="en-US">
              <a:sym typeface="+mn-ea"/>
            </a:endParaRPr>
          </a:p>
          <a:p>
            <a:r>
              <a:rPr lang="zh-CN" altLang="en-US">
                <a:sym typeface="+mn-ea"/>
              </a:rPr>
              <a:t>大概步骤如下：</a:t>
            </a:r>
            <a:endParaRPr lang="zh-CN" altLang="en-US"/>
          </a:p>
        </p:txBody>
      </p:sp>
      <p:sp>
        <p:nvSpPr>
          <p:cNvPr id="7" name="文本框 6"/>
          <p:cNvSpPr txBox="1"/>
          <p:nvPr/>
        </p:nvSpPr>
        <p:spPr>
          <a:xfrm>
            <a:off x="589915" y="2136775"/>
            <a:ext cx="9639935" cy="3931920"/>
          </a:xfrm>
          <a:prstGeom prst="rect">
            <a:avLst/>
          </a:prstGeom>
          <a:noFill/>
        </p:spPr>
        <p:txBody>
          <a:bodyPr wrap="square" rtlCol="0" anchor="t">
            <a:spAutoFit/>
          </a:bodyPr>
          <a:p>
            <a:r>
              <a:rPr lang="en-US" altLang="zh-CN">
                <a:solidFill>
                  <a:srgbClr val="C00000"/>
                </a:solidFill>
              </a:rPr>
              <a:t>1.</a:t>
            </a:r>
            <a:r>
              <a:rPr lang="zh-CN" altLang="en-US">
                <a:solidFill>
                  <a:srgbClr val="C00000"/>
                </a:solidFill>
              </a:rPr>
              <a:t>初始化一个空map ，map的key用来保存term，</a:t>
            </a:r>
            <a:endParaRPr lang="zh-CN" altLang="en-US">
              <a:solidFill>
                <a:srgbClr val="C00000"/>
              </a:solidFill>
            </a:endParaRPr>
          </a:p>
          <a:p>
            <a:r>
              <a:rPr lang="zh-CN" altLang="en-US">
                <a:solidFill>
                  <a:srgbClr val="C00000"/>
                </a:solidFill>
              </a:rPr>
              <a:t>map的value是一个链表，用来保存docid链</a:t>
            </a:r>
            <a:endParaRPr lang="zh-CN" altLang="en-US">
              <a:solidFill>
                <a:srgbClr val="C00000"/>
              </a:solidFill>
            </a:endParaRPr>
          </a:p>
          <a:p>
            <a:r>
              <a:rPr lang="en-US" altLang="zh-CN">
                <a:solidFill>
                  <a:srgbClr val="C00000"/>
                </a:solidFill>
              </a:rPr>
              <a:t>2.设置docid的值为0</a:t>
            </a:r>
            <a:endParaRPr lang="en-US" altLang="zh-CN">
              <a:solidFill>
                <a:srgbClr val="C00000"/>
              </a:solidFill>
            </a:endParaRPr>
          </a:p>
          <a:p>
            <a:r>
              <a:rPr lang="en-US" altLang="zh-CN">
                <a:solidFill>
                  <a:srgbClr val="C00000"/>
                </a:solidFill>
              </a:rPr>
              <a:t>3.读取一个文档内容，将文档编号设置成docid</a:t>
            </a:r>
            <a:endParaRPr lang="en-US" altLang="zh-CN">
              <a:solidFill>
                <a:srgbClr val="C00000"/>
              </a:solidFill>
            </a:endParaRPr>
          </a:p>
          <a:p>
            <a:r>
              <a:rPr lang="en-US" altLang="zh-CN">
                <a:solidFill>
                  <a:srgbClr val="C00000"/>
                </a:solidFill>
              </a:rPr>
              <a:t>4.对文档进行切词操作，</a:t>
            </a:r>
            <a:endParaRPr lang="en-US" altLang="zh-CN">
              <a:solidFill>
                <a:srgbClr val="C00000"/>
              </a:solidFill>
            </a:endParaRPr>
          </a:p>
          <a:p>
            <a:r>
              <a:rPr lang="en-US" altLang="zh-CN">
                <a:solidFill>
                  <a:srgbClr val="C00000"/>
                </a:solidFill>
              </a:rPr>
              <a:t>得到这个文档的所有term(t1,t2,t3...)</a:t>
            </a:r>
            <a:endParaRPr lang="en-US" altLang="zh-CN">
              <a:solidFill>
                <a:srgbClr val="C00000"/>
              </a:solidFill>
            </a:endParaRPr>
          </a:p>
          <a:p>
            <a:r>
              <a:rPr lang="en-US" altLang="zh-CN">
                <a:solidFill>
                  <a:srgbClr val="C00000"/>
                </a:solidFill>
              </a:rPr>
              <a:t>5.将所有的&lt;term,docid&gt;键值对的term插入到</a:t>
            </a:r>
            <a:endParaRPr lang="en-US" altLang="zh-CN">
              <a:solidFill>
                <a:srgbClr val="C00000"/>
              </a:solidFill>
            </a:endParaRPr>
          </a:p>
          <a:p>
            <a:r>
              <a:rPr lang="en-US" altLang="zh-CN">
                <a:solidFill>
                  <a:srgbClr val="C00000"/>
                </a:solidFill>
              </a:rPr>
              <a:t>map的key中，docid追加到map的value中</a:t>
            </a:r>
            <a:endParaRPr lang="en-US" altLang="zh-CN">
              <a:solidFill>
                <a:srgbClr val="C00000"/>
              </a:solidFill>
            </a:endParaRPr>
          </a:p>
          <a:p>
            <a:r>
              <a:rPr lang="en-US" altLang="zh-CN">
                <a:solidFill>
                  <a:srgbClr val="C00000"/>
                </a:solidFill>
              </a:rPr>
              <a:t>6.docid加1</a:t>
            </a:r>
            <a:endParaRPr lang="en-US" altLang="zh-CN">
              <a:solidFill>
                <a:srgbClr val="C00000"/>
              </a:solidFill>
            </a:endParaRPr>
          </a:p>
          <a:p>
            <a:r>
              <a:rPr lang="en-US" altLang="zh-CN">
                <a:solidFill>
                  <a:srgbClr val="C00000"/>
                </a:solidFill>
              </a:rPr>
              <a:t>7.如果还有文档未读取，返回第三步，否则继续</a:t>
            </a:r>
            <a:endParaRPr lang="en-US" altLang="zh-CN">
              <a:solidFill>
                <a:srgbClr val="C00000"/>
              </a:solidFill>
            </a:endParaRPr>
          </a:p>
          <a:p>
            <a:r>
              <a:rPr lang="en-US" altLang="zh-CN">
                <a:solidFill>
                  <a:srgbClr val="C00000"/>
                </a:solidFill>
              </a:rPr>
              <a:t>8.遍历map中的&lt;key,value&gt;，将value写入倒排文件，</a:t>
            </a:r>
            <a:endParaRPr lang="en-US" altLang="zh-CN">
              <a:solidFill>
                <a:srgbClr val="C00000"/>
              </a:solidFill>
            </a:endParaRPr>
          </a:p>
          <a:p>
            <a:r>
              <a:rPr lang="en-US" altLang="zh-CN">
                <a:solidFill>
                  <a:srgbClr val="C00000"/>
                </a:solidFill>
              </a:rPr>
              <a:t>并记录此value在文件中的偏移offset，</a:t>
            </a:r>
            <a:endParaRPr lang="en-US" altLang="zh-CN">
              <a:solidFill>
                <a:srgbClr val="C00000"/>
              </a:solidFill>
            </a:endParaRPr>
          </a:p>
          <a:p>
            <a:r>
              <a:rPr lang="en-US" altLang="zh-CN">
                <a:solidFill>
                  <a:srgbClr val="C00000"/>
                </a:solidFill>
              </a:rPr>
              <a:t>然后将&lt;key,offset&gt;写入B+树中</a:t>
            </a:r>
            <a:endParaRPr lang="en-US" altLang="zh-CN">
              <a:solidFill>
                <a:srgbClr val="C00000"/>
              </a:solidFill>
            </a:endParaRPr>
          </a:p>
          <a:p>
            <a:r>
              <a:rPr lang="en-US" altLang="zh-CN">
                <a:solidFill>
                  <a:srgbClr val="C00000"/>
                </a:solidFill>
              </a:rPr>
              <a:t>9.索引构建完毕</a:t>
            </a:r>
            <a:endParaRPr lang="en-US" altLang="zh-CN">
              <a:solidFill>
                <a:srgbClr val="C00000"/>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sym typeface="+mn-ea"/>
              </a:rPr>
              <a:t>一次性构建索引</a:t>
            </a:r>
            <a:r>
              <a:rPr lang="en-US" altLang="zh-CN" dirty="0">
                <a:sym typeface="+mn-ea"/>
              </a:rPr>
              <a:t>2</a:t>
            </a:r>
            <a:endParaRPr lang="en-US" altLang="zh-CN" dirty="0">
              <a:sym typeface="+mn-ea"/>
            </a:endParaRPr>
          </a:p>
        </p:txBody>
      </p:sp>
      <p:sp>
        <p:nvSpPr>
          <p:cNvPr id="6" name="文本框 5"/>
          <p:cNvSpPr txBox="1"/>
          <p:nvPr/>
        </p:nvSpPr>
        <p:spPr>
          <a:xfrm>
            <a:off x="589915" y="948055"/>
            <a:ext cx="5669280" cy="1188720"/>
          </a:xfrm>
          <a:prstGeom prst="rect">
            <a:avLst/>
          </a:prstGeom>
          <a:noFill/>
        </p:spPr>
        <p:txBody>
          <a:bodyPr wrap="none" rtlCol="0" anchor="t">
            <a:spAutoFit/>
          </a:bodyPr>
          <a:p>
            <a:r>
              <a:rPr lang="zh-CN" altLang="en-US">
                <a:sym typeface="+mn-ea"/>
              </a:rPr>
              <a:t>这种构建方法是全量扫描所有文档，然后把所有的索引</a:t>
            </a:r>
            <a:endParaRPr lang="zh-CN" altLang="en-US">
              <a:sym typeface="+mn-ea"/>
            </a:endParaRPr>
          </a:p>
          <a:p>
            <a:r>
              <a:rPr lang="zh-CN" altLang="en-US">
                <a:sym typeface="+mn-ea"/>
              </a:rPr>
              <a:t>存储到内存中，直到所有文档扫描完毕，索引在内存中</a:t>
            </a:r>
            <a:endParaRPr lang="zh-CN" altLang="en-US">
              <a:sym typeface="+mn-ea"/>
            </a:endParaRPr>
          </a:p>
          <a:p>
            <a:r>
              <a:rPr lang="zh-CN" altLang="en-US">
                <a:sym typeface="+mn-ea"/>
              </a:rPr>
              <a:t>就构建完了，这时再一次性的写入硬盘中。</a:t>
            </a:r>
            <a:endParaRPr lang="zh-CN" altLang="en-US">
              <a:sym typeface="+mn-ea"/>
            </a:endParaRPr>
          </a:p>
          <a:p>
            <a:r>
              <a:rPr lang="zh-CN" altLang="en-US">
                <a:sym typeface="+mn-ea"/>
              </a:rPr>
              <a:t>大概步骤如下：</a:t>
            </a:r>
            <a:endParaRPr lang="zh-CN" altLang="en-US"/>
          </a:p>
        </p:txBody>
      </p:sp>
      <p:sp>
        <p:nvSpPr>
          <p:cNvPr id="7" name="文本框 6"/>
          <p:cNvSpPr txBox="1"/>
          <p:nvPr/>
        </p:nvSpPr>
        <p:spPr>
          <a:xfrm>
            <a:off x="589915" y="2136775"/>
            <a:ext cx="5669915" cy="3931920"/>
          </a:xfrm>
          <a:prstGeom prst="rect">
            <a:avLst/>
          </a:prstGeom>
          <a:noFill/>
        </p:spPr>
        <p:txBody>
          <a:bodyPr wrap="square" rtlCol="0" anchor="t">
            <a:spAutoFit/>
          </a:bodyPr>
          <a:p>
            <a:r>
              <a:rPr lang="en-US" altLang="zh-CN">
                <a:solidFill>
                  <a:srgbClr val="C00000"/>
                </a:solidFill>
              </a:rPr>
              <a:t>1.</a:t>
            </a:r>
            <a:r>
              <a:rPr lang="zh-CN" altLang="en-US">
                <a:solidFill>
                  <a:srgbClr val="C00000"/>
                </a:solidFill>
              </a:rPr>
              <a:t>初始化一个空map ，map的key用来保存term，</a:t>
            </a:r>
            <a:endParaRPr lang="zh-CN" altLang="en-US">
              <a:solidFill>
                <a:srgbClr val="C00000"/>
              </a:solidFill>
            </a:endParaRPr>
          </a:p>
          <a:p>
            <a:r>
              <a:rPr lang="zh-CN" altLang="en-US">
                <a:solidFill>
                  <a:srgbClr val="C00000"/>
                </a:solidFill>
              </a:rPr>
              <a:t>map的value是一个链表，用来保存docid链</a:t>
            </a:r>
            <a:endParaRPr lang="zh-CN" altLang="en-US">
              <a:solidFill>
                <a:srgbClr val="C00000"/>
              </a:solidFill>
            </a:endParaRPr>
          </a:p>
          <a:p>
            <a:r>
              <a:rPr lang="en-US" altLang="zh-CN">
                <a:solidFill>
                  <a:srgbClr val="C00000"/>
                </a:solidFill>
              </a:rPr>
              <a:t>2.设置docid的值为0</a:t>
            </a:r>
            <a:endParaRPr lang="en-US" altLang="zh-CN">
              <a:solidFill>
                <a:srgbClr val="C00000"/>
              </a:solidFill>
            </a:endParaRPr>
          </a:p>
          <a:p>
            <a:r>
              <a:rPr lang="en-US" altLang="zh-CN">
                <a:solidFill>
                  <a:srgbClr val="C00000"/>
                </a:solidFill>
              </a:rPr>
              <a:t>3.读取一个文档内容，将文档编号设置成docid</a:t>
            </a:r>
            <a:endParaRPr lang="en-US" altLang="zh-CN">
              <a:solidFill>
                <a:srgbClr val="C00000"/>
              </a:solidFill>
            </a:endParaRPr>
          </a:p>
          <a:p>
            <a:r>
              <a:rPr lang="en-US" altLang="zh-CN">
                <a:solidFill>
                  <a:srgbClr val="C00000"/>
                </a:solidFill>
              </a:rPr>
              <a:t>4.对文档进行切词操作，</a:t>
            </a:r>
            <a:endParaRPr lang="en-US" altLang="zh-CN">
              <a:solidFill>
                <a:srgbClr val="C00000"/>
              </a:solidFill>
            </a:endParaRPr>
          </a:p>
          <a:p>
            <a:r>
              <a:rPr lang="en-US" altLang="zh-CN">
                <a:solidFill>
                  <a:srgbClr val="C00000"/>
                </a:solidFill>
              </a:rPr>
              <a:t>得到这个文档的所有term(t1,t2,t3...)</a:t>
            </a:r>
            <a:endParaRPr lang="en-US" altLang="zh-CN">
              <a:solidFill>
                <a:srgbClr val="C00000"/>
              </a:solidFill>
            </a:endParaRPr>
          </a:p>
          <a:p>
            <a:r>
              <a:rPr lang="en-US" altLang="zh-CN">
                <a:solidFill>
                  <a:srgbClr val="C00000"/>
                </a:solidFill>
              </a:rPr>
              <a:t>5.将所有的&lt;term,docid&gt;键值对的term插入到</a:t>
            </a:r>
            <a:endParaRPr lang="en-US" altLang="zh-CN">
              <a:solidFill>
                <a:srgbClr val="C00000"/>
              </a:solidFill>
            </a:endParaRPr>
          </a:p>
          <a:p>
            <a:r>
              <a:rPr lang="en-US" altLang="zh-CN">
                <a:solidFill>
                  <a:srgbClr val="C00000"/>
                </a:solidFill>
              </a:rPr>
              <a:t>map的key中，docid追加到map的value中</a:t>
            </a:r>
            <a:endParaRPr lang="en-US" altLang="zh-CN">
              <a:solidFill>
                <a:srgbClr val="C00000"/>
              </a:solidFill>
            </a:endParaRPr>
          </a:p>
          <a:p>
            <a:r>
              <a:rPr lang="en-US" altLang="zh-CN">
                <a:solidFill>
                  <a:srgbClr val="C00000"/>
                </a:solidFill>
              </a:rPr>
              <a:t>6.docid加1</a:t>
            </a:r>
            <a:endParaRPr lang="en-US" altLang="zh-CN">
              <a:solidFill>
                <a:srgbClr val="C00000"/>
              </a:solidFill>
            </a:endParaRPr>
          </a:p>
          <a:p>
            <a:r>
              <a:rPr lang="en-US" altLang="zh-CN">
                <a:solidFill>
                  <a:srgbClr val="C00000"/>
                </a:solidFill>
              </a:rPr>
              <a:t>7.如果还有文档未读取，返回第三步，否则继续</a:t>
            </a:r>
            <a:endParaRPr lang="en-US" altLang="zh-CN">
              <a:solidFill>
                <a:srgbClr val="C00000"/>
              </a:solidFill>
            </a:endParaRPr>
          </a:p>
          <a:p>
            <a:r>
              <a:rPr lang="en-US" altLang="zh-CN">
                <a:solidFill>
                  <a:srgbClr val="C00000"/>
                </a:solidFill>
              </a:rPr>
              <a:t>8.遍历map中的&lt;key,value&gt;，将value写入倒排文件，</a:t>
            </a:r>
            <a:endParaRPr lang="en-US" altLang="zh-CN">
              <a:solidFill>
                <a:srgbClr val="C00000"/>
              </a:solidFill>
            </a:endParaRPr>
          </a:p>
          <a:p>
            <a:r>
              <a:rPr lang="en-US" altLang="zh-CN">
                <a:solidFill>
                  <a:srgbClr val="C00000"/>
                </a:solidFill>
              </a:rPr>
              <a:t>并记录此value在文件中的偏移offset，</a:t>
            </a:r>
            <a:endParaRPr lang="en-US" altLang="zh-CN">
              <a:solidFill>
                <a:srgbClr val="C00000"/>
              </a:solidFill>
            </a:endParaRPr>
          </a:p>
          <a:p>
            <a:r>
              <a:rPr lang="en-US" altLang="zh-CN">
                <a:solidFill>
                  <a:srgbClr val="C00000"/>
                </a:solidFill>
              </a:rPr>
              <a:t>然后将&lt;key,offset&gt;写入B+树中</a:t>
            </a:r>
            <a:endParaRPr lang="en-US" altLang="zh-CN">
              <a:solidFill>
                <a:srgbClr val="C00000"/>
              </a:solidFill>
            </a:endParaRPr>
          </a:p>
          <a:p>
            <a:r>
              <a:rPr lang="en-US" altLang="zh-CN">
                <a:solidFill>
                  <a:srgbClr val="C00000"/>
                </a:solidFill>
              </a:rPr>
              <a:t>9.索引构建完毕</a:t>
            </a:r>
            <a:endParaRPr lang="en-US" altLang="zh-CN">
              <a:solidFill>
                <a:srgbClr val="C00000"/>
              </a:solidFill>
            </a:endParaRPr>
          </a:p>
        </p:txBody>
      </p:sp>
      <p:pic>
        <p:nvPicPr>
          <p:cNvPr id="3" name="图片 2"/>
          <p:cNvPicPr>
            <a:picLocks noChangeAspect="1"/>
          </p:cNvPicPr>
          <p:nvPr/>
        </p:nvPicPr>
        <p:blipFill>
          <a:blip r:embed="rId2"/>
          <a:stretch>
            <a:fillRect/>
          </a:stretch>
        </p:blipFill>
        <p:spPr>
          <a:xfrm>
            <a:off x="6834505" y="3175"/>
            <a:ext cx="3399790" cy="4199890"/>
          </a:xfrm>
          <a:prstGeom prst="rect">
            <a:avLst/>
          </a:prstGeom>
        </p:spPr>
      </p:pic>
      <p:pic>
        <p:nvPicPr>
          <p:cNvPr id="8" name="图片 7"/>
          <p:cNvPicPr>
            <a:picLocks noChangeAspect="1"/>
          </p:cNvPicPr>
          <p:nvPr/>
        </p:nvPicPr>
        <p:blipFill>
          <a:blip r:embed="rId3"/>
          <a:stretch>
            <a:fillRect/>
          </a:stretch>
        </p:blipFill>
        <p:spPr>
          <a:xfrm>
            <a:off x="6834505" y="4203065"/>
            <a:ext cx="3409315" cy="1276350"/>
          </a:xfrm>
          <a:prstGeom prst="rect">
            <a:avLst/>
          </a:prstGeom>
        </p:spPr>
      </p:pic>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分批构建，依次合并</a:t>
            </a:r>
            <a:r>
              <a:rPr lang="en-US" altLang="zh-CN" dirty="0"/>
              <a:t>1</a:t>
            </a:r>
            <a:endParaRPr lang="en-US" altLang="zh-CN" dirty="0"/>
          </a:p>
        </p:txBody>
      </p:sp>
      <p:pic>
        <p:nvPicPr>
          <p:cNvPr id="2" name="图片 1"/>
          <p:cNvPicPr>
            <a:picLocks noChangeAspect="1"/>
          </p:cNvPicPr>
          <p:nvPr/>
        </p:nvPicPr>
        <p:blipFill>
          <a:blip r:embed="rId2"/>
          <a:stretch>
            <a:fillRect/>
          </a:stretch>
        </p:blipFill>
        <p:spPr>
          <a:xfrm>
            <a:off x="6379845" y="184150"/>
            <a:ext cx="5581015" cy="4723765"/>
          </a:xfrm>
          <a:prstGeom prst="rect">
            <a:avLst/>
          </a:prstGeom>
        </p:spPr>
      </p:pic>
      <p:pic>
        <p:nvPicPr>
          <p:cNvPr id="5" name="图片 4"/>
          <p:cNvPicPr>
            <a:picLocks noChangeAspect="1"/>
          </p:cNvPicPr>
          <p:nvPr/>
        </p:nvPicPr>
        <p:blipFill>
          <a:blip r:embed="rId3"/>
          <a:stretch>
            <a:fillRect/>
          </a:stretch>
        </p:blipFill>
        <p:spPr>
          <a:xfrm>
            <a:off x="5924550" y="4671695"/>
            <a:ext cx="6247765" cy="2228850"/>
          </a:xfrm>
          <a:prstGeom prst="rect">
            <a:avLst/>
          </a:prstGeom>
        </p:spPr>
      </p:pic>
      <p:sp>
        <p:nvSpPr>
          <p:cNvPr id="3" name="文本框 2"/>
          <p:cNvSpPr txBox="1"/>
          <p:nvPr/>
        </p:nvSpPr>
        <p:spPr>
          <a:xfrm>
            <a:off x="579120" y="749935"/>
            <a:ext cx="5059680" cy="822960"/>
          </a:xfrm>
          <a:prstGeom prst="rect">
            <a:avLst/>
          </a:prstGeom>
          <a:noFill/>
        </p:spPr>
        <p:txBody>
          <a:bodyPr wrap="square" rtlCol="0">
            <a:spAutoFit/>
          </a:bodyPr>
          <a:p>
            <a:pPr algn="l"/>
            <a:r>
              <a:rPr lang="zh-CN" altLang="en-US" sz="1600"/>
              <a:t>一次性构建的方式，由于是把所以文档都加载到内存，</a:t>
            </a:r>
            <a:endParaRPr lang="zh-CN" altLang="en-US" sz="1600"/>
          </a:p>
          <a:p>
            <a:pPr algn="l"/>
            <a:r>
              <a:rPr lang="zh-CN" altLang="en-US" sz="1600"/>
              <a:t>如果机器的内存空间不够大的话，会导致构建失败</a:t>
            </a:r>
            <a:r>
              <a:rPr lang="en-US" altLang="zh-CN" sz="1600"/>
              <a:t>.</a:t>
            </a:r>
            <a:endParaRPr lang="en-US" altLang="zh-CN" sz="1600"/>
          </a:p>
          <a:p>
            <a:pPr algn="l"/>
            <a:r>
              <a:rPr lang="zh-CN" altLang="zh-CN" sz="1600"/>
              <a:t>此处讲述分批构建，依次合并的方式</a:t>
            </a:r>
            <a:endParaRPr lang="zh-CN" altLang="zh-CN" sz="1600"/>
          </a:p>
        </p:txBody>
      </p:sp>
      <p:sp>
        <p:nvSpPr>
          <p:cNvPr id="4" name="文本框 3"/>
          <p:cNvSpPr txBox="1"/>
          <p:nvPr/>
        </p:nvSpPr>
        <p:spPr>
          <a:xfrm>
            <a:off x="579120" y="1444625"/>
            <a:ext cx="5345430" cy="5455920"/>
          </a:xfrm>
          <a:prstGeom prst="rect">
            <a:avLst/>
          </a:prstGeom>
          <a:noFill/>
        </p:spPr>
        <p:txBody>
          <a:bodyPr wrap="square" rtlCol="0" anchor="t">
            <a:spAutoFit/>
          </a:bodyPr>
          <a:p>
            <a:r>
              <a:rPr lang="en-US" altLang="zh-CN" sz="1600">
                <a:solidFill>
                  <a:srgbClr val="C00000"/>
                </a:solidFill>
              </a:rPr>
              <a:t>1.</a:t>
            </a:r>
            <a:r>
              <a:rPr lang="zh-CN" altLang="en-US" sz="1600">
                <a:solidFill>
                  <a:srgbClr val="C00000"/>
                </a:solidFill>
              </a:rPr>
              <a:t>申请一块固定大小的内存空间，用来存放字典数据和文档数据</a:t>
            </a:r>
            <a:endParaRPr lang="zh-CN" altLang="en-US" sz="1600">
              <a:solidFill>
                <a:srgbClr val="C00000"/>
              </a:solidFill>
            </a:endParaRPr>
          </a:p>
          <a:p>
            <a:r>
              <a:rPr lang="en-US" altLang="zh-CN" sz="1600">
                <a:solidFill>
                  <a:srgbClr val="C00000"/>
                </a:solidFill>
              </a:rPr>
              <a:t>2.在固定内存中初始化一个可排序的字典（可以是树，也可以是跳跃表，也可以是链表，能排序就行）</a:t>
            </a:r>
            <a:endParaRPr lang="en-US" altLang="zh-CN" sz="1600">
              <a:solidFill>
                <a:srgbClr val="C00000"/>
              </a:solidFill>
            </a:endParaRPr>
          </a:p>
          <a:p>
            <a:r>
              <a:rPr lang="en-US" altLang="zh-CN" sz="1600">
                <a:solidFill>
                  <a:srgbClr val="C00000"/>
                </a:solidFill>
              </a:rPr>
              <a:t>3.设置docid的值为0</a:t>
            </a:r>
            <a:endParaRPr lang="en-US" altLang="zh-CN" sz="1600">
              <a:solidFill>
                <a:srgbClr val="C00000"/>
              </a:solidFill>
            </a:endParaRPr>
          </a:p>
          <a:p>
            <a:r>
              <a:rPr lang="en-US" altLang="zh-CN" sz="1600">
                <a:solidFill>
                  <a:srgbClr val="C00000"/>
                </a:solidFill>
              </a:rPr>
              <a:t>4.读取一个文档内容，将文档编号设置成docid</a:t>
            </a:r>
            <a:endParaRPr lang="en-US" altLang="zh-CN" sz="1600">
              <a:solidFill>
                <a:srgbClr val="C00000"/>
              </a:solidFill>
            </a:endParaRPr>
          </a:p>
          <a:p>
            <a:r>
              <a:rPr lang="en-US" altLang="zh-CN" sz="1600">
                <a:solidFill>
                  <a:srgbClr val="C00000"/>
                </a:solidFill>
              </a:rPr>
              <a:t>5.对文档进行切词操作，得到这个文档的所有term(t1,t2,t3...)</a:t>
            </a:r>
            <a:endParaRPr lang="en-US" altLang="zh-CN" sz="1600">
              <a:solidFill>
                <a:srgbClr val="C00000"/>
              </a:solidFill>
            </a:endParaRPr>
          </a:p>
          <a:p>
            <a:r>
              <a:rPr lang="en-US" altLang="zh-CN" sz="1600">
                <a:solidFill>
                  <a:srgbClr val="C00000"/>
                </a:solidFill>
              </a:rPr>
              <a:t>6.将term按顺序插入到字典中，并且在内存中生成多个个&lt;term,docid&gt;的键值对&lt;t1,docid&gt;,&lt;t2,docid&gt;，并且将这些键值对存入到内存的文档数据中，同时保证键值对按照term进行排序</a:t>
            </a:r>
            <a:endParaRPr lang="en-US" altLang="zh-CN" sz="1600">
              <a:solidFill>
                <a:srgbClr val="C00000"/>
              </a:solidFill>
            </a:endParaRPr>
          </a:p>
          <a:p>
            <a:r>
              <a:rPr lang="en-US" altLang="zh-CN" sz="1600">
                <a:solidFill>
                  <a:srgbClr val="C00000"/>
                </a:solidFill>
              </a:rPr>
              <a:t>7.docid加1</a:t>
            </a:r>
            <a:endParaRPr lang="en-US" altLang="zh-CN" sz="1600">
              <a:solidFill>
                <a:srgbClr val="C00000"/>
              </a:solidFill>
            </a:endParaRPr>
          </a:p>
          <a:p>
            <a:r>
              <a:rPr lang="en-US" altLang="zh-CN" sz="1600">
                <a:solidFill>
                  <a:srgbClr val="C00000"/>
                </a:solidFill>
              </a:rPr>
              <a:t>8.如果内存空间用完了，将文档数据写入到磁盘上，清空内存中的文档数据</a:t>
            </a:r>
            <a:endParaRPr lang="en-US" altLang="zh-CN" sz="1600">
              <a:solidFill>
                <a:srgbClr val="C00000"/>
              </a:solidFill>
            </a:endParaRPr>
          </a:p>
          <a:p>
            <a:r>
              <a:rPr lang="en-US" altLang="zh-CN" sz="1600">
                <a:solidFill>
                  <a:srgbClr val="C00000"/>
                </a:solidFill>
              </a:rPr>
              <a:t>9.如果还有文档未读取，返回第三步，否则继续</a:t>
            </a:r>
            <a:endParaRPr lang="en-US" altLang="zh-CN" sz="1600">
              <a:solidFill>
                <a:srgbClr val="C00000"/>
              </a:solidFill>
            </a:endParaRPr>
          </a:p>
          <a:p>
            <a:r>
              <a:rPr lang="en-US" altLang="zh-CN" sz="1600">
                <a:solidFill>
                  <a:srgbClr val="C00000"/>
                </a:solidFill>
              </a:rPr>
              <a:t>由于各个磁盘文件中的键值对是按照term的顺序排列的，通过多路归并算法将各个磁盘文件进行合并操作，合并的过程中生成每一个term的倒排链，追加的写一次倒排文件，并配合词典生成这个term的文件偏移，直到所有文件合并完成，词典也跟着构建完成了。</a:t>
            </a:r>
            <a:endParaRPr lang="en-US" altLang="zh-CN" sz="1600">
              <a:solidFill>
                <a:srgbClr val="C00000"/>
              </a:solidFill>
            </a:endParaRPr>
          </a:p>
          <a:p>
            <a:r>
              <a:rPr lang="en-US" altLang="zh-CN" sz="1600">
                <a:solidFill>
                  <a:srgbClr val="C00000"/>
                </a:solidFill>
              </a:rPr>
              <a:t>10.索引构建完毕</a:t>
            </a:r>
            <a:endParaRPr lang="en-US" altLang="zh-CN" sz="1600">
              <a:solidFill>
                <a:srgbClr val="C00000"/>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分批构建，依次合并</a:t>
            </a:r>
            <a:endParaRPr lang="zh-CN" altLang="en-US" dirty="0"/>
          </a:p>
        </p:txBody>
      </p:sp>
      <p:sp>
        <p:nvSpPr>
          <p:cNvPr id="3" name="文本框 2"/>
          <p:cNvSpPr txBox="1"/>
          <p:nvPr/>
        </p:nvSpPr>
        <p:spPr>
          <a:xfrm>
            <a:off x="579120" y="749935"/>
            <a:ext cx="5059680" cy="822960"/>
          </a:xfrm>
          <a:prstGeom prst="rect">
            <a:avLst/>
          </a:prstGeom>
          <a:noFill/>
        </p:spPr>
        <p:txBody>
          <a:bodyPr wrap="square" rtlCol="0">
            <a:spAutoFit/>
          </a:bodyPr>
          <a:p>
            <a:pPr algn="l"/>
            <a:r>
              <a:rPr lang="zh-CN" altLang="en-US" sz="1600"/>
              <a:t>一次性构建的方式，由于是把所以文档都加载到内存，</a:t>
            </a:r>
            <a:endParaRPr lang="zh-CN" altLang="en-US" sz="1600"/>
          </a:p>
          <a:p>
            <a:pPr algn="l"/>
            <a:r>
              <a:rPr lang="zh-CN" altLang="en-US" sz="1600"/>
              <a:t>如果机器的内存空间不够大的话，会导致构建失败</a:t>
            </a:r>
            <a:r>
              <a:rPr lang="en-US" altLang="zh-CN" sz="1600"/>
              <a:t>.</a:t>
            </a:r>
            <a:endParaRPr lang="en-US" altLang="zh-CN" sz="1600"/>
          </a:p>
          <a:p>
            <a:pPr algn="l"/>
            <a:r>
              <a:rPr lang="zh-CN" altLang="zh-CN" sz="1600"/>
              <a:t>此处讲述分批构建，依次合并的方式</a:t>
            </a:r>
            <a:endParaRPr lang="zh-CN" altLang="zh-CN" sz="1600"/>
          </a:p>
        </p:txBody>
      </p:sp>
      <p:sp>
        <p:nvSpPr>
          <p:cNvPr id="4" name="文本框 3"/>
          <p:cNvSpPr txBox="1"/>
          <p:nvPr/>
        </p:nvSpPr>
        <p:spPr>
          <a:xfrm>
            <a:off x="579120" y="1444625"/>
            <a:ext cx="5345430" cy="5455920"/>
          </a:xfrm>
          <a:prstGeom prst="rect">
            <a:avLst/>
          </a:prstGeom>
          <a:noFill/>
        </p:spPr>
        <p:txBody>
          <a:bodyPr wrap="square" rtlCol="0" anchor="t">
            <a:spAutoFit/>
          </a:bodyPr>
          <a:p>
            <a:r>
              <a:rPr lang="en-US" altLang="zh-CN" sz="1600">
                <a:solidFill>
                  <a:srgbClr val="C00000"/>
                </a:solidFill>
              </a:rPr>
              <a:t>1.</a:t>
            </a:r>
            <a:r>
              <a:rPr lang="zh-CN" altLang="en-US" sz="1600">
                <a:solidFill>
                  <a:srgbClr val="C00000"/>
                </a:solidFill>
              </a:rPr>
              <a:t>申请一块固定大小的内存空间，用来存放字典数据和文档数据</a:t>
            </a:r>
            <a:endParaRPr lang="zh-CN" altLang="en-US" sz="1600">
              <a:solidFill>
                <a:srgbClr val="C00000"/>
              </a:solidFill>
            </a:endParaRPr>
          </a:p>
          <a:p>
            <a:r>
              <a:rPr lang="en-US" altLang="zh-CN" sz="1600">
                <a:solidFill>
                  <a:srgbClr val="C00000"/>
                </a:solidFill>
              </a:rPr>
              <a:t>2.在固定内存中初始化一个可排序的字典（可以是树，也可以是跳跃表，也可以是链表，能排序就行）</a:t>
            </a:r>
            <a:endParaRPr lang="en-US" altLang="zh-CN" sz="1600">
              <a:solidFill>
                <a:srgbClr val="C00000"/>
              </a:solidFill>
            </a:endParaRPr>
          </a:p>
          <a:p>
            <a:r>
              <a:rPr lang="en-US" altLang="zh-CN" sz="1600">
                <a:solidFill>
                  <a:srgbClr val="C00000"/>
                </a:solidFill>
              </a:rPr>
              <a:t>3.设置docid的值为0</a:t>
            </a:r>
            <a:endParaRPr lang="en-US" altLang="zh-CN" sz="1600">
              <a:solidFill>
                <a:srgbClr val="C00000"/>
              </a:solidFill>
            </a:endParaRPr>
          </a:p>
          <a:p>
            <a:r>
              <a:rPr lang="en-US" altLang="zh-CN" sz="1600">
                <a:solidFill>
                  <a:srgbClr val="C00000"/>
                </a:solidFill>
              </a:rPr>
              <a:t>4.读取一个文档内容，将文档编号设置成docid</a:t>
            </a:r>
            <a:endParaRPr lang="en-US" altLang="zh-CN" sz="1600">
              <a:solidFill>
                <a:srgbClr val="C00000"/>
              </a:solidFill>
            </a:endParaRPr>
          </a:p>
          <a:p>
            <a:r>
              <a:rPr lang="en-US" altLang="zh-CN" sz="1600">
                <a:solidFill>
                  <a:srgbClr val="C00000"/>
                </a:solidFill>
              </a:rPr>
              <a:t>5.对文档进行切词操作，得到这个文档的所有term(t1,t2,t3...)</a:t>
            </a:r>
            <a:endParaRPr lang="en-US" altLang="zh-CN" sz="1600">
              <a:solidFill>
                <a:srgbClr val="C00000"/>
              </a:solidFill>
            </a:endParaRPr>
          </a:p>
          <a:p>
            <a:r>
              <a:rPr lang="en-US" altLang="zh-CN" sz="1600">
                <a:solidFill>
                  <a:srgbClr val="C00000"/>
                </a:solidFill>
              </a:rPr>
              <a:t>6.将term按顺序插入到字典中，并且在内存中生成多个个&lt;term,docid&gt;的键值对&lt;t1,docid&gt;,&lt;t2,docid&gt;，并且将这些键值对存入到内存的文档数据中，同时保证键值对按照term进行排序</a:t>
            </a:r>
            <a:endParaRPr lang="en-US" altLang="zh-CN" sz="1600">
              <a:solidFill>
                <a:srgbClr val="C00000"/>
              </a:solidFill>
            </a:endParaRPr>
          </a:p>
          <a:p>
            <a:r>
              <a:rPr lang="en-US" altLang="zh-CN" sz="1600">
                <a:solidFill>
                  <a:srgbClr val="C00000"/>
                </a:solidFill>
              </a:rPr>
              <a:t>7.docid加1</a:t>
            </a:r>
            <a:endParaRPr lang="en-US" altLang="zh-CN" sz="1600">
              <a:solidFill>
                <a:srgbClr val="C00000"/>
              </a:solidFill>
            </a:endParaRPr>
          </a:p>
          <a:p>
            <a:r>
              <a:rPr lang="en-US" altLang="zh-CN" sz="1600">
                <a:solidFill>
                  <a:srgbClr val="C00000"/>
                </a:solidFill>
              </a:rPr>
              <a:t>8.如果内存空间用完了，将文档数据写入到磁盘上，清空内存中的文档数据</a:t>
            </a:r>
            <a:endParaRPr lang="en-US" altLang="zh-CN" sz="1600">
              <a:solidFill>
                <a:srgbClr val="C00000"/>
              </a:solidFill>
            </a:endParaRPr>
          </a:p>
          <a:p>
            <a:r>
              <a:rPr lang="en-US" altLang="zh-CN" sz="1600">
                <a:solidFill>
                  <a:srgbClr val="C00000"/>
                </a:solidFill>
              </a:rPr>
              <a:t>9.如果还有文档未读取，返回第三步，否则继续</a:t>
            </a:r>
            <a:endParaRPr lang="en-US" altLang="zh-CN" sz="1600">
              <a:solidFill>
                <a:srgbClr val="C00000"/>
              </a:solidFill>
            </a:endParaRPr>
          </a:p>
          <a:p>
            <a:r>
              <a:rPr lang="en-US" altLang="zh-CN" sz="1600">
                <a:solidFill>
                  <a:srgbClr val="C00000"/>
                </a:solidFill>
              </a:rPr>
              <a:t>由于各个磁盘文件中的键值对是按照term的顺序排列的，通过多路归并算法将各个磁盘文件进行合并操作，合并的过程中生成每一个term的倒排链，追加的写一次倒排文件，并配合词典生成这个term的文件偏移，直到所有文件合并完成，词典也跟着构建完成了。</a:t>
            </a:r>
            <a:endParaRPr lang="en-US" altLang="zh-CN" sz="1600">
              <a:solidFill>
                <a:srgbClr val="C00000"/>
              </a:solidFill>
            </a:endParaRPr>
          </a:p>
          <a:p>
            <a:r>
              <a:rPr lang="en-US" altLang="zh-CN" sz="1600">
                <a:solidFill>
                  <a:srgbClr val="C00000"/>
                </a:solidFill>
              </a:rPr>
              <a:t>10.索引构建完毕</a:t>
            </a:r>
            <a:endParaRPr lang="en-US" altLang="zh-CN" sz="1600">
              <a:solidFill>
                <a:srgbClr val="C00000"/>
              </a:solidFill>
            </a:endParaRPr>
          </a:p>
        </p:txBody>
      </p:sp>
      <p:pic>
        <p:nvPicPr>
          <p:cNvPr id="8" name="图片 7"/>
          <p:cNvPicPr>
            <a:picLocks noChangeAspect="1"/>
          </p:cNvPicPr>
          <p:nvPr/>
        </p:nvPicPr>
        <p:blipFill>
          <a:blip r:embed="rId2"/>
          <a:stretch>
            <a:fillRect/>
          </a:stretch>
        </p:blipFill>
        <p:spPr>
          <a:xfrm>
            <a:off x="6684645" y="8890"/>
            <a:ext cx="3028315" cy="3304540"/>
          </a:xfrm>
          <a:prstGeom prst="rect">
            <a:avLst/>
          </a:prstGeom>
        </p:spPr>
      </p:pic>
      <p:pic>
        <p:nvPicPr>
          <p:cNvPr id="9" name="图片 8"/>
          <p:cNvPicPr>
            <a:picLocks noChangeAspect="1"/>
          </p:cNvPicPr>
          <p:nvPr/>
        </p:nvPicPr>
        <p:blipFill>
          <a:blip r:embed="rId3"/>
          <a:stretch>
            <a:fillRect/>
          </a:stretch>
        </p:blipFill>
        <p:spPr>
          <a:xfrm>
            <a:off x="6684645" y="3313430"/>
            <a:ext cx="3275965" cy="1352550"/>
          </a:xfrm>
          <a:prstGeom prst="rect">
            <a:avLst/>
          </a:prstGeom>
        </p:spPr>
      </p:pic>
      <p:pic>
        <p:nvPicPr>
          <p:cNvPr id="10" name="图片 9"/>
          <p:cNvPicPr>
            <a:picLocks noChangeAspect="1"/>
          </p:cNvPicPr>
          <p:nvPr/>
        </p:nvPicPr>
        <p:blipFill>
          <a:blip r:embed="rId4"/>
          <a:stretch>
            <a:fillRect/>
          </a:stretch>
        </p:blipFill>
        <p:spPr>
          <a:xfrm>
            <a:off x="6684645" y="4665980"/>
            <a:ext cx="3199765" cy="1885950"/>
          </a:xfrm>
          <a:prstGeom prst="rect">
            <a:avLst/>
          </a:prstGeom>
        </p:spPr>
      </p:pic>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期中总结</a:t>
            </a:r>
            <a:endParaRPr lang="zh-CN" altLang="en-US" dirty="0"/>
          </a:p>
        </p:txBody>
      </p:sp>
      <p:sp>
        <p:nvSpPr>
          <p:cNvPr id="2" name="文本框 1"/>
          <p:cNvSpPr txBox="1"/>
          <p:nvPr/>
        </p:nvSpPr>
        <p:spPr>
          <a:xfrm>
            <a:off x="624840" y="1348740"/>
            <a:ext cx="10558780" cy="2011680"/>
          </a:xfrm>
          <a:prstGeom prst="rect">
            <a:avLst/>
          </a:prstGeom>
          <a:noFill/>
        </p:spPr>
        <p:txBody>
          <a:bodyPr wrap="none" rtlCol="0">
            <a:spAutoFit/>
          </a:bodyPr>
          <a:p>
            <a:pPr algn="l"/>
            <a:r>
              <a:rPr lang="zh-CN" altLang="en-US"/>
              <a:t>至此，我们梳理下之前的流程。</a:t>
            </a:r>
            <a:endParaRPr lang="zh-CN" altLang="en-US"/>
          </a:p>
          <a:p>
            <a:pPr algn="l"/>
            <a:r>
              <a:rPr lang="en-US" altLang="zh-CN">
                <a:solidFill>
                  <a:srgbClr val="C00000"/>
                </a:solidFill>
              </a:rPr>
              <a:t>1.</a:t>
            </a:r>
            <a:r>
              <a:rPr lang="zh-CN" altLang="en-US">
                <a:solidFill>
                  <a:srgbClr val="C00000"/>
                </a:solidFill>
              </a:rPr>
              <a:t>首先，我们知道了通过倒排表，来搜索关键字的流程。</a:t>
            </a:r>
            <a:endParaRPr lang="zh-CN" altLang="en-US">
              <a:solidFill>
                <a:srgbClr val="C00000"/>
              </a:solidFill>
            </a:endParaRPr>
          </a:p>
          <a:p>
            <a:pPr algn="l"/>
            <a:r>
              <a:rPr lang="en-US" altLang="zh-CN">
                <a:solidFill>
                  <a:srgbClr val="C00000"/>
                </a:solidFill>
              </a:rPr>
              <a:t>2.</a:t>
            </a:r>
            <a:r>
              <a:rPr lang="zh-CN" altLang="en-US">
                <a:solidFill>
                  <a:srgbClr val="C00000"/>
                </a:solidFill>
              </a:rPr>
              <a:t>既然倒排表有这样的好处，倒排表的结构分为词典和文档</a:t>
            </a:r>
            <a:r>
              <a:rPr lang="en-US" altLang="zh-CN">
                <a:solidFill>
                  <a:srgbClr val="C00000"/>
                </a:solidFill>
              </a:rPr>
              <a:t>id</a:t>
            </a:r>
            <a:endParaRPr lang="en-US" altLang="zh-CN">
              <a:solidFill>
                <a:srgbClr val="C00000"/>
              </a:solidFill>
            </a:endParaRPr>
          </a:p>
          <a:p>
            <a:pPr algn="l"/>
            <a:r>
              <a:rPr lang="en-US" altLang="zh-CN">
                <a:solidFill>
                  <a:srgbClr val="C00000"/>
                </a:solidFill>
              </a:rPr>
              <a:t>3.</a:t>
            </a:r>
            <a:r>
              <a:rPr lang="zh-CN" altLang="en-US">
                <a:solidFill>
                  <a:srgbClr val="C00000"/>
                </a:solidFill>
              </a:rPr>
              <a:t>记录文档</a:t>
            </a:r>
            <a:r>
              <a:rPr lang="en-US" altLang="zh-CN">
                <a:solidFill>
                  <a:srgbClr val="C00000"/>
                </a:solidFill>
              </a:rPr>
              <a:t>id</a:t>
            </a:r>
            <a:r>
              <a:rPr lang="zh-CN" altLang="en-US">
                <a:solidFill>
                  <a:srgbClr val="C00000"/>
                </a:solidFill>
              </a:rPr>
              <a:t>的文件就是倒排文件，但是关键是有一种数据结构能快速找到文档</a:t>
            </a:r>
            <a:r>
              <a:rPr lang="en-US" altLang="zh-CN">
                <a:solidFill>
                  <a:srgbClr val="C00000"/>
                </a:solidFill>
              </a:rPr>
              <a:t>id</a:t>
            </a:r>
            <a:r>
              <a:rPr lang="zh-CN" altLang="en-US">
                <a:solidFill>
                  <a:srgbClr val="C00000"/>
                </a:solidFill>
              </a:rPr>
              <a:t>在倒排文件中的偏移量</a:t>
            </a:r>
            <a:endParaRPr lang="zh-CN" altLang="en-US">
              <a:solidFill>
                <a:srgbClr val="C00000"/>
              </a:solidFill>
            </a:endParaRPr>
          </a:p>
          <a:p>
            <a:pPr algn="l"/>
            <a:r>
              <a:rPr lang="en-US" altLang="zh-CN">
                <a:solidFill>
                  <a:srgbClr val="C00000"/>
                </a:solidFill>
              </a:rPr>
              <a:t>4.</a:t>
            </a:r>
            <a:r>
              <a:rPr lang="zh-CN" altLang="en-US">
                <a:solidFill>
                  <a:srgbClr val="C00000"/>
                </a:solidFill>
              </a:rPr>
              <a:t>我们了解了</a:t>
            </a:r>
            <a:r>
              <a:rPr lang="en-US" altLang="zh-CN">
                <a:solidFill>
                  <a:srgbClr val="C00000"/>
                </a:solidFill>
              </a:rPr>
              <a:t>B+</a:t>
            </a:r>
            <a:r>
              <a:rPr lang="zh-CN" altLang="en-US">
                <a:solidFill>
                  <a:srgbClr val="C00000"/>
                </a:solidFill>
              </a:rPr>
              <a:t>树用来构建字典的结构，并且知道其叶子节点的值就是文档</a:t>
            </a:r>
            <a:r>
              <a:rPr lang="en-US" altLang="zh-CN">
                <a:solidFill>
                  <a:srgbClr val="C00000"/>
                </a:solidFill>
              </a:rPr>
              <a:t>id</a:t>
            </a:r>
            <a:r>
              <a:rPr lang="zh-CN" altLang="en-US">
                <a:solidFill>
                  <a:srgbClr val="C00000"/>
                </a:solidFill>
              </a:rPr>
              <a:t>在倒排文件</a:t>
            </a:r>
            <a:r>
              <a:rPr lang="zh-CN" altLang="en-US">
                <a:solidFill>
                  <a:srgbClr val="C00000"/>
                </a:solidFill>
                <a:sym typeface="+mn-ea"/>
              </a:rPr>
              <a:t>偏移量</a:t>
            </a:r>
            <a:endParaRPr lang="zh-CN" altLang="en-US">
              <a:solidFill>
                <a:srgbClr val="C00000"/>
              </a:solidFill>
              <a:sym typeface="+mn-ea"/>
            </a:endParaRPr>
          </a:p>
          <a:p>
            <a:pPr algn="l"/>
            <a:r>
              <a:rPr lang="en-US" altLang="zh-CN">
                <a:solidFill>
                  <a:srgbClr val="C00000"/>
                </a:solidFill>
              </a:rPr>
              <a:t>5.</a:t>
            </a:r>
            <a:r>
              <a:rPr lang="zh-CN" altLang="en-US">
                <a:solidFill>
                  <a:srgbClr val="C00000"/>
                </a:solidFill>
              </a:rPr>
              <a:t>万事俱备，我们利用</a:t>
            </a:r>
            <a:r>
              <a:rPr lang="en-US" altLang="zh-CN">
                <a:solidFill>
                  <a:srgbClr val="C00000"/>
                </a:solidFill>
              </a:rPr>
              <a:t>B+</a:t>
            </a:r>
            <a:r>
              <a:rPr lang="zh-CN" altLang="en-US">
                <a:solidFill>
                  <a:srgbClr val="C00000"/>
                </a:solidFill>
              </a:rPr>
              <a:t>树来进行索引构建。了解了一次性和分批构建索引的相同点和不同点</a:t>
            </a:r>
            <a:endParaRPr lang="zh-CN" altLang="en-US">
              <a:solidFill>
                <a:srgbClr val="C00000"/>
              </a:solidFill>
            </a:endParaRPr>
          </a:p>
          <a:p>
            <a:pPr algn="l"/>
            <a:r>
              <a:rPr lang="en-US" altLang="zh-CN">
                <a:solidFill>
                  <a:srgbClr val="C00000"/>
                </a:solidFill>
              </a:rPr>
              <a:t>6.</a:t>
            </a:r>
            <a:r>
              <a:rPr lang="zh-CN" altLang="en-US">
                <a:solidFill>
                  <a:srgbClr val="C00000"/>
                </a:solidFill>
              </a:rPr>
              <a:t>至此，索引的</a:t>
            </a:r>
            <a:r>
              <a:rPr lang="zh-CN" altLang="en-US">
                <a:solidFill>
                  <a:schemeClr val="accent1">
                    <a:lumMod val="50000"/>
                  </a:schemeClr>
                </a:solidFill>
              </a:rPr>
              <a:t>套路</a:t>
            </a:r>
            <a:r>
              <a:rPr lang="zh-CN" altLang="en-US">
                <a:solidFill>
                  <a:srgbClr val="C00000"/>
                </a:solidFill>
              </a:rPr>
              <a:t>粗浅的讲述完毕</a:t>
            </a:r>
            <a:endParaRPr lang="zh-CN" altLang="en-US">
              <a:solidFill>
                <a:srgbClr val="C00000"/>
              </a:solidFill>
            </a:endParaRPr>
          </a:p>
        </p:txBody>
      </p:sp>
      <p:pic>
        <p:nvPicPr>
          <p:cNvPr id="5" name="图片 4"/>
          <p:cNvPicPr>
            <a:picLocks noChangeAspect="1"/>
          </p:cNvPicPr>
          <p:nvPr/>
        </p:nvPicPr>
        <p:blipFill>
          <a:blip r:embed="rId2"/>
          <a:stretch>
            <a:fillRect/>
          </a:stretch>
        </p:blipFill>
        <p:spPr>
          <a:xfrm>
            <a:off x="624840" y="3997960"/>
            <a:ext cx="6276340" cy="2247900"/>
          </a:xfrm>
          <a:prstGeom prst="rect">
            <a:avLst/>
          </a:prstGeom>
        </p:spPr>
      </p:pic>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期中总结</a:t>
            </a:r>
            <a:endParaRPr lang="zh-CN" altLang="en-US" dirty="0"/>
          </a:p>
        </p:txBody>
      </p:sp>
      <p:sp>
        <p:nvSpPr>
          <p:cNvPr id="2" name="文本框 1"/>
          <p:cNvSpPr txBox="1"/>
          <p:nvPr/>
        </p:nvSpPr>
        <p:spPr>
          <a:xfrm>
            <a:off x="624840" y="1348740"/>
            <a:ext cx="10558780" cy="2011680"/>
          </a:xfrm>
          <a:prstGeom prst="rect">
            <a:avLst/>
          </a:prstGeom>
          <a:noFill/>
        </p:spPr>
        <p:txBody>
          <a:bodyPr wrap="none" rtlCol="0">
            <a:spAutoFit/>
          </a:bodyPr>
          <a:p>
            <a:pPr algn="l"/>
            <a:r>
              <a:rPr lang="zh-CN" altLang="en-US"/>
              <a:t>至此，我们梳理下之前的流程。</a:t>
            </a:r>
            <a:endParaRPr lang="zh-CN" altLang="en-US"/>
          </a:p>
          <a:p>
            <a:pPr algn="l"/>
            <a:r>
              <a:rPr lang="en-US" altLang="zh-CN">
                <a:solidFill>
                  <a:srgbClr val="C00000"/>
                </a:solidFill>
              </a:rPr>
              <a:t>1.</a:t>
            </a:r>
            <a:r>
              <a:rPr lang="zh-CN" altLang="en-US">
                <a:solidFill>
                  <a:srgbClr val="C00000"/>
                </a:solidFill>
              </a:rPr>
              <a:t>首先，我们知道了通过倒排表，来搜索关键字的流程。</a:t>
            </a:r>
            <a:endParaRPr lang="zh-CN" altLang="en-US">
              <a:solidFill>
                <a:srgbClr val="C00000"/>
              </a:solidFill>
            </a:endParaRPr>
          </a:p>
          <a:p>
            <a:pPr algn="l"/>
            <a:r>
              <a:rPr lang="en-US" altLang="zh-CN">
                <a:solidFill>
                  <a:srgbClr val="C00000"/>
                </a:solidFill>
              </a:rPr>
              <a:t>2.</a:t>
            </a:r>
            <a:r>
              <a:rPr lang="zh-CN" altLang="en-US">
                <a:solidFill>
                  <a:srgbClr val="C00000"/>
                </a:solidFill>
              </a:rPr>
              <a:t>既然倒排表有这样的好处，倒排表的结构分为词典和文档</a:t>
            </a:r>
            <a:r>
              <a:rPr lang="en-US" altLang="zh-CN">
                <a:solidFill>
                  <a:srgbClr val="C00000"/>
                </a:solidFill>
              </a:rPr>
              <a:t>id</a:t>
            </a:r>
            <a:endParaRPr lang="en-US" altLang="zh-CN">
              <a:solidFill>
                <a:srgbClr val="C00000"/>
              </a:solidFill>
            </a:endParaRPr>
          </a:p>
          <a:p>
            <a:pPr algn="l"/>
            <a:r>
              <a:rPr lang="en-US" altLang="zh-CN">
                <a:solidFill>
                  <a:srgbClr val="C00000"/>
                </a:solidFill>
              </a:rPr>
              <a:t>3.</a:t>
            </a:r>
            <a:r>
              <a:rPr lang="zh-CN" altLang="en-US">
                <a:solidFill>
                  <a:srgbClr val="C00000"/>
                </a:solidFill>
              </a:rPr>
              <a:t>记录文档</a:t>
            </a:r>
            <a:r>
              <a:rPr lang="en-US" altLang="zh-CN">
                <a:solidFill>
                  <a:srgbClr val="C00000"/>
                </a:solidFill>
              </a:rPr>
              <a:t>id</a:t>
            </a:r>
            <a:r>
              <a:rPr lang="zh-CN" altLang="en-US">
                <a:solidFill>
                  <a:srgbClr val="C00000"/>
                </a:solidFill>
              </a:rPr>
              <a:t>的文件就是倒排文件，但是关键是有一种数据结构能快速找到文档</a:t>
            </a:r>
            <a:r>
              <a:rPr lang="en-US" altLang="zh-CN">
                <a:solidFill>
                  <a:srgbClr val="C00000"/>
                </a:solidFill>
              </a:rPr>
              <a:t>id</a:t>
            </a:r>
            <a:r>
              <a:rPr lang="zh-CN" altLang="en-US">
                <a:solidFill>
                  <a:srgbClr val="C00000"/>
                </a:solidFill>
              </a:rPr>
              <a:t>在倒排文件中的偏移量</a:t>
            </a:r>
            <a:endParaRPr lang="zh-CN" altLang="en-US">
              <a:solidFill>
                <a:srgbClr val="C00000"/>
              </a:solidFill>
            </a:endParaRPr>
          </a:p>
          <a:p>
            <a:pPr algn="l"/>
            <a:r>
              <a:rPr lang="en-US" altLang="zh-CN">
                <a:solidFill>
                  <a:srgbClr val="C00000"/>
                </a:solidFill>
              </a:rPr>
              <a:t>4.</a:t>
            </a:r>
            <a:r>
              <a:rPr lang="zh-CN" altLang="en-US">
                <a:solidFill>
                  <a:srgbClr val="C00000"/>
                </a:solidFill>
              </a:rPr>
              <a:t>我们了解了</a:t>
            </a:r>
            <a:r>
              <a:rPr lang="en-US" altLang="zh-CN">
                <a:solidFill>
                  <a:srgbClr val="C00000"/>
                </a:solidFill>
              </a:rPr>
              <a:t>B+</a:t>
            </a:r>
            <a:r>
              <a:rPr lang="zh-CN" altLang="en-US">
                <a:solidFill>
                  <a:srgbClr val="C00000"/>
                </a:solidFill>
              </a:rPr>
              <a:t>树用来构建字典的结构，并且知道其叶子节点的值就是文档</a:t>
            </a:r>
            <a:r>
              <a:rPr lang="en-US" altLang="zh-CN">
                <a:solidFill>
                  <a:srgbClr val="C00000"/>
                </a:solidFill>
              </a:rPr>
              <a:t>id</a:t>
            </a:r>
            <a:r>
              <a:rPr lang="zh-CN" altLang="en-US">
                <a:solidFill>
                  <a:srgbClr val="C00000"/>
                </a:solidFill>
              </a:rPr>
              <a:t>在倒排文件</a:t>
            </a:r>
            <a:r>
              <a:rPr lang="zh-CN" altLang="en-US">
                <a:solidFill>
                  <a:srgbClr val="C00000"/>
                </a:solidFill>
                <a:sym typeface="+mn-ea"/>
              </a:rPr>
              <a:t>偏移量</a:t>
            </a:r>
            <a:endParaRPr lang="zh-CN" altLang="en-US">
              <a:solidFill>
                <a:srgbClr val="C00000"/>
              </a:solidFill>
              <a:sym typeface="+mn-ea"/>
            </a:endParaRPr>
          </a:p>
          <a:p>
            <a:pPr algn="l"/>
            <a:r>
              <a:rPr lang="en-US" altLang="zh-CN">
                <a:solidFill>
                  <a:srgbClr val="C00000"/>
                </a:solidFill>
              </a:rPr>
              <a:t>5.</a:t>
            </a:r>
            <a:r>
              <a:rPr lang="zh-CN" altLang="en-US">
                <a:solidFill>
                  <a:srgbClr val="C00000"/>
                </a:solidFill>
              </a:rPr>
              <a:t>万事俱备，我们利用</a:t>
            </a:r>
            <a:r>
              <a:rPr lang="en-US" altLang="zh-CN">
                <a:solidFill>
                  <a:srgbClr val="C00000"/>
                </a:solidFill>
              </a:rPr>
              <a:t>B+</a:t>
            </a:r>
            <a:r>
              <a:rPr lang="zh-CN" altLang="en-US">
                <a:solidFill>
                  <a:srgbClr val="C00000"/>
                </a:solidFill>
              </a:rPr>
              <a:t>树来进行索引构建。了解了一次性和分批构建索引的相同点和不同点</a:t>
            </a:r>
            <a:endParaRPr lang="zh-CN" altLang="en-US">
              <a:solidFill>
                <a:srgbClr val="C00000"/>
              </a:solidFill>
            </a:endParaRPr>
          </a:p>
          <a:p>
            <a:pPr algn="l"/>
            <a:r>
              <a:rPr lang="en-US" altLang="zh-CN">
                <a:solidFill>
                  <a:srgbClr val="C00000"/>
                </a:solidFill>
              </a:rPr>
              <a:t>6.</a:t>
            </a:r>
            <a:r>
              <a:rPr lang="zh-CN" altLang="en-US">
                <a:solidFill>
                  <a:srgbClr val="C00000"/>
                </a:solidFill>
              </a:rPr>
              <a:t>至此，索引的</a:t>
            </a:r>
            <a:r>
              <a:rPr lang="zh-CN" altLang="en-US">
                <a:solidFill>
                  <a:schemeClr val="accent1">
                    <a:lumMod val="50000"/>
                  </a:schemeClr>
                </a:solidFill>
              </a:rPr>
              <a:t>套路</a:t>
            </a:r>
            <a:r>
              <a:rPr lang="zh-CN" altLang="en-US">
                <a:solidFill>
                  <a:srgbClr val="C00000"/>
                </a:solidFill>
              </a:rPr>
              <a:t>粗浅的讲述完毕</a:t>
            </a:r>
            <a:endParaRPr lang="zh-CN" altLang="en-US">
              <a:solidFill>
                <a:srgbClr val="C00000"/>
              </a:solidFill>
            </a:endParaRPr>
          </a:p>
        </p:txBody>
      </p:sp>
      <p:sp>
        <p:nvSpPr>
          <p:cNvPr id="3" name="文本框 2"/>
          <p:cNvSpPr txBox="1"/>
          <p:nvPr/>
        </p:nvSpPr>
        <p:spPr>
          <a:xfrm>
            <a:off x="716280" y="3939540"/>
            <a:ext cx="10927080" cy="1188720"/>
          </a:xfrm>
          <a:prstGeom prst="rect">
            <a:avLst/>
          </a:prstGeom>
          <a:noFill/>
        </p:spPr>
        <p:txBody>
          <a:bodyPr wrap="none" rtlCol="0">
            <a:spAutoFit/>
          </a:bodyPr>
          <a:p>
            <a:pPr algn="l"/>
            <a:r>
              <a:rPr lang="en-US" altLang="zh-CN">
                <a:solidFill>
                  <a:schemeClr val="tx2"/>
                </a:solidFill>
              </a:rPr>
              <a:t>question</a:t>
            </a:r>
            <a:r>
              <a:rPr lang="zh-CN" altLang="en-US">
                <a:solidFill>
                  <a:schemeClr val="tx2"/>
                </a:solidFill>
              </a:rPr>
              <a:t>：</a:t>
            </a:r>
            <a:endParaRPr lang="zh-CN" altLang="en-US">
              <a:solidFill>
                <a:schemeClr val="tx2"/>
              </a:solidFill>
            </a:endParaRPr>
          </a:p>
          <a:p>
            <a:pPr algn="l"/>
            <a:r>
              <a:rPr lang="en-US" altLang="zh-CN">
                <a:solidFill>
                  <a:schemeClr val="tx2"/>
                </a:solidFill>
              </a:rPr>
              <a:t>1.</a:t>
            </a:r>
            <a:r>
              <a:rPr lang="zh-CN" altLang="en-US">
                <a:solidFill>
                  <a:schemeClr val="tx2"/>
                </a:solidFill>
              </a:rPr>
              <a:t>之前不是说有文档相关性和其他一些特性，这里怎么没有提及？</a:t>
            </a:r>
            <a:endParaRPr lang="zh-CN" altLang="en-US">
              <a:solidFill>
                <a:schemeClr val="tx2"/>
              </a:solidFill>
            </a:endParaRPr>
          </a:p>
          <a:p>
            <a:pPr algn="l"/>
            <a:r>
              <a:rPr lang="en-US" altLang="zh-CN">
                <a:solidFill>
                  <a:schemeClr val="tx2"/>
                </a:solidFill>
              </a:rPr>
              <a:t>	</a:t>
            </a:r>
            <a:r>
              <a:rPr lang="zh-CN" altLang="en-US">
                <a:solidFill>
                  <a:schemeClr val="tx2"/>
                </a:solidFill>
              </a:rPr>
              <a:t>答：文档相关性构建</a:t>
            </a:r>
            <a:r>
              <a:rPr lang="zh-CN" altLang="en-US">
                <a:solidFill>
                  <a:srgbClr val="C00000"/>
                </a:solidFill>
              </a:rPr>
              <a:t>只是</a:t>
            </a:r>
            <a:r>
              <a:rPr lang="zh-CN" altLang="en-US">
                <a:solidFill>
                  <a:schemeClr val="tx2"/>
                </a:solidFill>
                <a:sym typeface="+mn-ea"/>
              </a:rPr>
              <a:t>索引构建过程中对文档更多地提取特征（属性）的一个过程，不同的特性</a:t>
            </a:r>
            <a:endParaRPr lang="zh-CN" altLang="en-US">
              <a:solidFill>
                <a:schemeClr val="tx2"/>
              </a:solidFill>
              <a:sym typeface="+mn-ea"/>
            </a:endParaRPr>
          </a:p>
          <a:p>
            <a:pPr algn="l"/>
            <a:r>
              <a:rPr lang="en-US" altLang="zh-CN">
                <a:solidFill>
                  <a:schemeClr val="tx2"/>
                </a:solidFill>
                <a:sym typeface="+mn-ea"/>
              </a:rPr>
              <a:t>	</a:t>
            </a:r>
            <a:r>
              <a:rPr lang="zh-CN" altLang="en-US">
                <a:solidFill>
                  <a:schemeClr val="tx2"/>
                </a:solidFill>
                <a:sym typeface="+mn-ea"/>
              </a:rPr>
              <a:t>由不同组件提取，但这里所讲的倒排表是所有的基础，以后的分享会深入某一块组件。</a:t>
            </a:r>
            <a:endParaRPr lang="en-US" altLang="zh-CN">
              <a:solidFill>
                <a:schemeClr val="tx2"/>
              </a:solidFill>
              <a:sym typeface="+mn-ea"/>
            </a:endParaRPr>
          </a:p>
        </p:txBody>
      </p:sp>
      <p:sp>
        <p:nvSpPr>
          <p:cNvPr id="4" name="文本框 3"/>
          <p:cNvSpPr txBox="1"/>
          <p:nvPr/>
        </p:nvSpPr>
        <p:spPr>
          <a:xfrm>
            <a:off x="850900" y="5499100"/>
            <a:ext cx="10552430" cy="640080"/>
          </a:xfrm>
          <a:prstGeom prst="rect">
            <a:avLst/>
          </a:prstGeom>
          <a:noFill/>
        </p:spPr>
        <p:txBody>
          <a:bodyPr wrap="none" rtlCol="0">
            <a:spAutoFit/>
          </a:bodyPr>
          <a:p>
            <a:r>
              <a:rPr lang="en-US" altLang="zh-CN">
                <a:solidFill>
                  <a:schemeClr val="tx2"/>
                </a:solidFill>
              </a:rPr>
              <a:t>tips</a:t>
            </a:r>
            <a:r>
              <a:rPr lang="zh-CN" altLang="en-US">
                <a:solidFill>
                  <a:schemeClr val="tx2"/>
                </a:solidFill>
              </a:rPr>
              <a:t>：</a:t>
            </a:r>
            <a:endParaRPr lang="zh-CN" altLang="en-US">
              <a:solidFill>
                <a:schemeClr val="tx2"/>
              </a:solidFill>
            </a:endParaRPr>
          </a:p>
          <a:p>
            <a:r>
              <a:rPr lang="en-US" altLang="zh-CN">
                <a:solidFill>
                  <a:schemeClr val="tx2"/>
                </a:solidFill>
              </a:rPr>
              <a:t>1.</a:t>
            </a:r>
            <a:r>
              <a:rPr lang="zh-CN" altLang="en-US">
                <a:solidFill>
                  <a:schemeClr val="tx2"/>
                </a:solidFill>
              </a:rPr>
              <a:t>之前我们就讲了</a:t>
            </a:r>
            <a:r>
              <a:rPr lang="en-US" altLang="zh-CN">
                <a:solidFill>
                  <a:schemeClr val="tx2"/>
                </a:solidFill>
              </a:rPr>
              <a:t>B+</a:t>
            </a:r>
            <a:r>
              <a:rPr lang="zh-CN" altLang="en-US">
                <a:solidFill>
                  <a:schemeClr val="tx2"/>
                </a:solidFill>
              </a:rPr>
              <a:t>树作为词典的索引（由于其比较好理解），至此简单介绍</a:t>
            </a:r>
            <a:r>
              <a:rPr lang="en-US" altLang="zh-CN">
                <a:solidFill>
                  <a:schemeClr val="tx2"/>
                </a:solidFill>
              </a:rPr>
              <a:t>Lucene</a:t>
            </a:r>
            <a:r>
              <a:rPr lang="zh-CN" altLang="en-US">
                <a:solidFill>
                  <a:schemeClr val="tx2"/>
                </a:solidFill>
              </a:rPr>
              <a:t>所用索引：</a:t>
            </a:r>
            <a:r>
              <a:rPr lang="zh-CN" altLang="en-US">
                <a:solidFill>
                  <a:srgbClr val="C00000"/>
                </a:solidFill>
              </a:rPr>
              <a:t>跳跃表</a:t>
            </a:r>
            <a:endParaRPr lang="zh-CN" altLang="en-US">
              <a:solidFill>
                <a:srgbClr val="C0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ChangeArrowheads="1"/>
          </p:cNvSpPr>
          <p:nvPr>
            <p:custDataLst>
              <p:tags r:id="rId1"/>
            </p:custDataLst>
          </p:nvPr>
        </p:nvSpPr>
        <p:spPr bwMode="auto">
          <a:xfrm>
            <a:off x="1150883" y="2699448"/>
            <a:ext cx="6079355" cy="671512"/>
          </a:xfrm>
          <a:prstGeom prst="rect">
            <a:avLst/>
          </a:prstGeom>
          <a:noFill/>
          <a:ln w="19050" cap="flat"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179705" anchor="ctr">
            <a:normAutofit/>
          </a:bodyPr>
          <a:lstStyle/>
          <a:p>
            <a:pPr algn="ctr"/>
            <a:r>
              <a:rPr lang="en-US" sz="2400">
                <a:sym typeface="Arial" panose="020B0604020202020204" pitchFamily="34" charset="0"/>
              </a:rPr>
              <a:t>Solr/Lucene</a:t>
            </a:r>
            <a:r>
              <a:rPr lang="zh-CN" altLang="en-US" sz="2400">
                <a:sym typeface="Arial" panose="020B0604020202020204" pitchFamily="34" charset="0"/>
              </a:rPr>
              <a:t>是如何实现的</a:t>
            </a:r>
            <a:endParaRPr lang="en-US" altLang="zh-CN" sz="2400">
              <a:sym typeface="Arial" panose="020B0604020202020204" pitchFamily="34" charset="0"/>
            </a:endParaRPr>
          </a:p>
        </p:txBody>
      </p:sp>
      <p:sp>
        <p:nvSpPr>
          <p:cNvPr id="15366" name="Rectangle 6"/>
          <p:cNvSpPr>
            <a:spLocks noChangeArrowheads="1"/>
          </p:cNvSpPr>
          <p:nvPr>
            <p:custDataLst>
              <p:tags r:id="rId2"/>
            </p:custDataLst>
          </p:nvPr>
        </p:nvSpPr>
        <p:spPr bwMode="auto">
          <a:xfrm>
            <a:off x="1150883" y="3793236"/>
            <a:ext cx="6079355" cy="671513"/>
          </a:xfrm>
          <a:prstGeom prst="rect">
            <a:avLst/>
          </a:prstGeom>
          <a:noFill/>
          <a:ln w="19050" cap="flat" cmpd="sng">
            <a:solidFill>
              <a:srgbClr val="F1AA07"/>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179705" anchor="ctr">
            <a:normAutofit/>
          </a:bodyPr>
          <a:lstStyle/>
          <a:p>
            <a:pPr algn="ctr"/>
            <a:r>
              <a:rPr lang="zh-CN" sz="2400">
                <a:solidFill>
                  <a:schemeClr val="tx2"/>
                </a:solidFill>
                <a:sym typeface="Arial" panose="020B0604020202020204" pitchFamily="34" charset="0"/>
              </a:rPr>
              <a:t>展望</a:t>
            </a:r>
            <a:endParaRPr lang="zh-CN" sz="2400">
              <a:solidFill>
                <a:schemeClr val="tx2"/>
              </a:solidFill>
              <a:sym typeface="Arial" panose="020B0604020202020204" pitchFamily="34" charset="0"/>
            </a:endParaRPr>
          </a:p>
        </p:txBody>
      </p:sp>
      <p:sp>
        <p:nvSpPr>
          <p:cNvPr id="15368" name="Oval 8"/>
          <p:cNvSpPr>
            <a:spLocks noChangeArrowheads="1"/>
          </p:cNvSpPr>
          <p:nvPr>
            <p:custDataLst>
              <p:tags r:id="rId3"/>
            </p:custDataLst>
          </p:nvPr>
        </p:nvSpPr>
        <p:spPr bwMode="auto">
          <a:xfrm>
            <a:off x="7036563" y="1400873"/>
            <a:ext cx="1079500" cy="1079500"/>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9" name="Oval 9"/>
          <p:cNvSpPr>
            <a:spLocks noChangeArrowheads="1"/>
          </p:cNvSpPr>
          <p:nvPr>
            <p:custDataLst>
              <p:tags r:id="rId4"/>
            </p:custDataLst>
          </p:nvPr>
        </p:nvSpPr>
        <p:spPr bwMode="auto">
          <a:xfrm>
            <a:off x="7036563" y="3590035"/>
            <a:ext cx="1079500" cy="1079500"/>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0" name="Oval 10"/>
          <p:cNvSpPr>
            <a:spLocks noChangeArrowheads="1"/>
          </p:cNvSpPr>
          <p:nvPr>
            <p:custDataLst>
              <p:tags r:id="rId5"/>
            </p:custDataLst>
          </p:nvPr>
        </p:nvSpPr>
        <p:spPr bwMode="auto">
          <a:xfrm>
            <a:off x="7036563" y="2494660"/>
            <a:ext cx="1079500" cy="1079500"/>
          </a:xfrm>
          <a:prstGeom prst="ellipse">
            <a:avLst/>
          </a:prstGeom>
          <a:solidFill>
            <a:schemeClr val="tx1"/>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1" name="笔记本 78"/>
          <p:cNvSpPr/>
          <p:nvPr>
            <p:custDataLst>
              <p:tags r:id="rId6"/>
            </p:custDataLst>
          </p:nvPr>
        </p:nvSpPr>
        <p:spPr bwMode="auto">
          <a:xfrm>
            <a:off x="7227064" y="1721548"/>
            <a:ext cx="677863" cy="436562"/>
          </a:xfrm>
          <a:custGeom>
            <a:avLst/>
            <a:gdLst>
              <a:gd name="T0" fmla="*/ 55 w 257"/>
              <a:gd name="T1" fmla="*/ 122 h 191"/>
              <a:gd name="T2" fmla="*/ 30 w 257"/>
              <a:gd name="T3" fmla="*/ 107 h 191"/>
              <a:gd name="T4" fmla="*/ 34 w 257"/>
              <a:gd name="T5" fmla="*/ 5 h 191"/>
              <a:gd name="T6" fmla="*/ 220 w 257"/>
              <a:gd name="T7" fmla="*/ 5 h 191"/>
              <a:gd name="T8" fmla="*/ 224 w 257"/>
              <a:gd name="T9" fmla="*/ 107 h 191"/>
              <a:gd name="T10" fmla="*/ 198 w 257"/>
              <a:gd name="T11" fmla="*/ 122 h 191"/>
              <a:gd name="T12" fmla="*/ 257 w 257"/>
              <a:gd name="T13" fmla="*/ 173 h 191"/>
              <a:gd name="T14" fmla="*/ 9 w 257"/>
              <a:gd name="T15" fmla="*/ 191 h 191"/>
              <a:gd name="T16" fmla="*/ 77 w 257"/>
              <a:gd name="T17" fmla="*/ 125 h 191"/>
              <a:gd name="T18" fmla="*/ 77 w 257"/>
              <a:gd name="T19" fmla="*/ 122 h 191"/>
              <a:gd name="T20" fmla="*/ 45 w 257"/>
              <a:gd name="T21" fmla="*/ 15 h 191"/>
              <a:gd name="T22" fmla="*/ 45 w 257"/>
              <a:gd name="T23" fmla="*/ 15 h 191"/>
              <a:gd name="T24" fmla="*/ 45 w 257"/>
              <a:gd name="T25" fmla="*/ 107 h 191"/>
              <a:gd name="T26" fmla="*/ 210 w 257"/>
              <a:gd name="T27" fmla="*/ 107 h 191"/>
              <a:gd name="T28" fmla="*/ 209 w 257"/>
              <a:gd name="T29" fmla="*/ 15 h 191"/>
              <a:gd name="T30" fmla="*/ 34 w 257"/>
              <a:gd name="T31" fmla="*/ 163 h 191"/>
              <a:gd name="T32" fmla="*/ 39 w 257"/>
              <a:gd name="T33" fmla="*/ 155 h 191"/>
              <a:gd name="T34" fmla="*/ 75 w 257"/>
              <a:gd name="T35" fmla="*/ 141 h 191"/>
              <a:gd name="T36" fmla="*/ 192 w 257"/>
              <a:gd name="T37" fmla="*/ 135 h 191"/>
              <a:gd name="T38" fmla="*/ 209 w 257"/>
              <a:gd name="T39" fmla="*/ 135 h 191"/>
              <a:gd name="T40" fmla="*/ 173 w 257"/>
              <a:gd name="T41" fmla="*/ 141 h 191"/>
              <a:gd name="T42" fmla="*/ 171 w 257"/>
              <a:gd name="T43" fmla="*/ 135 h 191"/>
              <a:gd name="T44" fmla="*/ 167 w 257"/>
              <a:gd name="T45" fmla="*/ 141 h 191"/>
              <a:gd name="T46" fmla="*/ 127 w 257"/>
              <a:gd name="T47" fmla="*/ 135 h 191"/>
              <a:gd name="T48" fmla="*/ 144 w 257"/>
              <a:gd name="T49" fmla="*/ 135 h 191"/>
              <a:gd name="T50" fmla="*/ 104 w 257"/>
              <a:gd name="T51" fmla="*/ 141 h 191"/>
              <a:gd name="T52" fmla="*/ 105 w 257"/>
              <a:gd name="T53" fmla="*/ 135 h 191"/>
              <a:gd name="T54" fmla="*/ 99 w 257"/>
              <a:gd name="T55" fmla="*/ 141 h 191"/>
              <a:gd name="T56" fmla="*/ 187 w 257"/>
              <a:gd name="T57" fmla="*/ 144 h 191"/>
              <a:gd name="T58" fmla="*/ 215 w 257"/>
              <a:gd name="T59" fmla="*/ 144 h 191"/>
              <a:gd name="T60" fmla="*/ 165 w 257"/>
              <a:gd name="T61" fmla="*/ 151 h 191"/>
              <a:gd name="T62" fmla="*/ 163 w 257"/>
              <a:gd name="T63" fmla="*/ 144 h 191"/>
              <a:gd name="T64" fmla="*/ 159 w 257"/>
              <a:gd name="T65" fmla="*/ 151 h 191"/>
              <a:gd name="T66" fmla="*/ 116 w 257"/>
              <a:gd name="T67" fmla="*/ 144 h 191"/>
              <a:gd name="T68" fmla="*/ 134 w 257"/>
              <a:gd name="T69" fmla="*/ 144 h 191"/>
              <a:gd name="T70" fmla="*/ 91 w 257"/>
              <a:gd name="T71" fmla="*/ 151 h 191"/>
              <a:gd name="T72" fmla="*/ 92 w 257"/>
              <a:gd name="T73" fmla="*/ 144 h 191"/>
              <a:gd name="T74" fmla="*/ 84 w 257"/>
              <a:gd name="T75" fmla="*/ 151 h 191"/>
              <a:gd name="T76" fmla="*/ 45 w 257"/>
              <a:gd name="T77" fmla="*/ 144 h 191"/>
              <a:gd name="T78" fmla="*/ 63 w 257"/>
              <a:gd name="T79" fmla="*/ 144 h 191"/>
              <a:gd name="T80" fmla="*/ 201 w 257"/>
              <a:gd name="T81" fmla="*/ 163 h 191"/>
              <a:gd name="T82" fmla="*/ 197 w 257"/>
              <a:gd name="T83" fmla="*/ 155 h 191"/>
              <a:gd name="T84" fmla="*/ 194 w 257"/>
              <a:gd name="T85" fmla="*/ 163 h 191"/>
              <a:gd name="T86" fmla="*/ 146 w 257"/>
              <a:gd name="T87" fmla="*/ 155 h 191"/>
              <a:gd name="T88" fmla="*/ 165 w 257"/>
              <a:gd name="T89" fmla="*/ 155 h 191"/>
              <a:gd name="T90" fmla="*/ 120 w 257"/>
              <a:gd name="T91" fmla="*/ 163 h 191"/>
              <a:gd name="T92" fmla="*/ 121 w 257"/>
              <a:gd name="T93" fmla="*/ 155 h 191"/>
              <a:gd name="T94" fmla="*/ 114 w 257"/>
              <a:gd name="T95" fmla="*/ 163 h 191"/>
              <a:gd name="T96" fmla="*/ 70 w 257"/>
              <a:gd name="T97" fmla="*/ 155 h 191"/>
              <a:gd name="T98" fmla="*/ 90 w 257"/>
              <a:gd name="T99" fmla="*/ 15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chor="ctr"/>
          <a:lstStyle/>
          <a:p>
            <a:endParaRPr lang="zh-CN" altLang="en-US"/>
          </a:p>
        </p:txBody>
      </p:sp>
      <p:sp>
        <p:nvSpPr>
          <p:cNvPr id="15373" name="信号1 133"/>
          <p:cNvSpPr/>
          <p:nvPr>
            <p:custDataLst>
              <p:tags r:id="rId7"/>
            </p:custDataLst>
          </p:nvPr>
        </p:nvSpPr>
        <p:spPr bwMode="auto">
          <a:xfrm>
            <a:off x="7306438" y="3904360"/>
            <a:ext cx="520700" cy="450850"/>
          </a:xfrm>
          <a:custGeom>
            <a:avLst/>
            <a:gdLst>
              <a:gd name="T0" fmla="*/ 37022 w 1366582"/>
              <a:gd name="T1" fmla="*/ 792087 h 1042046"/>
              <a:gd name="T2" fmla="*/ 185104 w 1366582"/>
              <a:gd name="T3" fmla="*/ 792087 h 1042046"/>
              <a:gd name="T4" fmla="*/ 222126 w 1366582"/>
              <a:gd name="T5" fmla="*/ 829109 h 1042046"/>
              <a:gd name="T6" fmla="*/ 222126 w 1366582"/>
              <a:gd name="T7" fmla="*/ 1005022 h 1042046"/>
              <a:gd name="T8" fmla="*/ 185104 w 1366582"/>
              <a:gd name="T9" fmla="*/ 1042044 h 1042046"/>
              <a:gd name="T10" fmla="*/ 37022 w 1366582"/>
              <a:gd name="T11" fmla="*/ 1042044 h 1042046"/>
              <a:gd name="T12" fmla="*/ 0 w 1366582"/>
              <a:gd name="T13" fmla="*/ 1005022 h 1042046"/>
              <a:gd name="T14" fmla="*/ 0 w 1366582"/>
              <a:gd name="T15" fmla="*/ 829109 h 1042046"/>
              <a:gd name="T16" fmla="*/ 37022 w 1366582"/>
              <a:gd name="T17" fmla="*/ 792087 h 1042046"/>
              <a:gd name="T18" fmla="*/ 308442 w 1366582"/>
              <a:gd name="T19" fmla="*/ 614561 h 1042046"/>
              <a:gd name="T20" fmla="*/ 456524 w 1366582"/>
              <a:gd name="T21" fmla="*/ 614561 h 1042046"/>
              <a:gd name="T22" fmla="*/ 493546 w 1366582"/>
              <a:gd name="T23" fmla="*/ 651583 h 1042046"/>
              <a:gd name="T24" fmla="*/ 493546 w 1366582"/>
              <a:gd name="T25" fmla="*/ 1005023 h 1042046"/>
              <a:gd name="T26" fmla="*/ 456524 w 1366582"/>
              <a:gd name="T27" fmla="*/ 1042045 h 1042046"/>
              <a:gd name="T28" fmla="*/ 308442 w 1366582"/>
              <a:gd name="T29" fmla="*/ 1042045 h 1042046"/>
              <a:gd name="T30" fmla="*/ 271420 w 1366582"/>
              <a:gd name="T31" fmla="*/ 1005023 h 1042046"/>
              <a:gd name="T32" fmla="*/ 271420 w 1366582"/>
              <a:gd name="T33" fmla="*/ 651583 h 1042046"/>
              <a:gd name="T34" fmla="*/ 308442 w 1366582"/>
              <a:gd name="T35" fmla="*/ 614561 h 1042046"/>
              <a:gd name="T36" fmla="*/ 583127 w 1366582"/>
              <a:gd name="T37" fmla="*/ 432047 h 1042046"/>
              <a:gd name="T38" fmla="*/ 744271 w 1366582"/>
              <a:gd name="T39" fmla="*/ 432047 h 1042046"/>
              <a:gd name="T40" fmla="*/ 784558 w 1366582"/>
              <a:gd name="T41" fmla="*/ 472334 h 1042046"/>
              <a:gd name="T42" fmla="*/ 784558 w 1366582"/>
              <a:gd name="T43" fmla="*/ 1001758 h 1042046"/>
              <a:gd name="T44" fmla="*/ 744271 w 1366582"/>
              <a:gd name="T45" fmla="*/ 1042045 h 1042046"/>
              <a:gd name="T46" fmla="*/ 583127 w 1366582"/>
              <a:gd name="T47" fmla="*/ 1042045 h 1042046"/>
              <a:gd name="T48" fmla="*/ 542840 w 1366582"/>
              <a:gd name="T49" fmla="*/ 1001758 h 1042046"/>
              <a:gd name="T50" fmla="*/ 542840 w 1366582"/>
              <a:gd name="T51" fmla="*/ 472334 h 1042046"/>
              <a:gd name="T52" fmla="*/ 583127 w 1366582"/>
              <a:gd name="T53" fmla="*/ 432047 h 1042046"/>
              <a:gd name="T54" fmla="*/ 874139 w 1366582"/>
              <a:gd name="T55" fmla="*/ 210194 h 1042046"/>
              <a:gd name="T56" fmla="*/ 1035283 w 1366582"/>
              <a:gd name="T57" fmla="*/ 210194 h 1042046"/>
              <a:gd name="T58" fmla="*/ 1075570 w 1366582"/>
              <a:gd name="T59" fmla="*/ 250481 h 1042046"/>
              <a:gd name="T60" fmla="*/ 1075570 w 1366582"/>
              <a:gd name="T61" fmla="*/ 1001758 h 1042046"/>
              <a:gd name="T62" fmla="*/ 1035283 w 1366582"/>
              <a:gd name="T63" fmla="*/ 1042045 h 1042046"/>
              <a:gd name="T64" fmla="*/ 874139 w 1366582"/>
              <a:gd name="T65" fmla="*/ 1042045 h 1042046"/>
              <a:gd name="T66" fmla="*/ 833852 w 1366582"/>
              <a:gd name="T67" fmla="*/ 1001758 h 1042046"/>
              <a:gd name="T68" fmla="*/ 833852 w 1366582"/>
              <a:gd name="T69" fmla="*/ 250481 h 1042046"/>
              <a:gd name="T70" fmla="*/ 874139 w 1366582"/>
              <a:gd name="T71" fmla="*/ 210194 h 1042046"/>
              <a:gd name="T72" fmla="*/ 1165151 w 1366582"/>
              <a:gd name="T73" fmla="*/ 0 h 1042046"/>
              <a:gd name="T74" fmla="*/ 1326295 w 1366582"/>
              <a:gd name="T75" fmla="*/ 0 h 1042046"/>
              <a:gd name="T76" fmla="*/ 1366582 w 1366582"/>
              <a:gd name="T77" fmla="*/ 40287 h 1042046"/>
              <a:gd name="T78" fmla="*/ 1366582 w 1366582"/>
              <a:gd name="T79" fmla="*/ 1001759 h 1042046"/>
              <a:gd name="T80" fmla="*/ 1326295 w 1366582"/>
              <a:gd name="T81" fmla="*/ 1042046 h 1042046"/>
              <a:gd name="T82" fmla="*/ 1165151 w 1366582"/>
              <a:gd name="T83" fmla="*/ 1042046 h 1042046"/>
              <a:gd name="T84" fmla="*/ 1124864 w 1366582"/>
              <a:gd name="T85" fmla="*/ 1001759 h 1042046"/>
              <a:gd name="T86" fmla="*/ 1124864 w 1366582"/>
              <a:gd name="T87" fmla="*/ 40287 h 1042046"/>
              <a:gd name="T88" fmla="*/ 1165151 w 1366582"/>
              <a:gd name="T89" fmla="*/ 0 h 104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4" name="IE浏览器 130"/>
          <p:cNvSpPr/>
          <p:nvPr>
            <p:custDataLst>
              <p:tags r:id="rId8"/>
            </p:custDataLst>
          </p:nvPr>
        </p:nvSpPr>
        <p:spPr bwMode="auto">
          <a:xfrm>
            <a:off x="7312788" y="2780410"/>
            <a:ext cx="508000" cy="508000"/>
          </a:xfrm>
          <a:custGeom>
            <a:avLst/>
            <a:gdLst>
              <a:gd name="T0" fmla="*/ 135620 w 1119349"/>
              <a:gd name="T1" fmla="*/ 818456 h 1157433"/>
              <a:gd name="T2" fmla="*/ 108323 w 1119349"/>
              <a:gd name="T3" fmla="*/ 1103729 h 1157433"/>
              <a:gd name="T4" fmla="*/ 437069 w 1119349"/>
              <a:gd name="T5" fmla="*/ 1040437 h 1157433"/>
              <a:gd name="T6" fmla="*/ 135620 w 1119349"/>
              <a:gd name="T7" fmla="*/ 818456 h 1157433"/>
              <a:gd name="T8" fmla="*/ 582086 w 1119349"/>
              <a:gd name="T9" fmla="*/ 345816 h 1157433"/>
              <a:gd name="T10" fmla="*/ 413811 w 1119349"/>
              <a:gd name="T11" fmla="*/ 495363 h 1157433"/>
              <a:gd name="T12" fmla="*/ 750361 w 1119349"/>
              <a:gd name="T13" fmla="*/ 495364 h 1157433"/>
              <a:gd name="T14" fmla="*/ 582086 w 1119349"/>
              <a:gd name="T15" fmla="*/ 345816 h 1157433"/>
              <a:gd name="T16" fmla="*/ 954622 w 1119349"/>
              <a:gd name="T17" fmla="*/ 129 h 1157433"/>
              <a:gd name="T18" fmla="*/ 1081775 w 1119349"/>
              <a:gd name="T19" fmla="*/ 41196 h 1157433"/>
              <a:gd name="T20" fmla="*/ 1119349 w 1119349"/>
              <a:gd name="T21" fmla="*/ 116033 h 1157433"/>
              <a:gd name="T22" fmla="*/ 1093494 w 1119349"/>
              <a:gd name="T23" fmla="*/ 81508 h 1157433"/>
              <a:gd name="T24" fmla="*/ 737350 w 1119349"/>
              <a:gd name="T25" fmla="*/ 130602 h 1157433"/>
              <a:gd name="T26" fmla="*/ 1091569 w 1119349"/>
              <a:gd name="T27" fmla="*/ 582598 h 1157433"/>
              <a:gd name="T28" fmla="*/ 1085273 w 1119349"/>
              <a:gd name="T29" fmla="*/ 640757 h 1157433"/>
              <a:gd name="T30" fmla="*/ 755888 w 1119349"/>
              <a:gd name="T31" fmla="*/ 640756 h 1157433"/>
              <a:gd name="T32" fmla="*/ 719073 w 1119349"/>
              <a:gd name="T33" fmla="*/ 640757 h 1157433"/>
              <a:gd name="T34" fmla="*/ 408284 w 1119349"/>
              <a:gd name="T35" fmla="*/ 640757 h 1157433"/>
              <a:gd name="T36" fmla="*/ 582086 w 1119349"/>
              <a:gd name="T37" fmla="*/ 819383 h 1157433"/>
              <a:gd name="T38" fmla="*/ 725617 w 1119349"/>
              <a:gd name="T39" fmla="*/ 727992 h 1157433"/>
              <a:gd name="T40" fmla="*/ 1064773 w 1119349"/>
              <a:gd name="T41" fmla="*/ 727992 h 1157433"/>
              <a:gd name="T42" fmla="*/ 578539 w 1119349"/>
              <a:gd name="T43" fmla="*/ 1060320 h 1157433"/>
              <a:gd name="T44" fmla="*/ 470646 w 1119349"/>
              <a:gd name="T45" fmla="*/ 1048435 h 1157433"/>
              <a:gd name="T46" fmla="*/ 45670 w 1119349"/>
              <a:gd name="T47" fmla="*/ 1116267 h 1157433"/>
              <a:gd name="T48" fmla="*/ 124297 w 1119349"/>
              <a:gd name="T49" fmla="*/ 645271 h 1157433"/>
              <a:gd name="T50" fmla="*/ 130887 w 1119349"/>
              <a:gd name="T51" fmla="*/ 634433 h 1157433"/>
              <a:gd name="T52" fmla="*/ 163296 w 1119349"/>
              <a:gd name="T53" fmla="*/ 582889 h 1157433"/>
              <a:gd name="T54" fmla="*/ 189707 w 1119349"/>
              <a:gd name="T55" fmla="*/ 547372 h 1157433"/>
              <a:gd name="T56" fmla="*/ 249351 w 1119349"/>
              <a:gd name="T57" fmla="*/ 468810 h 1157433"/>
              <a:gd name="T58" fmla="*/ 288439 w 1119349"/>
              <a:gd name="T59" fmla="*/ 424719 h 1157433"/>
              <a:gd name="T60" fmla="*/ 341644 w 1119349"/>
              <a:gd name="T61" fmla="*/ 364703 h 1157433"/>
              <a:gd name="T62" fmla="*/ 498166 w 1119349"/>
              <a:gd name="T63" fmla="*/ 220924 h 1157433"/>
              <a:gd name="T64" fmla="*/ 65845 w 1119349"/>
              <a:gd name="T65" fmla="*/ 579499 h 1157433"/>
              <a:gd name="T66" fmla="*/ 578538 w 1119349"/>
              <a:gd name="T67" fmla="*/ 104878 h 1157433"/>
              <a:gd name="T68" fmla="*/ 651994 w 1119349"/>
              <a:gd name="T69" fmla="*/ 111773 h 1157433"/>
              <a:gd name="T70" fmla="*/ 954622 w 1119349"/>
              <a:gd name="T71" fmla="*/ 129 h 1157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6" name="Rectangle 16"/>
          <p:cNvSpPr>
            <a:spLocks noChangeArrowheads="1"/>
          </p:cNvSpPr>
          <p:nvPr>
            <p:custDataLst>
              <p:tags r:id="rId9"/>
            </p:custDataLst>
          </p:nvPr>
        </p:nvSpPr>
        <p:spPr bwMode="auto">
          <a:xfrm rot="10800000" flipV="1">
            <a:off x="8206551" y="1770761"/>
            <a:ext cx="2132012" cy="339725"/>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a:solidFill>
                <a:schemeClr val="bg1"/>
              </a:solidFill>
            </a:endParaRPr>
          </a:p>
        </p:txBody>
      </p:sp>
      <p:sp>
        <p:nvSpPr>
          <p:cNvPr id="15377" name="Rectangle 17"/>
          <p:cNvSpPr>
            <a:spLocks noChangeArrowheads="1"/>
          </p:cNvSpPr>
          <p:nvPr>
            <p:custDataLst>
              <p:tags r:id="rId10"/>
            </p:custDataLst>
          </p:nvPr>
        </p:nvSpPr>
        <p:spPr bwMode="auto">
          <a:xfrm rot="10800000" flipV="1">
            <a:off x="8206552" y="2864549"/>
            <a:ext cx="782637" cy="339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a:solidFill>
                <a:schemeClr val="bg1"/>
              </a:solidFill>
            </a:endParaRPr>
          </a:p>
        </p:txBody>
      </p:sp>
      <p:sp>
        <p:nvSpPr>
          <p:cNvPr id="15378" name="Rectangle 18"/>
          <p:cNvSpPr>
            <a:spLocks noChangeArrowheads="1"/>
          </p:cNvSpPr>
          <p:nvPr>
            <p:custDataLst>
              <p:tags r:id="rId11"/>
            </p:custDataLst>
          </p:nvPr>
        </p:nvSpPr>
        <p:spPr bwMode="auto">
          <a:xfrm rot="10800000" flipV="1">
            <a:off x="8206551" y="3959924"/>
            <a:ext cx="1263650" cy="339725"/>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a:solidFill>
                <a:schemeClr val="bg1"/>
              </a:solidFill>
            </a:endParaRPr>
          </a:p>
        </p:txBody>
      </p:sp>
      <p:sp>
        <p:nvSpPr>
          <p:cNvPr id="23" name="文本框 22"/>
          <p:cNvSpPr txBox="1"/>
          <p:nvPr>
            <p:custDataLst>
              <p:tags r:id="rId12"/>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目录</a:t>
            </a:r>
            <a:endParaRPr lang="zh-CN" altLang="en-US" dirty="0"/>
          </a:p>
        </p:txBody>
      </p:sp>
      <p:sp>
        <p:nvSpPr>
          <p:cNvPr id="2" name="Rectangle 6"/>
          <p:cNvSpPr>
            <a:spLocks noChangeArrowheads="1"/>
          </p:cNvSpPr>
          <p:nvPr>
            <p:custDataLst>
              <p:tags r:id="rId13"/>
            </p:custDataLst>
          </p:nvPr>
        </p:nvSpPr>
        <p:spPr bwMode="auto">
          <a:xfrm>
            <a:off x="1150883" y="1721866"/>
            <a:ext cx="6079355" cy="671513"/>
          </a:xfrm>
          <a:prstGeom prst="rect">
            <a:avLst/>
          </a:prstGeom>
          <a:noFill/>
          <a:ln w="19050" cap="flat" cmpd="sng">
            <a:solidFill>
              <a:srgbClr val="F1AA07"/>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179705" anchor="ctr">
            <a:normAutofit/>
          </a:bodyPr>
          <a:lstStyle/>
          <a:p>
            <a:pPr algn="ctr"/>
            <a:r>
              <a:rPr lang="zh-CN" altLang="en-US" sz="2400" dirty="0">
                <a:solidFill>
                  <a:schemeClr val="tx2"/>
                </a:solidFill>
                <a:sym typeface="Arial" panose="020B0604020202020204" pitchFamily="34" charset="0"/>
              </a:rPr>
              <a:t>从需求出发看搜索引擎</a:t>
            </a:r>
            <a:endParaRPr lang="zh-CN" altLang="en-US" sz="2400" dirty="0">
              <a:solidFill>
                <a:schemeClr val="tx2"/>
              </a:solidFill>
              <a:sym typeface="Arial" panose="020B0604020202020204" pitchFamily="34" charset="0"/>
            </a:endParaRPr>
          </a:p>
        </p:txBody>
      </p: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跳跃表</a:t>
            </a:r>
            <a:endParaRPr lang="zh-CN" altLang="en-US" dirty="0"/>
          </a:p>
        </p:txBody>
      </p:sp>
      <p:pic>
        <p:nvPicPr>
          <p:cNvPr id="2" name="图片 1"/>
          <p:cNvPicPr>
            <a:picLocks noChangeAspect="1"/>
          </p:cNvPicPr>
          <p:nvPr/>
        </p:nvPicPr>
        <p:blipFill>
          <a:blip r:embed="rId2"/>
          <a:stretch>
            <a:fillRect/>
          </a:stretch>
        </p:blipFill>
        <p:spPr>
          <a:xfrm>
            <a:off x="520700" y="1146175"/>
            <a:ext cx="4723765" cy="1238250"/>
          </a:xfrm>
          <a:prstGeom prst="rect">
            <a:avLst/>
          </a:prstGeom>
        </p:spPr>
      </p:pic>
      <p:pic>
        <p:nvPicPr>
          <p:cNvPr id="3" name="图片 2"/>
          <p:cNvPicPr>
            <a:picLocks noChangeAspect="1"/>
          </p:cNvPicPr>
          <p:nvPr/>
        </p:nvPicPr>
        <p:blipFill>
          <a:blip r:embed="rId3"/>
          <a:stretch>
            <a:fillRect/>
          </a:stretch>
        </p:blipFill>
        <p:spPr>
          <a:xfrm>
            <a:off x="520700" y="3164205"/>
            <a:ext cx="5238115" cy="3552190"/>
          </a:xfrm>
          <a:prstGeom prst="rect">
            <a:avLst/>
          </a:prstGeom>
        </p:spPr>
      </p:pic>
      <p:sp>
        <p:nvSpPr>
          <p:cNvPr id="4" name="文本框 3"/>
          <p:cNvSpPr txBox="1"/>
          <p:nvPr/>
        </p:nvSpPr>
        <p:spPr>
          <a:xfrm>
            <a:off x="609600" y="2603500"/>
            <a:ext cx="1325880" cy="365760"/>
          </a:xfrm>
          <a:prstGeom prst="rect">
            <a:avLst/>
          </a:prstGeom>
          <a:noFill/>
        </p:spPr>
        <p:txBody>
          <a:bodyPr wrap="none" rtlCol="0">
            <a:spAutoFit/>
          </a:bodyPr>
          <a:p>
            <a:r>
              <a:rPr lang="zh-CN" altLang="en-US"/>
              <a:t>跳表节点类</a:t>
            </a:r>
            <a:endParaRPr lang="zh-CN" altLang="en-US"/>
          </a:p>
        </p:txBody>
      </p:sp>
      <p:pic>
        <p:nvPicPr>
          <p:cNvPr id="5" name="图片 4"/>
          <p:cNvPicPr>
            <a:picLocks noChangeAspect="1"/>
          </p:cNvPicPr>
          <p:nvPr/>
        </p:nvPicPr>
        <p:blipFill>
          <a:blip r:embed="rId4"/>
          <a:stretch>
            <a:fillRect/>
          </a:stretch>
        </p:blipFill>
        <p:spPr>
          <a:xfrm>
            <a:off x="6056630" y="948055"/>
            <a:ext cx="4371340" cy="4009390"/>
          </a:xfrm>
          <a:prstGeom prst="rect">
            <a:avLst/>
          </a:prstGeom>
        </p:spPr>
      </p:pic>
      <p:sp>
        <p:nvSpPr>
          <p:cNvPr id="6" name="文本框 5"/>
          <p:cNvSpPr txBox="1"/>
          <p:nvPr/>
        </p:nvSpPr>
        <p:spPr>
          <a:xfrm>
            <a:off x="6247130" y="582295"/>
            <a:ext cx="868680" cy="365760"/>
          </a:xfrm>
          <a:prstGeom prst="rect">
            <a:avLst/>
          </a:prstGeom>
          <a:noFill/>
        </p:spPr>
        <p:txBody>
          <a:bodyPr wrap="none" rtlCol="0">
            <a:spAutoFit/>
          </a:bodyPr>
          <a:p>
            <a:r>
              <a:rPr lang="zh-CN" altLang="en-US"/>
              <a:t>跳表类</a:t>
            </a:r>
            <a:endParaRPr lang="zh-CN" altLang="en-US"/>
          </a:p>
        </p:txBody>
      </p:sp>
      <p:sp>
        <p:nvSpPr>
          <p:cNvPr id="7" name="文本框 6"/>
          <p:cNvSpPr txBox="1"/>
          <p:nvPr/>
        </p:nvSpPr>
        <p:spPr>
          <a:xfrm>
            <a:off x="6247130" y="5285105"/>
            <a:ext cx="4646295" cy="640080"/>
          </a:xfrm>
          <a:prstGeom prst="rect">
            <a:avLst/>
          </a:prstGeom>
          <a:noFill/>
        </p:spPr>
        <p:txBody>
          <a:bodyPr wrap="square" rtlCol="0" anchor="t">
            <a:spAutoFit/>
          </a:bodyPr>
          <a:p>
            <a:r>
              <a:rPr lang="zh-CN" altLang="en-US"/>
              <a:t>http://www.mathcs.emory.edu/~cheung/Courses/323/Syllabus/Map/skip-list-impl.html</a:t>
            </a:r>
            <a:endParaRPr lang="zh-CN" altLang="en-US"/>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正排索引</a:t>
            </a:r>
            <a:endParaRPr lang="zh-CN" altLang="en-US" dirty="0"/>
          </a:p>
        </p:txBody>
      </p:sp>
      <p:sp>
        <p:nvSpPr>
          <p:cNvPr id="2" name="文本框 1"/>
          <p:cNvSpPr txBox="1"/>
          <p:nvPr/>
        </p:nvSpPr>
        <p:spPr>
          <a:xfrm>
            <a:off x="660400" y="1130300"/>
            <a:ext cx="8183880" cy="640080"/>
          </a:xfrm>
          <a:prstGeom prst="rect">
            <a:avLst/>
          </a:prstGeom>
          <a:noFill/>
        </p:spPr>
        <p:txBody>
          <a:bodyPr wrap="none" rtlCol="0">
            <a:spAutoFit/>
          </a:bodyPr>
          <a:p>
            <a:pPr algn="l"/>
            <a:r>
              <a:rPr lang="zh-CN" altLang="en-US"/>
              <a:t>这里主要讲一下正排索引以及倒排和正排怎么配合起来形成一个完整的字段索引</a:t>
            </a:r>
            <a:endParaRPr lang="zh-CN" altLang="en-US"/>
          </a:p>
          <a:p>
            <a:pPr algn="l"/>
            <a:r>
              <a:rPr lang="zh-CN" altLang="en-US"/>
              <a:t>正排索引：</a:t>
            </a:r>
            <a:endParaRPr lang="zh-CN" altLang="en-US"/>
          </a:p>
        </p:txBody>
      </p:sp>
      <p:pic>
        <p:nvPicPr>
          <p:cNvPr id="3" name="图片 2"/>
          <p:cNvPicPr>
            <a:picLocks noChangeAspect="1"/>
          </p:cNvPicPr>
          <p:nvPr/>
        </p:nvPicPr>
        <p:blipFill>
          <a:blip r:embed="rId2"/>
          <a:stretch>
            <a:fillRect/>
          </a:stretch>
        </p:blipFill>
        <p:spPr>
          <a:xfrm>
            <a:off x="660400" y="1770380"/>
            <a:ext cx="5400675" cy="203200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sym typeface="+mn-ea"/>
              </a:rPr>
              <a:t>正排索引的用途</a:t>
            </a:r>
            <a:endParaRPr lang="zh-CN" altLang="en-US" dirty="0"/>
          </a:p>
        </p:txBody>
      </p:sp>
      <p:sp>
        <p:nvSpPr>
          <p:cNvPr id="2" name="文本框 1"/>
          <p:cNvSpPr txBox="1"/>
          <p:nvPr/>
        </p:nvSpPr>
        <p:spPr>
          <a:xfrm>
            <a:off x="596900" y="948690"/>
            <a:ext cx="7269480" cy="365760"/>
          </a:xfrm>
          <a:prstGeom prst="rect">
            <a:avLst/>
          </a:prstGeom>
          <a:noFill/>
        </p:spPr>
        <p:txBody>
          <a:bodyPr wrap="square" rtlCol="0">
            <a:spAutoFit/>
          </a:bodyPr>
          <a:p>
            <a:pPr algn="l"/>
            <a:r>
              <a:rPr lang="zh-CN" altLang="en-US">
                <a:solidFill>
                  <a:srgbClr val="C00000"/>
                </a:solidFill>
              </a:rPr>
              <a:t>需求</a:t>
            </a:r>
            <a:r>
              <a:rPr lang="zh-CN" altLang="en-US"/>
              <a:t>：什么情况下要使用正排索引假如我们有以下几个商品需要上架：</a:t>
            </a:r>
            <a:endParaRPr lang="zh-CN" altLang="en-US"/>
          </a:p>
        </p:txBody>
      </p:sp>
      <p:pic>
        <p:nvPicPr>
          <p:cNvPr id="3" name="图片 2"/>
          <p:cNvPicPr>
            <a:picLocks noChangeAspect="1"/>
          </p:cNvPicPr>
          <p:nvPr/>
        </p:nvPicPr>
        <p:blipFill>
          <a:blip r:embed="rId2"/>
          <a:stretch>
            <a:fillRect/>
          </a:stretch>
        </p:blipFill>
        <p:spPr>
          <a:xfrm>
            <a:off x="596900" y="1314450"/>
            <a:ext cx="7866380" cy="1295400"/>
          </a:xfrm>
          <a:prstGeom prst="rect">
            <a:avLst/>
          </a:prstGeom>
        </p:spPr>
      </p:pic>
      <p:sp>
        <p:nvSpPr>
          <p:cNvPr id="4" name="文本框 3"/>
          <p:cNvSpPr txBox="1"/>
          <p:nvPr/>
        </p:nvSpPr>
        <p:spPr>
          <a:xfrm>
            <a:off x="596900" y="2609850"/>
            <a:ext cx="9867265" cy="822960"/>
          </a:xfrm>
          <a:prstGeom prst="rect">
            <a:avLst/>
          </a:prstGeom>
          <a:noFill/>
        </p:spPr>
        <p:txBody>
          <a:bodyPr wrap="square" rtlCol="0" anchor="t">
            <a:spAutoFit/>
          </a:bodyPr>
          <a:p>
            <a:r>
              <a:rPr lang="zh-CN" altLang="en-US" sz="1600">
                <a:solidFill>
                  <a:srgbClr val="C00000"/>
                </a:solidFill>
              </a:rPr>
              <a:t>搜索的时候我们可能需要搜索价格在一个区间的手机，那么仅仅用全文倒排索引就比较难完成任务了，而且我们在使用电商的搜索引擎的时候，经常会在搜索结果的上方看到一些汇总的信息【比如品牌，型号，价格汇总】</a:t>
            </a:r>
            <a:r>
              <a:rPr lang="zh-CN" altLang="en-US" sz="1600"/>
              <a:t>，这一部分的东西也是通过正排索引来实现的，像下面这个图</a:t>
            </a:r>
            <a:endParaRPr lang="zh-CN" altLang="en-US" sz="1600"/>
          </a:p>
        </p:txBody>
      </p:sp>
      <p:pic>
        <p:nvPicPr>
          <p:cNvPr id="5" name="图片 4"/>
          <p:cNvPicPr>
            <a:picLocks noChangeAspect="1"/>
          </p:cNvPicPr>
          <p:nvPr/>
        </p:nvPicPr>
        <p:blipFill>
          <a:blip r:embed="rId3"/>
          <a:stretch>
            <a:fillRect/>
          </a:stretch>
        </p:blipFill>
        <p:spPr>
          <a:xfrm>
            <a:off x="596900" y="3432810"/>
            <a:ext cx="7628255" cy="2656840"/>
          </a:xfrm>
          <a:prstGeom prst="rect">
            <a:avLst/>
          </a:prstGeom>
        </p:spPr>
      </p:pic>
      <p:sp>
        <p:nvSpPr>
          <p:cNvPr id="6" name="文本框 5"/>
          <p:cNvSpPr txBox="1"/>
          <p:nvPr/>
        </p:nvSpPr>
        <p:spPr>
          <a:xfrm>
            <a:off x="596900" y="6089015"/>
            <a:ext cx="9956165" cy="640080"/>
          </a:xfrm>
          <a:prstGeom prst="rect">
            <a:avLst/>
          </a:prstGeom>
          <a:noFill/>
        </p:spPr>
        <p:txBody>
          <a:bodyPr wrap="square" rtlCol="0" anchor="t">
            <a:spAutoFit/>
          </a:bodyPr>
          <a:p>
            <a:r>
              <a:rPr lang="zh-CN" altLang="en-US">
                <a:solidFill>
                  <a:srgbClr val="C00000"/>
                </a:solidFill>
              </a:rPr>
              <a:t>所以说，如果我们的搜索需求不仅仅是进行关键词的匹配，还需要进行一些过滤操作（比如价格区间的过滤），汇总操作（比如结果集中每种品牌数量的统计），那么就必须引入正排索引了。</a:t>
            </a:r>
            <a:endParaRPr lang="zh-CN" altLang="en-US">
              <a:solidFill>
                <a:srgbClr val="C00000"/>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正排索引的一种实现</a:t>
            </a:r>
            <a:endParaRPr lang="zh-CN" altLang="en-US" dirty="0"/>
          </a:p>
        </p:txBody>
      </p:sp>
      <p:sp>
        <p:nvSpPr>
          <p:cNvPr id="2" name="文本框 1"/>
          <p:cNvSpPr txBox="1"/>
          <p:nvPr/>
        </p:nvSpPr>
        <p:spPr>
          <a:xfrm>
            <a:off x="622300" y="948055"/>
            <a:ext cx="10184765" cy="1188720"/>
          </a:xfrm>
          <a:prstGeom prst="rect">
            <a:avLst/>
          </a:prstGeom>
          <a:noFill/>
        </p:spPr>
        <p:txBody>
          <a:bodyPr wrap="square" rtlCol="0" anchor="t">
            <a:spAutoFit/>
          </a:bodyPr>
          <a:p>
            <a:r>
              <a:rPr lang="zh-CN" altLang="en-US"/>
              <a:t>通过一个</a:t>
            </a:r>
            <a:r>
              <a:rPr lang="zh-CN" altLang="en-US">
                <a:solidFill>
                  <a:srgbClr val="C00000"/>
                </a:solidFill>
              </a:rPr>
              <a:t>数组</a:t>
            </a:r>
            <a:r>
              <a:rPr lang="zh-CN" altLang="en-US"/>
              <a:t>来实现，数组的下标就是文档编号(docid，不是商品编号，商品编号是主键)，由于在搜索引擎中，docid是自增的，而且不会进行删除，所以也是唯一的，正好可以和一个一维数组的下标对上，所以可以用一个数组来存储正排索引，就像下面这个表格，分别表示价格和品牌建立的正排索引，其实就是把表1的数据拆开来进行存储了而已</a:t>
            </a:r>
            <a:endParaRPr lang="zh-CN" altLang="en-US"/>
          </a:p>
        </p:txBody>
      </p:sp>
      <p:pic>
        <p:nvPicPr>
          <p:cNvPr id="3" name="图片 2"/>
          <p:cNvPicPr>
            <a:picLocks noChangeAspect="1"/>
          </p:cNvPicPr>
          <p:nvPr/>
        </p:nvPicPr>
        <p:blipFill>
          <a:blip r:embed="rId2"/>
          <a:stretch>
            <a:fillRect/>
          </a:stretch>
        </p:blipFill>
        <p:spPr>
          <a:xfrm>
            <a:off x="711200" y="2550795"/>
            <a:ext cx="3961765" cy="1247775"/>
          </a:xfrm>
          <a:prstGeom prst="rect">
            <a:avLst/>
          </a:prstGeom>
        </p:spPr>
      </p:pic>
      <p:pic>
        <p:nvPicPr>
          <p:cNvPr id="4" name="图片 3"/>
          <p:cNvPicPr>
            <a:picLocks noChangeAspect="1"/>
          </p:cNvPicPr>
          <p:nvPr/>
        </p:nvPicPr>
        <p:blipFill>
          <a:blip r:embed="rId3"/>
          <a:stretch>
            <a:fillRect/>
          </a:stretch>
        </p:blipFill>
        <p:spPr>
          <a:xfrm>
            <a:off x="6085205" y="2550795"/>
            <a:ext cx="3704590" cy="1228725"/>
          </a:xfrm>
          <a:prstGeom prst="rect">
            <a:avLst/>
          </a:prstGeom>
        </p:spPr>
      </p:pic>
      <p:sp>
        <p:nvSpPr>
          <p:cNvPr id="5" name="文本框 4"/>
          <p:cNvSpPr txBox="1"/>
          <p:nvPr/>
        </p:nvSpPr>
        <p:spPr>
          <a:xfrm>
            <a:off x="711200" y="4008120"/>
            <a:ext cx="10182860" cy="1554480"/>
          </a:xfrm>
          <a:prstGeom prst="rect">
            <a:avLst/>
          </a:prstGeom>
          <a:noFill/>
        </p:spPr>
        <p:txBody>
          <a:bodyPr wrap="square" rtlCol="0" anchor="t">
            <a:spAutoFit/>
          </a:bodyPr>
          <a:p>
            <a:r>
              <a:rPr lang="zh-CN" altLang="en-US" sz="1600"/>
              <a:t>这么存的话，检索的时候怎么做呢？如果检索条件要搜索的关键词为手机，价格区间在1500–4000之间</a:t>
            </a:r>
            <a:endParaRPr lang="zh-CN" altLang="en-US" sz="1600"/>
          </a:p>
          <a:p>
            <a:r>
              <a:rPr lang="en-US" altLang="zh-CN" sz="1600"/>
              <a:t>1.只把标题建立倒排，价格字段建立一个一维数组的正排</a:t>
            </a:r>
            <a:endParaRPr lang="en-US" altLang="zh-CN" sz="1600"/>
          </a:p>
          <a:p>
            <a:r>
              <a:rPr lang="en-US" altLang="zh-CN" sz="1600"/>
              <a:t>2.首先，通过标题的倒排索引，检索出所有的带手机这个关键词的商品的结果集，他们的DOCID是【1，2，3】</a:t>
            </a:r>
            <a:endParaRPr lang="en-US" altLang="zh-CN" sz="1600"/>
          </a:p>
          <a:p>
            <a:r>
              <a:rPr lang="en-US" altLang="zh-CN" sz="1600"/>
              <a:t>3.遍历结果集，每遍历一个docid，直接通过那个一维数组和对应的正排文件进行比对，看是否满足条件，满足的留下，不满足的丢弃。</a:t>
            </a:r>
            <a:endParaRPr lang="en-US" altLang="zh-CN" sz="1600"/>
          </a:p>
          <a:p>
            <a:r>
              <a:rPr lang="en-US" altLang="zh-CN" sz="1600"/>
              <a:t>历完成以后，得到最终的结果集【2，3】</a:t>
            </a:r>
            <a:endParaRPr lang="en-US" altLang="zh-CN" sz="1600"/>
          </a:p>
        </p:txBody>
      </p:sp>
      <p:sp>
        <p:nvSpPr>
          <p:cNvPr id="6" name="文本框 5"/>
          <p:cNvSpPr txBox="1"/>
          <p:nvPr/>
        </p:nvSpPr>
        <p:spPr>
          <a:xfrm>
            <a:off x="825500" y="6050280"/>
            <a:ext cx="9294495" cy="640080"/>
          </a:xfrm>
          <a:prstGeom prst="rect">
            <a:avLst/>
          </a:prstGeom>
          <a:noFill/>
        </p:spPr>
        <p:txBody>
          <a:bodyPr wrap="square" rtlCol="0" anchor="t">
            <a:spAutoFit/>
          </a:bodyPr>
          <a:p>
            <a:r>
              <a:rPr lang="zh-CN" altLang="en-US"/>
              <a:t>如果是汇总操作的话，和上述类似，在第</a:t>
            </a:r>
            <a:r>
              <a:rPr lang="en-US" altLang="zh-CN"/>
              <a:t>3</a:t>
            </a:r>
            <a:r>
              <a:rPr lang="zh-CN" altLang="en-US"/>
              <a:t>步遍历结果集的时候顺便就可以进行统计了，遍历完了也就统计完了</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索引设计管理</a:t>
            </a:r>
            <a:endParaRPr lang="zh-CN" altLang="en-US" dirty="0"/>
          </a:p>
        </p:txBody>
      </p:sp>
      <p:sp>
        <p:nvSpPr>
          <p:cNvPr id="2" name="文本框 1"/>
          <p:cNvSpPr txBox="1"/>
          <p:nvPr/>
        </p:nvSpPr>
        <p:spPr>
          <a:xfrm>
            <a:off x="596900" y="1079500"/>
            <a:ext cx="9745980" cy="3108960"/>
          </a:xfrm>
          <a:prstGeom prst="rect">
            <a:avLst/>
          </a:prstGeom>
          <a:noFill/>
        </p:spPr>
        <p:txBody>
          <a:bodyPr wrap="none" rtlCol="0">
            <a:spAutoFit/>
          </a:bodyPr>
          <a:p>
            <a:pPr algn="l"/>
            <a:r>
              <a:rPr lang="zh-CN" altLang="en-US"/>
              <a:t>至此，索引的正排倒排长什么样，各运用在哪些场景，如何相互配合，已经阐明</a:t>
            </a:r>
            <a:endParaRPr lang="zh-CN" altLang="en-US"/>
          </a:p>
          <a:p>
            <a:pPr algn="l"/>
            <a:r>
              <a:rPr lang="zh-CN" altLang="en-US"/>
              <a:t>若我要构建一个索引系统，我们得有一个规范。比如搜索引擎支持什么操作，不支持什么。</a:t>
            </a:r>
            <a:endParaRPr lang="zh-CN" altLang="en-US"/>
          </a:p>
          <a:p>
            <a:pPr algn="l"/>
            <a:r>
              <a:rPr lang="zh-CN" altLang="en-US"/>
              <a:t>假设支持如下功能：</a:t>
            </a:r>
            <a:endParaRPr lang="zh-CN" altLang="en-US"/>
          </a:p>
          <a:p>
            <a:pPr algn="l"/>
            <a:r>
              <a:rPr lang="en-US" altLang="zh-CN"/>
              <a:t>	1.支持关键词的倒排，也支持完全匹配类型的倒排。</a:t>
            </a:r>
            <a:endParaRPr lang="en-US" altLang="zh-CN"/>
          </a:p>
          <a:p>
            <a:pPr algn="l"/>
            <a:r>
              <a:rPr lang="en-US" altLang="zh-CN"/>
              <a:t>	2.支持过滤操作，但是只支持整数类型（如果是浮点数根据保留的小数位数转成整数）</a:t>
            </a:r>
            <a:endParaRPr lang="en-US" altLang="zh-CN"/>
          </a:p>
          <a:p>
            <a:pPr algn="l"/>
            <a:r>
              <a:rPr lang="en-US" altLang="zh-CN"/>
              <a:t>	和日期类型的过滤，对于字符串只提供检索操作，不提供过滤操作。</a:t>
            </a:r>
            <a:endParaRPr lang="en-US" altLang="zh-CN"/>
          </a:p>
          <a:p>
            <a:pPr algn="l"/>
            <a:r>
              <a:rPr lang="en-US" altLang="zh-CN"/>
              <a:t>	3.对于过滤操作，支持大于，小于，等于，不等于，区间的过滤。</a:t>
            </a:r>
            <a:endParaRPr lang="en-US" altLang="zh-CN"/>
          </a:p>
          <a:p>
            <a:pPr algn="l"/>
            <a:r>
              <a:rPr lang="en-US" altLang="zh-CN"/>
              <a:t>	4.支持字段的汇总。</a:t>
            </a:r>
            <a:endParaRPr lang="en-US" altLang="zh-CN"/>
          </a:p>
          <a:p>
            <a:pPr algn="l"/>
            <a:r>
              <a:rPr lang="en-US" altLang="zh-CN"/>
              <a:t>	5.不要外接数据库系统进行数据详情的展示。</a:t>
            </a:r>
            <a:endParaRPr lang="en-US" altLang="zh-CN"/>
          </a:p>
          <a:p>
            <a:pPr algn="l"/>
            <a:endParaRPr lang="en-US" altLang="zh-CN"/>
          </a:p>
          <a:p>
            <a:pPr algn="l"/>
            <a:r>
              <a:rPr lang="zh-CN" altLang="zh-CN"/>
              <a:t>既然支持这些需求，对于每个字段，其类型可设计成下表：</a:t>
            </a:r>
            <a:endParaRPr lang="zh-CN" altLang="zh-CN"/>
          </a:p>
        </p:txBody>
      </p:sp>
      <p:pic>
        <p:nvPicPr>
          <p:cNvPr id="3" name="图片 2"/>
          <p:cNvPicPr>
            <a:picLocks noChangeAspect="1"/>
          </p:cNvPicPr>
          <p:nvPr/>
        </p:nvPicPr>
        <p:blipFill>
          <a:blip r:embed="rId2"/>
          <a:stretch>
            <a:fillRect/>
          </a:stretch>
        </p:blipFill>
        <p:spPr>
          <a:xfrm>
            <a:off x="692785" y="4419600"/>
            <a:ext cx="7809230" cy="1905000"/>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搜索引擎架构</a:t>
            </a:r>
            <a:r>
              <a:rPr lang="en-US" altLang="zh-CN" dirty="0"/>
              <a:t>1</a:t>
            </a:r>
            <a:endParaRPr lang="en-US" altLang="zh-CN" dirty="0"/>
          </a:p>
        </p:txBody>
      </p:sp>
      <p:sp>
        <p:nvSpPr>
          <p:cNvPr id="2" name="文本框 1"/>
          <p:cNvSpPr txBox="1"/>
          <p:nvPr/>
        </p:nvSpPr>
        <p:spPr>
          <a:xfrm>
            <a:off x="622300" y="1041400"/>
            <a:ext cx="10469880" cy="640080"/>
          </a:xfrm>
          <a:prstGeom prst="rect">
            <a:avLst/>
          </a:prstGeom>
          <a:noFill/>
        </p:spPr>
        <p:txBody>
          <a:bodyPr wrap="none" rtlCol="0">
            <a:spAutoFit/>
          </a:bodyPr>
          <a:p>
            <a:pPr algn="l"/>
            <a:r>
              <a:rPr lang="zh-CN" altLang="en-US"/>
              <a:t>我们从搜索引擎基本概念介绍，逐步深入内部各个模块以流程，接下来，我们要来设计自己的搜索引擎</a:t>
            </a:r>
            <a:endParaRPr lang="zh-CN" altLang="en-US"/>
          </a:p>
          <a:p>
            <a:pPr algn="l"/>
            <a:r>
              <a:rPr lang="zh-CN" altLang="en-US"/>
              <a:t>在整体架构上大约需要如下几个模块</a:t>
            </a:r>
            <a:endParaRPr lang="zh-CN" altLang="en-US"/>
          </a:p>
        </p:txBody>
      </p:sp>
      <p:pic>
        <p:nvPicPr>
          <p:cNvPr id="3" name="图片 2"/>
          <p:cNvPicPr>
            <a:picLocks noChangeAspect="1"/>
          </p:cNvPicPr>
          <p:nvPr/>
        </p:nvPicPr>
        <p:blipFill>
          <a:blip r:embed="rId2"/>
          <a:stretch>
            <a:fillRect/>
          </a:stretch>
        </p:blipFill>
        <p:spPr>
          <a:xfrm>
            <a:off x="4429760" y="2461260"/>
            <a:ext cx="7675880" cy="4247515"/>
          </a:xfrm>
          <a:prstGeom prst="rect">
            <a:avLst/>
          </a:prstGeom>
        </p:spPr>
      </p:pic>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5" name="文本框 4"/>
          <p:cNvSpPr txBox="1"/>
          <p:nvPr/>
        </p:nvSpPr>
        <p:spPr>
          <a:xfrm>
            <a:off x="622300" y="1681480"/>
            <a:ext cx="4094480" cy="4145280"/>
          </a:xfrm>
          <a:prstGeom prst="rect">
            <a:avLst/>
          </a:prstGeom>
          <a:noFill/>
        </p:spPr>
        <p:txBody>
          <a:bodyPr wrap="none" rtlCol="0">
            <a:spAutoFit/>
          </a:bodyPr>
          <a:p>
            <a:pPr algn="l"/>
            <a:r>
              <a:rPr lang="en-US" altLang="zh-CN" sz="1400"/>
              <a:t>1.首先需要一个底层的数据层，用来存储倒排索引</a:t>
            </a:r>
            <a:endParaRPr lang="en-US" altLang="zh-CN" sz="1400"/>
          </a:p>
          <a:p>
            <a:pPr algn="l"/>
            <a:r>
              <a:rPr lang="en-US" altLang="zh-CN" sz="1400"/>
              <a:t>和正排索引，每个字段都会建立相应的倒排和正排</a:t>
            </a:r>
            <a:endParaRPr lang="en-US" altLang="zh-CN" sz="1400"/>
          </a:p>
          <a:p>
            <a:pPr algn="l"/>
            <a:r>
              <a:rPr lang="en-US" altLang="zh-CN" sz="1400"/>
              <a:t>索引，这一部分应该有一系列相关的模块来实现</a:t>
            </a:r>
            <a:endParaRPr lang="en-US" altLang="zh-CN" sz="1400"/>
          </a:p>
          <a:p>
            <a:pPr algn="l"/>
            <a:endParaRPr lang="en-US" altLang="zh-CN" sz="1400"/>
          </a:p>
          <a:p>
            <a:pPr algn="l"/>
            <a:r>
              <a:rPr lang="en-US" altLang="zh-CN" sz="1400"/>
              <a:t>2.所有字段的倒排索引和正排索引合起来就是整</a:t>
            </a:r>
            <a:endParaRPr lang="en-US" altLang="zh-CN" sz="1400"/>
          </a:p>
          <a:p>
            <a:pPr algn="l"/>
            <a:r>
              <a:rPr lang="en-US" altLang="zh-CN" sz="1400"/>
              <a:t>个数据文件，然后需要一些模块来对这些东西进</a:t>
            </a:r>
            <a:endParaRPr lang="en-US" altLang="zh-CN" sz="1400"/>
          </a:p>
          <a:p>
            <a:pPr algn="l"/>
            <a:r>
              <a:rPr lang="en-US" altLang="zh-CN" sz="1400"/>
              <a:t>行管理</a:t>
            </a:r>
            <a:endParaRPr lang="en-US" altLang="zh-CN" sz="1400"/>
          </a:p>
          <a:p>
            <a:pPr algn="l"/>
            <a:endParaRPr lang="en-US" altLang="zh-CN" sz="1400"/>
          </a:p>
          <a:p>
            <a:pPr algn="l"/>
            <a:r>
              <a:rPr lang="en-US" altLang="zh-CN" sz="1400"/>
              <a:t>3.</a:t>
            </a:r>
            <a:r>
              <a:rPr lang="zh-CN" altLang="zh-CN" sz="1400"/>
              <a:t>包含索引器和检索器，采用分段的方式管理文</a:t>
            </a:r>
            <a:endParaRPr lang="zh-CN" altLang="zh-CN" sz="1400"/>
          </a:p>
          <a:p>
            <a:pPr algn="l"/>
            <a:r>
              <a:rPr lang="zh-CN" altLang="zh-CN" sz="1400"/>
              <a:t>档的索引，每到一定的条件下将索引刷新到磁盘</a:t>
            </a:r>
            <a:endParaRPr lang="zh-CN" altLang="zh-CN" sz="1400"/>
          </a:p>
          <a:p>
            <a:pPr algn="l"/>
            <a:r>
              <a:rPr lang="zh-CN" altLang="zh-CN" sz="1400"/>
              <a:t>或者将索引合并起来</a:t>
            </a:r>
            <a:endParaRPr lang="zh-CN" altLang="zh-CN" sz="1400"/>
          </a:p>
          <a:p>
            <a:pPr algn="l"/>
            <a:endParaRPr lang="zh-CN" altLang="zh-CN" sz="1400"/>
          </a:p>
          <a:p>
            <a:pPr algn="l"/>
            <a:r>
              <a:rPr lang="en-US" altLang="zh-CN" sz="1400"/>
              <a:t>4.需要一个引擎的东西来管理多个索引，引擎</a:t>
            </a:r>
            <a:endParaRPr lang="en-US" altLang="zh-CN" sz="1400"/>
          </a:p>
          <a:p>
            <a:pPr algn="l"/>
            <a:r>
              <a:rPr lang="en-US" altLang="zh-CN" sz="1400"/>
              <a:t>负责复杂的查询策略和排序策略，这个引擎是</a:t>
            </a:r>
            <a:endParaRPr lang="en-US" altLang="zh-CN" sz="1400"/>
          </a:p>
          <a:p>
            <a:pPr algn="l"/>
            <a:r>
              <a:rPr lang="en-US" altLang="zh-CN" sz="1400"/>
              <a:t>可以更换和修改</a:t>
            </a:r>
            <a:endParaRPr lang="en-US" altLang="zh-CN" sz="1400"/>
          </a:p>
          <a:p>
            <a:pPr algn="l"/>
            <a:endParaRPr lang="en-US" altLang="zh-CN" sz="1400"/>
          </a:p>
          <a:p>
            <a:pPr algn="l"/>
            <a:r>
              <a:rPr lang="en-US" altLang="zh-CN" sz="1400"/>
              <a:t>5.最后还需要一个和外界交互的层，我实现的是</a:t>
            </a:r>
            <a:endParaRPr lang="en-US" altLang="zh-CN" sz="1400"/>
          </a:p>
          <a:p>
            <a:pPr algn="l"/>
            <a:r>
              <a:rPr lang="en-US" altLang="zh-CN" sz="1400"/>
              <a:t>个http服务器来和外部交互，交互的数据通过json</a:t>
            </a:r>
            <a:endParaRPr lang="en-US" altLang="zh-CN" sz="1400"/>
          </a:p>
          <a:p>
            <a:pPr algn="l"/>
            <a:r>
              <a:rPr lang="en-US" altLang="zh-CN" sz="1400"/>
              <a:t>来进行</a:t>
            </a:r>
            <a:endParaRPr lang="en-US" altLang="zh-CN" sz="14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搜索引擎架构</a:t>
            </a:r>
            <a:r>
              <a:rPr lang="en-US" altLang="zh-CN" dirty="0"/>
              <a:t>2</a:t>
            </a:r>
            <a:endParaRPr lang="en-US" altLang="zh-CN" dirty="0"/>
          </a:p>
        </p:txBody>
      </p:sp>
      <p:sp>
        <p:nvSpPr>
          <p:cNvPr id="2" name="文本框 1"/>
          <p:cNvSpPr txBox="1"/>
          <p:nvPr/>
        </p:nvSpPr>
        <p:spPr>
          <a:xfrm>
            <a:off x="622300" y="1041400"/>
            <a:ext cx="5440680" cy="365760"/>
          </a:xfrm>
          <a:prstGeom prst="rect">
            <a:avLst/>
          </a:prstGeom>
          <a:noFill/>
        </p:spPr>
        <p:txBody>
          <a:bodyPr wrap="none" rtlCol="0">
            <a:spAutoFit/>
          </a:bodyPr>
          <a:p>
            <a:pPr algn="l"/>
            <a:r>
              <a:rPr lang="zh-CN" altLang="en-US"/>
              <a:t>根据分析的模块，整体架构大约分成以下几个层次：</a:t>
            </a:r>
            <a:endParaRPr lang="zh-CN" altLang="en-US"/>
          </a:p>
        </p:txBody>
      </p:sp>
      <p:pic>
        <p:nvPicPr>
          <p:cNvPr id="3" name="图片 2"/>
          <p:cNvPicPr>
            <a:picLocks noChangeAspect="1"/>
          </p:cNvPicPr>
          <p:nvPr/>
        </p:nvPicPr>
        <p:blipFill>
          <a:blip r:embed="rId2"/>
          <a:stretch>
            <a:fillRect/>
          </a:stretch>
        </p:blipFill>
        <p:spPr>
          <a:xfrm>
            <a:off x="4429760" y="2461260"/>
            <a:ext cx="7675880" cy="4247515"/>
          </a:xfrm>
          <a:prstGeom prst="rect">
            <a:avLst/>
          </a:prstGeom>
        </p:spPr>
      </p:pic>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5" name="文本框 4"/>
          <p:cNvSpPr txBox="1"/>
          <p:nvPr/>
        </p:nvSpPr>
        <p:spPr>
          <a:xfrm>
            <a:off x="622300" y="1681480"/>
            <a:ext cx="4094480" cy="4145280"/>
          </a:xfrm>
          <a:prstGeom prst="rect">
            <a:avLst/>
          </a:prstGeom>
          <a:noFill/>
        </p:spPr>
        <p:txBody>
          <a:bodyPr wrap="none" rtlCol="0">
            <a:spAutoFit/>
          </a:bodyPr>
          <a:p>
            <a:pPr algn="l"/>
            <a:r>
              <a:rPr lang="en-US" altLang="zh-CN" sz="1400"/>
              <a:t>1.数据模块层</a:t>
            </a:r>
            <a:r>
              <a:rPr lang="zh-CN" altLang="en-US" sz="1400"/>
              <a:t>，负责引擎内所有的数据描述，</a:t>
            </a:r>
            <a:endParaRPr lang="zh-CN" altLang="en-US" sz="1400"/>
          </a:p>
          <a:p>
            <a:pPr algn="l"/>
            <a:r>
              <a:rPr lang="zh-CN" altLang="en-US" sz="1400"/>
              <a:t>对于搜索引擎来说，数据分为倒排索引和正排索引</a:t>
            </a:r>
            <a:endParaRPr lang="zh-CN" altLang="en-US" sz="1400"/>
          </a:p>
          <a:p>
            <a:pPr algn="l"/>
            <a:endParaRPr lang="zh-CN" altLang="en-US" sz="1400"/>
          </a:p>
          <a:p>
            <a:pPr algn="l"/>
            <a:r>
              <a:rPr lang="en-US" altLang="zh-CN" sz="1400"/>
              <a:t>2.在这一层之上是字段层，每一个字段对应了一个</a:t>
            </a:r>
            <a:endParaRPr lang="en-US" altLang="zh-CN" sz="1400"/>
          </a:p>
          <a:p>
            <a:pPr algn="l"/>
            <a:r>
              <a:rPr lang="en-US" altLang="zh-CN" sz="1400"/>
              <a:t>正排索引和一个倒排索引（可选）</a:t>
            </a:r>
            <a:r>
              <a:rPr lang="zh-CN" altLang="en-US" sz="1400"/>
              <a:t>，比如</a:t>
            </a:r>
            <a:r>
              <a:rPr lang="en-US" altLang="zh-CN" sz="1400"/>
              <a:t>int</a:t>
            </a:r>
            <a:r>
              <a:rPr lang="zh-CN" altLang="en-US" sz="1400"/>
              <a:t>，</a:t>
            </a:r>
            <a:endParaRPr lang="zh-CN" altLang="en-US" sz="1400"/>
          </a:p>
          <a:p>
            <a:pPr algn="l"/>
            <a:r>
              <a:rPr lang="en-US" altLang="zh-CN" sz="1400"/>
              <a:t>long</a:t>
            </a:r>
            <a:r>
              <a:rPr lang="zh-CN" altLang="en-US" sz="1400"/>
              <a:t>最多为正排或不索引。有些字段只需要展示</a:t>
            </a:r>
            <a:endParaRPr lang="zh-CN" altLang="en-US" sz="1400"/>
          </a:p>
          <a:p>
            <a:pPr algn="l"/>
            <a:r>
              <a:rPr lang="zh-CN" altLang="en-US" sz="1400"/>
              <a:t>出来而不需要进行搜索是不需要倒排的</a:t>
            </a:r>
            <a:endParaRPr lang="zh-CN" altLang="en-US" sz="1400"/>
          </a:p>
          <a:p>
            <a:pPr algn="l"/>
            <a:endParaRPr lang="zh-CN" altLang="en-US" sz="1400"/>
          </a:p>
          <a:p>
            <a:pPr algn="l"/>
            <a:r>
              <a:rPr lang="en-US" altLang="zh-CN" sz="1400"/>
              <a:t>3.在字段层之前有个段的层来对这些字段进行</a:t>
            </a:r>
            <a:endParaRPr lang="en-US" altLang="zh-CN" sz="1400"/>
          </a:p>
          <a:p>
            <a:pPr algn="l"/>
            <a:r>
              <a:rPr lang="en-US" altLang="zh-CN" sz="1400"/>
              <a:t>管理，段有的在内存中，有的刷新到磁盘上了</a:t>
            </a:r>
            <a:endParaRPr lang="en-US" altLang="zh-CN" sz="1400"/>
          </a:p>
          <a:p>
            <a:pPr algn="l"/>
            <a:endParaRPr lang="en-US" altLang="zh-CN" sz="1400"/>
          </a:p>
          <a:p>
            <a:pPr algn="l"/>
            <a:r>
              <a:rPr lang="en-US" altLang="zh-CN" sz="1400"/>
              <a:t>4.段层之上就是索引模块层了，这一层对上</a:t>
            </a:r>
            <a:endParaRPr lang="en-US" altLang="zh-CN" sz="1400"/>
          </a:p>
          <a:p>
            <a:pPr algn="l"/>
            <a:r>
              <a:rPr lang="en-US" altLang="zh-CN" sz="1400"/>
              <a:t>提供一些基本的增加，删除，修改，查找的接口</a:t>
            </a:r>
            <a:endParaRPr lang="en-US" altLang="zh-CN" sz="1400"/>
          </a:p>
          <a:p>
            <a:pPr algn="l"/>
            <a:endParaRPr lang="en-US" altLang="zh-CN" sz="1400"/>
          </a:p>
          <a:p>
            <a:pPr algn="l"/>
            <a:r>
              <a:rPr lang="en-US" altLang="zh-CN" sz="1400"/>
              <a:t>5.索引模块层之上是引擎层，这一层实现具体</a:t>
            </a:r>
            <a:endParaRPr lang="en-US" altLang="zh-CN" sz="1400"/>
          </a:p>
          <a:p>
            <a:pPr algn="l"/>
            <a:r>
              <a:rPr lang="en-US" altLang="zh-CN" sz="1400"/>
              <a:t>的业务查找逻辑</a:t>
            </a:r>
            <a:endParaRPr lang="en-US" altLang="zh-CN" sz="1400"/>
          </a:p>
          <a:p>
            <a:pPr algn="l"/>
            <a:endParaRPr lang="en-US" altLang="zh-CN" sz="1400"/>
          </a:p>
          <a:p>
            <a:pPr algn="l"/>
            <a:r>
              <a:rPr lang="en-US" altLang="zh-CN" sz="1400"/>
              <a:t>6.最上面是一个网络层，负责和外界进行交互</a:t>
            </a:r>
            <a:endParaRPr lang="en-US" altLang="zh-CN" sz="1400"/>
          </a:p>
          <a:p>
            <a:pPr algn="l"/>
            <a:endParaRPr lang="en-US" altLang="zh-CN" sz="14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t>Solr</a:t>
            </a:r>
            <a:r>
              <a:rPr lang="zh-CN" altLang="en-US" dirty="0"/>
              <a:t>对应的实现</a:t>
            </a:r>
            <a:endParaRPr lang="zh-CN" altLang="en-US"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pic>
        <p:nvPicPr>
          <p:cNvPr id="6" name="图片 5"/>
          <p:cNvPicPr>
            <a:picLocks noChangeAspect="1"/>
          </p:cNvPicPr>
          <p:nvPr/>
        </p:nvPicPr>
        <p:blipFill>
          <a:blip r:embed="rId2"/>
          <a:stretch>
            <a:fillRect/>
          </a:stretch>
        </p:blipFill>
        <p:spPr>
          <a:xfrm>
            <a:off x="3218180" y="1305560"/>
            <a:ext cx="7675880" cy="4247515"/>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t>Lucene</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pic>
        <p:nvPicPr>
          <p:cNvPr id="5" name="图片 4" descr="Lucene2.png"/>
          <p:cNvPicPr>
            <a:picLocks noChangeAspect="1"/>
          </p:cNvPicPr>
          <p:nvPr/>
        </p:nvPicPr>
        <p:blipFill>
          <a:blip r:embed="rId2"/>
          <a:stretch>
            <a:fillRect/>
          </a:stretch>
        </p:blipFill>
        <p:spPr>
          <a:xfrm>
            <a:off x="1688582" y="876839"/>
            <a:ext cx="8209903" cy="5103221"/>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a:solidFill>
                  <a:srgbClr val="C00000"/>
                </a:solidFill>
                <a:sym typeface="+mn-ea"/>
              </a:rPr>
              <a:t>正排索引以及文件</a:t>
            </a:r>
            <a:r>
              <a:rPr lang="en-US" altLang="zh-CN">
                <a:solidFill>
                  <a:srgbClr val="C00000"/>
                </a:solidFill>
                <a:sym typeface="+mn-ea"/>
              </a:rPr>
              <a:t>fdx</a:t>
            </a:r>
            <a:r>
              <a:rPr lang="zh-CN" altLang="en-US">
                <a:solidFill>
                  <a:srgbClr val="C00000"/>
                </a:solidFill>
                <a:sym typeface="+mn-ea"/>
              </a:rPr>
              <a:t>，</a:t>
            </a:r>
            <a:r>
              <a:rPr lang="en-US" altLang="zh-CN">
                <a:solidFill>
                  <a:srgbClr val="C00000"/>
                </a:solidFill>
                <a:sym typeface="+mn-ea"/>
              </a:rPr>
              <a:t>fdt</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pic>
        <p:nvPicPr>
          <p:cNvPr id="2" name="图片 1"/>
          <p:cNvPicPr>
            <a:picLocks noChangeAspect="1"/>
          </p:cNvPicPr>
          <p:nvPr/>
        </p:nvPicPr>
        <p:blipFill>
          <a:blip r:embed="rId2"/>
          <a:stretch>
            <a:fillRect/>
          </a:stretch>
        </p:blipFill>
        <p:spPr>
          <a:xfrm>
            <a:off x="5836285" y="1096010"/>
            <a:ext cx="5514340" cy="4428490"/>
          </a:xfrm>
          <a:prstGeom prst="rect">
            <a:avLst/>
          </a:prstGeom>
        </p:spPr>
      </p:pic>
      <p:sp>
        <p:nvSpPr>
          <p:cNvPr id="3" name="文本框 2"/>
          <p:cNvSpPr txBox="1"/>
          <p:nvPr/>
        </p:nvSpPr>
        <p:spPr>
          <a:xfrm>
            <a:off x="922020" y="1329055"/>
            <a:ext cx="4471035" cy="4267200"/>
          </a:xfrm>
          <a:prstGeom prst="rect">
            <a:avLst/>
          </a:prstGeom>
          <a:noFill/>
        </p:spPr>
        <p:txBody>
          <a:bodyPr wrap="square" rtlCol="0">
            <a:spAutoFit/>
          </a:bodyPr>
          <a:p>
            <a:r>
              <a:rPr lang="en-US" altLang="zh-CN">
                <a:solidFill>
                  <a:srgbClr val="C00000"/>
                </a:solidFill>
                <a:sym typeface="+mn-ea"/>
              </a:rPr>
              <a:t>fdt:</a:t>
            </a:r>
            <a:r>
              <a:rPr lang="zh-CN" altLang="en-US">
                <a:solidFill>
                  <a:srgbClr val="C00000"/>
                </a:solidFill>
                <a:sym typeface="+mn-ea"/>
              </a:rPr>
              <a:t>真正存储域信息的文件</a:t>
            </a:r>
            <a:endParaRPr lang="zh-CN" altLang="en-US">
              <a:solidFill>
                <a:srgbClr val="C00000"/>
              </a:solidFill>
            </a:endParaRPr>
          </a:p>
          <a:p>
            <a:r>
              <a:rPr lang="en-US" altLang="zh-CN" sz="1600">
                <a:solidFill>
                  <a:schemeClr val="tx1"/>
                </a:solidFill>
              </a:rPr>
              <a:t>在一个段(segment)中总共有 segment size 篇文档，所以 fdt 文件中共有 segment size个项，每一项保存一篇文档的域的信息</a:t>
            </a:r>
            <a:endParaRPr lang="en-US" altLang="zh-CN" sz="1600">
              <a:solidFill>
                <a:schemeClr val="tx1"/>
              </a:solidFill>
            </a:endParaRPr>
          </a:p>
          <a:p>
            <a:endParaRPr lang="en-US" altLang="zh-CN" sz="1600">
              <a:solidFill>
                <a:schemeClr val="tx1"/>
              </a:solidFill>
            </a:endParaRPr>
          </a:p>
          <a:p>
            <a:r>
              <a:rPr lang="en-US" altLang="zh-CN" sz="1600">
                <a:solidFill>
                  <a:schemeClr val="tx1"/>
                </a:solidFill>
              </a:rPr>
              <a:t>对于每一篇文档，一开始是一个 fieldcount，也即此文档包含的域的数目，接下来是 fieldcount 个项，每一项保存一个域的信息</a:t>
            </a:r>
            <a:endParaRPr lang="en-US" altLang="zh-CN" sz="1600">
              <a:solidFill>
                <a:schemeClr val="tx1"/>
              </a:solidFill>
            </a:endParaRPr>
          </a:p>
          <a:p>
            <a:endParaRPr lang="en-US" altLang="zh-CN" sz="1600">
              <a:solidFill>
                <a:schemeClr val="tx1"/>
              </a:solidFill>
            </a:endParaRPr>
          </a:p>
          <a:p>
            <a:r>
              <a:rPr lang="en-US" altLang="zh-CN" sz="1600">
                <a:solidFill>
                  <a:schemeClr val="tx1"/>
                </a:solidFill>
              </a:rPr>
              <a:t>对于每一个域， fieldnum 是域号，接着是一个 8 位的 byte，最低一位表示此域是否</a:t>
            </a:r>
            <a:endParaRPr lang="en-US" altLang="zh-CN" sz="1600">
              <a:solidFill>
                <a:schemeClr val="tx1"/>
              </a:solidFill>
            </a:endParaRPr>
          </a:p>
          <a:p>
            <a:r>
              <a:rPr lang="en-US" altLang="zh-CN" sz="1600">
                <a:solidFill>
                  <a:schemeClr val="tx1"/>
                </a:solidFill>
              </a:rPr>
              <a:t>分词(tokenized)，倒数第二位表示此域是保存字符串数据还是二进制数据，倒数第</a:t>
            </a:r>
            <a:endParaRPr lang="en-US" altLang="zh-CN" sz="1600">
              <a:solidFill>
                <a:schemeClr val="tx1"/>
              </a:solidFill>
            </a:endParaRPr>
          </a:p>
          <a:p>
            <a:r>
              <a:rPr lang="en-US" altLang="zh-CN" sz="1600">
                <a:solidFill>
                  <a:schemeClr val="tx1"/>
                </a:solidFill>
              </a:rPr>
              <a:t>三位表示此域是否被压缩，再接下来就是存储域的值，比如 new Field("title", "lucene</a:t>
            </a:r>
            <a:endParaRPr lang="en-US" altLang="zh-CN" sz="1600">
              <a:solidFill>
                <a:schemeClr val="tx1"/>
              </a:solidFill>
            </a:endParaRPr>
          </a:p>
          <a:p>
            <a:r>
              <a:rPr lang="en-US" altLang="zh-CN" sz="1600">
                <a:solidFill>
                  <a:schemeClr val="tx1"/>
                </a:solidFill>
              </a:rPr>
              <a:t>in action", Field.Store.Yes, …)，则此处存放的就是"lucene in action"这个字符串</a:t>
            </a:r>
            <a:endParaRPr lang="zh-CN" altLang="en-US">
              <a:solidFill>
                <a:srgbClr val="C00000"/>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4360" y="1150620"/>
            <a:ext cx="7030085" cy="1463040"/>
          </a:xfrm>
          <a:prstGeom prst="rect">
            <a:avLst/>
          </a:prstGeom>
          <a:noFill/>
        </p:spPr>
        <p:txBody>
          <a:bodyPr wrap="square" rtlCol="0">
            <a:spAutoFit/>
          </a:bodyPr>
          <a:p>
            <a:endParaRPr lang="zh-CN" altLang="en-US">
              <a:sym typeface="+mn-ea"/>
            </a:endParaRPr>
          </a:p>
          <a:p>
            <a:r>
              <a:rPr lang="zh-CN" altLang="en-US">
                <a:solidFill>
                  <a:srgbClr val="C00000"/>
                </a:solidFill>
                <a:sym typeface="+mn-ea"/>
              </a:rPr>
              <a:t>需求方测试：</a:t>
            </a:r>
            <a:r>
              <a:rPr lang="en-US" altLang="zh-CN">
                <a:solidFill>
                  <a:srgbClr val="C00000"/>
                </a:solidFill>
                <a:sym typeface="+mn-ea"/>
              </a:rPr>
              <a:t>XXX</a:t>
            </a:r>
            <a:r>
              <a:rPr lang="zh-CN" altLang="en-US">
                <a:solidFill>
                  <a:srgbClr val="C00000"/>
                </a:solidFill>
                <a:sym typeface="+mn-ea"/>
              </a:rPr>
              <a:t>，我刚刚配了几个标签，为什么搜不出来？</a:t>
            </a:r>
            <a:endParaRPr lang="zh-CN" altLang="en-US">
              <a:solidFill>
                <a:srgbClr val="C00000"/>
              </a:solidFill>
              <a:sym typeface="+mn-ea"/>
            </a:endParaRPr>
          </a:p>
          <a:p>
            <a:endParaRPr lang="zh-CN" altLang="en-US">
              <a:solidFill>
                <a:srgbClr val="C00000"/>
              </a:solidFill>
              <a:sym typeface="+mn-ea"/>
            </a:endParaRPr>
          </a:p>
          <a:p>
            <a:r>
              <a:rPr lang="zh-CN" altLang="en-US">
                <a:solidFill>
                  <a:srgbClr val="C00000"/>
                </a:solidFill>
                <a:sym typeface="+mn-ea"/>
              </a:rPr>
              <a:t>搜索成员：哦，我看看，可能索引没更新</a:t>
            </a:r>
            <a:r>
              <a:rPr lang="zh-CN" altLang="en-US" sz="3600">
                <a:solidFill>
                  <a:schemeClr val="accent2"/>
                </a:solidFill>
                <a:sym typeface="+mn-ea"/>
              </a:rPr>
              <a:t>吧</a:t>
            </a:r>
            <a:endParaRPr lang="zh-CN" altLang="en-US" sz="3600">
              <a:solidFill>
                <a:srgbClr val="C00000"/>
              </a:solidFill>
              <a:sym typeface="+mn-ea"/>
            </a:endParaRPr>
          </a:p>
        </p:txBody>
      </p:sp>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搜索小组日常交互场景</a:t>
            </a:r>
            <a:endParaRPr lang="zh-CN" altLang="en-US" dirty="0"/>
          </a:p>
        </p:txBody>
      </p:sp>
      <p:sp>
        <p:nvSpPr>
          <p:cNvPr id="8" name="文本框 7"/>
          <p:cNvSpPr txBox="1"/>
          <p:nvPr/>
        </p:nvSpPr>
        <p:spPr>
          <a:xfrm>
            <a:off x="838200" y="4719320"/>
            <a:ext cx="9159875" cy="1615440"/>
          </a:xfrm>
          <a:prstGeom prst="rect">
            <a:avLst/>
          </a:prstGeom>
          <a:noFill/>
        </p:spPr>
        <p:txBody>
          <a:bodyPr wrap="square" rtlCol="0">
            <a:spAutoFit/>
          </a:bodyPr>
          <a:p>
            <a:r>
              <a:rPr lang="en-US" altLang="zh-CN" sz="2000">
                <a:solidFill>
                  <a:schemeClr val="tx2"/>
                </a:solidFill>
                <a:sym typeface="+mn-ea"/>
              </a:rPr>
              <a:t>question</a:t>
            </a:r>
            <a:r>
              <a:rPr lang="zh-CN" altLang="en-US" sz="2000">
                <a:solidFill>
                  <a:schemeClr val="tx2"/>
                </a:solidFill>
                <a:sym typeface="+mn-ea"/>
              </a:rPr>
              <a:t>？</a:t>
            </a:r>
            <a:endParaRPr lang="en-US" altLang="zh-CN" sz="2000">
              <a:solidFill>
                <a:schemeClr val="tx1"/>
              </a:solidFill>
            </a:endParaRPr>
          </a:p>
          <a:p>
            <a:r>
              <a:rPr lang="en-US" altLang="zh-CN" sz="2000">
                <a:solidFill>
                  <a:schemeClr val="tx1"/>
                </a:solidFill>
              </a:rPr>
              <a:t>1.</a:t>
            </a:r>
            <a:r>
              <a:rPr lang="zh-CN" altLang="en-US" sz="2000">
                <a:solidFill>
                  <a:schemeClr val="tx1"/>
                </a:solidFill>
              </a:rPr>
              <a:t>我们都知道文档长什么样（一篇文章，一条个人记录），但是索引</a:t>
            </a:r>
            <a:r>
              <a:rPr lang="zh-CN" altLang="en-US" sz="2000">
                <a:solidFill>
                  <a:schemeClr val="tx1"/>
                </a:solidFill>
                <a:sym typeface="+mn-ea"/>
              </a:rPr>
              <a:t>到底是个什么东西，直观得看</a:t>
            </a:r>
            <a:r>
              <a:rPr lang="zh-CN" altLang="en-US" sz="2000">
                <a:solidFill>
                  <a:schemeClr val="tx1"/>
                </a:solidFill>
              </a:rPr>
              <a:t>长什么样呢</a:t>
            </a:r>
            <a:endParaRPr lang="zh-CN" altLang="en-US" sz="2000">
              <a:solidFill>
                <a:schemeClr val="tx1"/>
              </a:solidFill>
            </a:endParaRPr>
          </a:p>
          <a:p>
            <a:r>
              <a:rPr lang="en-US" altLang="zh-CN" sz="2000">
                <a:solidFill>
                  <a:schemeClr val="tx1"/>
                </a:solidFill>
              </a:rPr>
              <a:t>2.</a:t>
            </a:r>
            <a:r>
              <a:rPr lang="zh-CN" altLang="en-US" sz="2000">
                <a:solidFill>
                  <a:schemeClr val="tx1"/>
                </a:solidFill>
              </a:rPr>
              <a:t>索引貌似我不懂，我们常听的倒排索引，正排索引在搜索里是个什么定位，具体有什么用呢？</a:t>
            </a:r>
            <a:endParaRPr lang="zh-CN" altLang="en-US" sz="2000">
              <a:solidFill>
                <a:schemeClr val="tx1"/>
              </a:solidFill>
            </a:endParaRPr>
          </a:p>
        </p:txBody>
      </p:sp>
      <p:sp>
        <p:nvSpPr>
          <p:cNvPr id="11" name="文本框 10"/>
          <p:cNvSpPr txBox="1"/>
          <p:nvPr/>
        </p:nvSpPr>
        <p:spPr>
          <a:xfrm>
            <a:off x="731520" y="2920365"/>
            <a:ext cx="9265285" cy="1554480"/>
          </a:xfrm>
          <a:prstGeom prst="rect">
            <a:avLst/>
          </a:prstGeom>
          <a:noFill/>
        </p:spPr>
        <p:txBody>
          <a:bodyPr wrap="square" rtlCol="0">
            <a:spAutoFit/>
          </a:bodyPr>
          <a:p>
            <a:r>
              <a:rPr lang="zh-CN" altLang="en-US" sz="3200">
                <a:solidFill>
                  <a:schemeClr val="tx2"/>
                </a:solidFill>
                <a:sym typeface="+mn-ea"/>
              </a:rPr>
              <a:t>归纳为：</a:t>
            </a:r>
            <a:endParaRPr lang="en-US" altLang="zh-CN" sz="3200">
              <a:solidFill>
                <a:srgbClr val="C00000"/>
              </a:solidFill>
            </a:endParaRPr>
          </a:p>
          <a:p>
            <a:r>
              <a:rPr lang="en-US" altLang="zh-CN" sz="3200">
                <a:solidFill>
                  <a:srgbClr val="C00000"/>
                </a:solidFill>
              </a:rPr>
              <a:t>	 </a:t>
            </a:r>
            <a:r>
              <a:rPr lang="zh-CN" altLang="en-US">
                <a:solidFill>
                  <a:schemeClr val="tx1"/>
                </a:solidFill>
              </a:rPr>
              <a:t>索引器把文档变成索引</a:t>
            </a:r>
            <a:r>
              <a:rPr lang="zh-CN" altLang="en-US" sz="3200">
                <a:solidFill>
                  <a:srgbClr val="C00000"/>
                </a:solidFill>
              </a:rPr>
              <a:t>                   </a:t>
            </a:r>
            <a:r>
              <a:rPr lang="zh-CN" altLang="en-US">
                <a:solidFill>
                  <a:schemeClr val="tx1"/>
                </a:solidFill>
              </a:rPr>
              <a:t>检索器通过索引还原文档</a:t>
            </a:r>
            <a:endParaRPr lang="zh-CN" altLang="en-US">
              <a:solidFill>
                <a:schemeClr val="tx1"/>
              </a:solidFill>
            </a:endParaRPr>
          </a:p>
          <a:p>
            <a:r>
              <a:rPr lang="zh-CN" altLang="en-US" sz="3200">
                <a:solidFill>
                  <a:schemeClr val="tx1"/>
                </a:solidFill>
              </a:rPr>
              <a:t>文档 </a:t>
            </a:r>
            <a:r>
              <a:rPr lang="zh-CN" altLang="en-US" sz="3200">
                <a:solidFill>
                  <a:srgbClr val="C00000"/>
                </a:solidFill>
              </a:rPr>
              <a:t>        </a:t>
            </a:r>
            <a:r>
              <a:rPr lang="zh-CN" altLang="en-US" sz="3200">
                <a:solidFill>
                  <a:srgbClr val="C00000"/>
                </a:solidFill>
                <a:cs typeface="Arial" panose="020B0604020202020204" pitchFamily="34" charset="0"/>
              </a:rPr>
              <a:t>→</a:t>
            </a:r>
            <a:r>
              <a:rPr lang="zh-CN" altLang="en-US" sz="3200">
                <a:solidFill>
                  <a:srgbClr val="C00000"/>
                </a:solidFill>
              </a:rPr>
              <a:t>                </a:t>
            </a:r>
            <a:r>
              <a:rPr lang="zh-CN" altLang="en-US" sz="3200">
                <a:solidFill>
                  <a:schemeClr val="tx1"/>
                </a:solidFill>
              </a:rPr>
              <a:t>索引</a:t>
            </a:r>
            <a:r>
              <a:rPr lang="zh-CN" altLang="en-US" sz="3200">
                <a:solidFill>
                  <a:srgbClr val="C00000"/>
                </a:solidFill>
              </a:rPr>
              <a:t>             </a:t>
            </a:r>
            <a:r>
              <a:rPr lang="zh-CN" altLang="en-US" sz="3200">
                <a:solidFill>
                  <a:srgbClr val="C00000"/>
                </a:solidFill>
                <a:cs typeface="Arial" panose="020B0604020202020204" pitchFamily="34" charset="0"/>
              </a:rPr>
              <a:t>→            </a:t>
            </a:r>
            <a:r>
              <a:rPr lang="zh-CN" altLang="en-US" sz="3200">
                <a:solidFill>
                  <a:schemeClr val="tx1"/>
                </a:solidFill>
                <a:cs typeface="Arial" panose="020B0604020202020204" pitchFamily="34" charset="0"/>
              </a:rPr>
              <a:t>文档</a:t>
            </a:r>
            <a:endParaRPr lang="zh-CN" altLang="en-US" sz="3200">
              <a:solidFill>
                <a:schemeClr val="tx1"/>
              </a:solidFill>
              <a:cs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a:solidFill>
                  <a:srgbClr val="C00000"/>
                </a:solidFill>
                <a:sym typeface="+mn-ea"/>
              </a:rPr>
              <a:t>正排索引以及文件</a:t>
            </a:r>
            <a:r>
              <a:rPr lang="en-US" altLang="zh-CN">
                <a:solidFill>
                  <a:srgbClr val="C00000"/>
                </a:solidFill>
                <a:sym typeface="+mn-ea"/>
              </a:rPr>
              <a:t>fdx</a:t>
            </a:r>
            <a:r>
              <a:rPr lang="zh-CN" altLang="en-US">
                <a:solidFill>
                  <a:srgbClr val="C00000"/>
                </a:solidFill>
                <a:sym typeface="+mn-ea"/>
              </a:rPr>
              <a:t>，</a:t>
            </a:r>
            <a:r>
              <a:rPr lang="en-US" altLang="zh-CN">
                <a:solidFill>
                  <a:srgbClr val="C00000"/>
                </a:solidFill>
                <a:sym typeface="+mn-ea"/>
              </a:rPr>
              <a:t>fdt</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pic>
        <p:nvPicPr>
          <p:cNvPr id="2" name="图片 1"/>
          <p:cNvPicPr>
            <a:picLocks noChangeAspect="1"/>
          </p:cNvPicPr>
          <p:nvPr/>
        </p:nvPicPr>
        <p:blipFill>
          <a:blip r:embed="rId2"/>
          <a:stretch>
            <a:fillRect/>
          </a:stretch>
        </p:blipFill>
        <p:spPr>
          <a:xfrm>
            <a:off x="5836285" y="1096010"/>
            <a:ext cx="5514340" cy="4428490"/>
          </a:xfrm>
          <a:prstGeom prst="rect">
            <a:avLst/>
          </a:prstGeom>
        </p:spPr>
      </p:pic>
      <p:sp>
        <p:nvSpPr>
          <p:cNvPr id="5" name="文本框 4"/>
          <p:cNvSpPr txBox="1"/>
          <p:nvPr/>
        </p:nvSpPr>
        <p:spPr>
          <a:xfrm>
            <a:off x="640080" y="1096010"/>
            <a:ext cx="4500880" cy="4053840"/>
          </a:xfrm>
          <a:prstGeom prst="rect">
            <a:avLst/>
          </a:prstGeom>
          <a:noFill/>
        </p:spPr>
        <p:txBody>
          <a:bodyPr wrap="square" rtlCol="0" anchor="t">
            <a:spAutoFit/>
          </a:bodyPr>
          <a:p>
            <a:r>
              <a:rPr lang="en-US" altLang="zh-CN">
                <a:solidFill>
                  <a:srgbClr val="C00000"/>
                </a:solidFill>
                <a:sym typeface="+mn-ea"/>
              </a:rPr>
              <a:t>fdx:</a:t>
            </a:r>
            <a:r>
              <a:rPr lang="zh-CN" altLang="zh-CN">
                <a:solidFill>
                  <a:srgbClr val="C00000"/>
                </a:solidFill>
                <a:sym typeface="+mn-ea"/>
              </a:rPr>
              <a:t>索引文件</a:t>
            </a:r>
            <a:endParaRPr lang="zh-CN" altLang="zh-CN">
              <a:solidFill>
                <a:srgbClr val="C00000"/>
              </a:solidFill>
              <a:sym typeface="+mn-ea"/>
            </a:endParaRPr>
          </a:p>
          <a:p>
            <a:endParaRPr lang="zh-CN" altLang="zh-CN">
              <a:solidFill>
                <a:srgbClr val="C00000"/>
              </a:solidFill>
            </a:endParaRPr>
          </a:p>
          <a:p>
            <a:r>
              <a:rPr lang="zh-CN" altLang="en-US" sz="1600">
                <a:solidFill>
                  <a:schemeClr val="tx1"/>
                </a:solidFill>
                <a:sym typeface="+mn-ea"/>
              </a:rPr>
              <a:t>每篇文档的字段的个数是不一样的，因此数据文件中占用的大小也是不一样。那么如何在</a:t>
            </a:r>
            <a:r>
              <a:rPr lang="en-US" altLang="zh-CN" sz="1600">
                <a:solidFill>
                  <a:schemeClr val="tx1"/>
                </a:solidFill>
                <a:sym typeface="+mn-ea"/>
              </a:rPr>
              <a:t>fdt中辨别每一篇文档的起始地址和终止地址呢，如何能够更快的找到第 n 篇文档的存储域的信息呢？就是要借助域索引文件</a:t>
            </a:r>
            <a:endParaRPr lang="en-US" altLang="zh-CN" sz="1600">
              <a:solidFill>
                <a:schemeClr val="tx1"/>
              </a:solidFill>
              <a:sym typeface="+mn-ea"/>
            </a:endParaRPr>
          </a:p>
          <a:p>
            <a:endParaRPr lang="en-US" altLang="zh-CN" sz="1600">
              <a:solidFill>
                <a:schemeClr val="tx1"/>
              </a:solidFill>
              <a:sym typeface="+mn-ea"/>
            </a:endParaRPr>
          </a:p>
          <a:p>
            <a:r>
              <a:rPr lang="en-US" altLang="zh-CN" sz="1600">
                <a:solidFill>
                  <a:schemeClr val="tx1"/>
                </a:solidFill>
                <a:sym typeface="+mn-ea"/>
              </a:rPr>
              <a:t>域索引文件也总共有 segment size 个项，每篇文档都有一个项，每一项都是一个</a:t>
            </a:r>
            <a:endParaRPr lang="en-US" altLang="zh-CN" sz="1600">
              <a:solidFill>
                <a:schemeClr val="tx1"/>
              </a:solidFill>
              <a:sym typeface="+mn-ea"/>
            </a:endParaRPr>
          </a:p>
          <a:p>
            <a:r>
              <a:rPr lang="en-US" altLang="zh-CN" sz="1600">
                <a:solidFill>
                  <a:schemeClr val="tx1"/>
                </a:solidFill>
                <a:sym typeface="+mn-ea"/>
              </a:rPr>
              <a:t>long，大小固定，每一项都是对应的文档在 fdt 文件中的起始地址的偏移量，这样</a:t>
            </a:r>
            <a:endParaRPr lang="en-US" altLang="zh-CN" sz="1600">
              <a:solidFill>
                <a:schemeClr val="tx1"/>
              </a:solidFill>
              <a:sym typeface="+mn-ea"/>
            </a:endParaRPr>
          </a:p>
          <a:p>
            <a:r>
              <a:rPr lang="en-US" altLang="zh-CN" sz="1600">
                <a:solidFill>
                  <a:schemeClr val="tx1"/>
                </a:solidFill>
                <a:sym typeface="+mn-ea"/>
              </a:rPr>
              <a:t>如果我们想找到第 n 篇文档的存储域的信息，只要在 fdx 中找到第 n 项，然后按照</a:t>
            </a:r>
            <a:endParaRPr lang="en-US" altLang="zh-CN" sz="1600">
              <a:solidFill>
                <a:schemeClr val="tx1"/>
              </a:solidFill>
              <a:sym typeface="+mn-ea"/>
            </a:endParaRPr>
          </a:p>
          <a:p>
            <a:r>
              <a:rPr lang="en-US" altLang="zh-CN" sz="1600">
                <a:solidFill>
                  <a:schemeClr val="tx1"/>
                </a:solidFill>
                <a:sym typeface="+mn-ea"/>
              </a:rPr>
              <a:t>取出的 long 作为偏移量，就可以在 fdt 文件中找到对应的存储域的信息。</a:t>
            </a:r>
            <a:endParaRPr lang="en-US" altLang="zh-CN" sz="1600">
              <a:solidFill>
                <a:schemeClr val="tx1"/>
              </a:solidFill>
              <a:sym typeface="+mn-ea"/>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fontScale="90000" lnSpcReduction="20000"/>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a:solidFill>
                  <a:srgbClr val="C00000"/>
                </a:solidFill>
                <a:sym typeface="+mn-ea"/>
              </a:rPr>
              <a:t>正排索引以及文件</a:t>
            </a:r>
            <a:endParaRPr lang="zh-CN" altLang="en-US">
              <a:solidFill>
                <a:srgbClr val="C00000"/>
              </a:solidFill>
              <a:sym typeface="+mn-ea"/>
            </a:endParaRPr>
          </a:p>
          <a:p>
            <a:r>
              <a:rPr lang="en-US" altLang="zh-CN">
                <a:solidFill>
                  <a:srgbClr val="C00000"/>
                </a:solidFill>
                <a:sym typeface="+mn-ea"/>
              </a:rPr>
              <a:t>fdx</a:t>
            </a:r>
            <a:r>
              <a:rPr lang="zh-CN" altLang="en-US">
                <a:solidFill>
                  <a:srgbClr val="C00000"/>
                </a:solidFill>
                <a:sym typeface="+mn-ea"/>
              </a:rPr>
              <a:t>，</a:t>
            </a:r>
            <a:r>
              <a:rPr lang="en-US" altLang="zh-CN">
                <a:solidFill>
                  <a:srgbClr val="C00000"/>
                </a:solidFill>
                <a:sym typeface="+mn-ea"/>
              </a:rPr>
              <a:t>fdt</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pic>
        <p:nvPicPr>
          <p:cNvPr id="2" name="图片 1"/>
          <p:cNvPicPr>
            <a:picLocks noChangeAspect="1"/>
          </p:cNvPicPr>
          <p:nvPr/>
        </p:nvPicPr>
        <p:blipFill>
          <a:blip r:embed="rId2"/>
          <a:stretch>
            <a:fillRect/>
          </a:stretch>
        </p:blipFill>
        <p:spPr>
          <a:xfrm>
            <a:off x="6290945" y="184150"/>
            <a:ext cx="5457190" cy="3590290"/>
          </a:xfrm>
          <a:prstGeom prst="rect">
            <a:avLst/>
          </a:prstGeom>
        </p:spPr>
      </p:pic>
      <p:pic>
        <p:nvPicPr>
          <p:cNvPr id="6" name="图片 5"/>
          <p:cNvPicPr>
            <a:picLocks noChangeAspect="1"/>
          </p:cNvPicPr>
          <p:nvPr/>
        </p:nvPicPr>
        <p:blipFill>
          <a:blip r:embed="rId3"/>
          <a:stretch>
            <a:fillRect/>
          </a:stretch>
        </p:blipFill>
        <p:spPr>
          <a:xfrm>
            <a:off x="6343015" y="3774440"/>
            <a:ext cx="5352415" cy="2704465"/>
          </a:xfrm>
          <a:prstGeom prst="rect">
            <a:avLst/>
          </a:prstGeom>
        </p:spPr>
      </p:pic>
      <p:pic>
        <p:nvPicPr>
          <p:cNvPr id="3" name="图片 2"/>
          <p:cNvPicPr>
            <a:picLocks noChangeAspect="1"/>
          </p:cNvPicPr>
          <p:nvPr/>
        </p:nvPicPr>
        <p:blipFill>
          <a:blip r:embed="rId4"/>
          <a:stretch>
            <a:fillRect/>
          </a:stretch>
        </p:blipFill>
        <p:spPr>
          <a:xfrm>
            <a:off x="441325" y="948055"/>
            <a:ext cx="5514340" cy="4428490"/>
          </a:xfrm>
          <a:prstGeom prst="rect">
            <a:avLst/>
          </a:prstGeom>
        </p:spPr>
      </p:pic>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倒排文件</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3" name="文本框 2"/>
          <p:cNvSpPr txBox="1"/>
          <p:nvPr/>
        </p:nvSpPr>
        <p:spPr>
          <a:xfrm>
            <a:off x="895985" y="1302385"/>
            <a:ext cx="2164080" cy="1188720"/>
          </a:xfrm>
          <a:prstGeom prst="rect">
            <a:avLst/>
          </a:prstGeom>
          <a:noFill/>
        </p:spPr>
        <p:txBody>
          <a:bodyPr wrap="none" rtlCol="0">
            <a:spAutoFit/>
          </a:bodyPr>
          <a:p>
            <a:pPr algn="l"/>
            <a:r>
              <a:rPr lang="en-US" altLang="zh-CN">
                <a:solidFill>
                  <a:srgbClr val="C00000"/>
                </a:solidFill>
              </a:rPr>
              <a:t>.tis</a:t>
            </a:r>
            <a:r>
              <a:rPr lang="zh-CN" altLang="en-US">
                <a:solidFill>
                  <a:srgbClr val="C00000"/>
                </a:solidFill>
              </a:rPr>
              <a:t>：词典</a:t>
            </a:r>
            <a:endParaRPr lang="zh-CN" altLang="en-US">
              <a:solidFill>
                <a:srgbClr val="C00000"/>
              </a:solidFill>
            </a:endParaRPr>
          </a:p>
          <a:p>
            <a:pPr algn="l"/>
            <a:r>
              <a:rPr lang="en-US" altLang="zh-CN">
                <a:sym typeface="+mn-ea"/>
              </a:rPr>
              <a:t>.tii</a:t>
            </a:r>
            <a:r>
              <a:rPr lang="zh-CN" altLang="en-US">
                <a:sym typeface="+mn-ea"/>
              </a:rPr>
              <a:t>：词典索引</a:t>
            </a:r>
            <a:endParaRPr lang="en-US" altLang="zh-CN"/>
          </a:p>
          <a:p>
            <a:pPr algn="l"/>
            <a:r>
              <a:rPr lang="en-US" altLang="zh-CN"/>
              <a:t>.frq</a:t>
            </a:r>
            <a:r>
              <a:rPr lang="zh-CN" altLang="en-US"/>
              <a:t>：文档号及词频</a:t>
            </a:r>
            <a:endParaRPr lang="zh-CN" altLang="en-US"/>
          </a:p>
          <a:p>
            <a:pPr algn="l"/>
            <a:r>
              <a:rPr lang="en-US" altLang="zh-CN"/>
              <a:t>.prx</a:t>
            </a:r>
            <a:r>
              <a:rPr lang="zh-CN" altLang="en-US"/>
              <a:t>：词的位置信息</a:t>
            </a:r>
            <a:endParaRPr lang="zh-CN" altLang="en-US"/>
          </a:p>
        </p:txBody>
      </p:sp>
      <p:pic>
        <p:nvPicPr>
          <p:cNvPr id="5" name="图片 4"/>
          <p:cNvPicPr>
            <a:picLocks noChangeAspect="1"/>
          </p:cNvPicPr>
          <p:nvPr/>
        </p:nvPicPr>
        <p:blipFill>
          <a:blip r:embed="rId2"/>
          <a:stretch>
            <a:fillRect/>
          </a:stretch>
        </p:blipFill>
        <p:spPr>
          <a:xfrm>
            <a:off x="5038725" y="184150"/>
            <a:ext cx="6800215" cy="3599815"/>
          </a:xfrm>
          <a:prstGeom prst="rect">
            <a:avLst/>
          </a:prstGeom>
        </p:spPr>
      </p:pic>
      <p:sp>
        <p:nvSpPr>
          <p:cNvPr id="6" name="文本框 5"/>
          <p:cNvSpPr txBox="1"/>
          <p:nvPr/>
        </p:nvSpPr>
        <p:spPr>
          <a:xfrm>
            <a:off x="974725" y="3158490"/>
            <a:ext cx="8844280" cy="3657600"/>
          </a:xfrm>
          <a:prstGeom prst="rect">
            <a:avLst/>
          </a:prstGeom>
          <a:noFill/>
        </p:spPr>
        <p:txBody>
          <a:bodyPr wrap="none" rtlCol="0">
            <a:spAutoFit/>
          </a:bodyPr>
          <a:p>
            <a:pPr algn="l"/>
            <a:r>
              <a:rPr lang="zh-CN" altLang="en-US"/>
              <a:t>词典(tis)</a:t>
            </a:r>
            <a:endParaRPr lang="zh-CN" altLang="en-US"/>
          </a:p>
          <a:p>
            <a:pPr algn="l"/>
            <a:r>
              <a:rPr lang="en-US" altLang="zh-CN">
                <a:solidFill>
                  <a:srgbClr val="C00000"/>
                </a:solidFill>
              </a:rPr>
              <a:t>TermCount</a:t>
            </a:r>
            <a:r>
              <a:rPr lang="en-US" altLang="zh-CN"/>
              <a:t>：词典中包含的总的词数</a:t>
            </a:r>
            <a:endParaRPr lang="en-US" altLang="zh-CN"/>
          </a:p>
          <a:p>
            <a:pPr algn="l"/>
            <a:r>
              <a:rPr lang="en-US" altLang="zh-CN">
                <a:solidFill>
                  <a:srgbClr val="C00000"/>
                </a:solidFill>
              </a:rPr>
              <a:t>IndexInterval</a:t>
            </a:r>
            <a:r>
              <a:rPr lang="en-US" altLang="zh-CN"/>
              <a:t>：为了加快对词的查找速度，也应用类似跳跃表的结构，假 设</a:t>
            </a:r>
            <a:endParaRPr lang="en-US" altLang="zh-CN"/>
          </a:p>
          <a:p>
            <a:pPr algn="l"/>
            <a:r>
              <a:rPr lang="en-US" altLang="zh-CN"/>
              <a:t>IndexInterval 为 4，则在词典索引(tii)文件中保存第 4 个，第 8 个，第 12 个词，这</a:t>
            </a:r>
            <a:endParaRPr lang="en-US" altLang="zh-CN"/>
          </a:p>
          <a:p>
            <a:pPr algn="l"/>
            <a:r>
              <a:rPr lang="en-US" altLang="zh-CN"/>
              <a:t>样可以加快在词典文件中查找词的速度</a:t>
            </a:r>
            <a:endParaRPr lang="en-US" altLang="zh-CN"/>
          </a:p>
          <a:p>
            <a:pPr algn="l"/>
            <a:r>
              <a:rPr lang="en-US" altLang="zh-CN">
                <a:solidFill>
                  <a:srgbClr val="C00000"/>
                </a:solidFill>
              </a:rPr>
              <a:t>SkipInterval</a:t>
            </a:r>
            <a:r>
              <a:rPr lang="en-US" altLang="zh-CN"/>
              <a:t>：倒排表无论是文档号及词频，还是位置信息，都是以跳跃表的结构存</a:t>
            </a:r>
            <a:endParaRPr lang="en-US" altLang="zh-CN"/>
          </a:p>
          <a:p>
            <a:pPr algn="l"/>
            <a:r>
              <a:rPr lang="en-US" altLang="zh-CN"/>
              <a:t>在的， SkipInterval 是跳跃的步数</a:t>
            </a:r>
            <a:endParaRPr lang="en-US" altLang="zh-CN"/>
          </a:p>
          <a:p>
            <a:pPr algn="l"/>
            <a:r>
              <a:rPr lang="en-US" altLang="zh-CN">
                <a:solidFill>
                  <a:srgbClr val="C00000"/>
                </a:solidFill>
              </a:rPr>
              <a:t>MaxSkipLevels</a:t>
            </a:r>
            <a:r>
              <a:rPr lang="en-US" altLang="zh-CN"/>
              <a:t>：跳跃表是多层的，这个值指的是跳跃表的最大层数</a:t>
            </a:r>
            <a:endParaRPr lang="en-US" altLang="zh-CN"/>
          </a:p>
          <a:p>
            <a:pPr algn="l"/>
            <a:r>
              <a:rPr lang="en-US" altLang="zh-CN">
                <a:solidFill>
                  <a:srgbClr val="C00000"/>
                </a:solidFill>
              </a:rPr>
              <a:t>TermCount 个项的数组</a:t>
            </a:r>
            <a:r>
              <a:rPr lang="en-US" altLang="zh-CN"/>
              <a:t>，每一项代表一个词，对于每一个词，以前缀后缀规则存放</a:t>
            </a:r>
            <a:endParaRPr lang="en-US" altLang="zh-CN"/>
          </a:p>
          <a:p>
            <a:pPr algn="l"/>
            <a:r>
              <a:rPr lang="en-US" altLang="zh-CN"/>
              <a:t>词的文本信息(PrefixLength + Suffix)，词属于的域的域号(FieldNum)，有多少篇文档</a:t>
            </a:r>
            <a:endParaRPr lang="en-US" altLang="zh-CN"/>
          </a:p>
          <a:p>
            <a:pPr algn="l"/>
            <a:r>
              <a:rPr lang="en-US" altLang="zh-CN"/>
              <a:t>包含此词(DocFreq)，此词的倒排表在 frq， prx 中的偏移量(FreqDelta, ProxDelta)，此</a:t>
            </a:r>
            <a:endParaRPr lang="en-US" altLang="zh-CN"/>
          </a:p>
          <a:p>
            <a:pPr algn="l"/>
            <a:r>
              <a:rPr lang="en-US" altLang="zh-CN"/>
              <a:t>词的倒排表的跳跃表在 frq 中的偏移量(SkipDelta)，这里之所以用 Delta，是应用差</a:t>
            </a:r>
            <a:endParaRPr lang="en-US" altLang="zh-CN"/>
          </a:p>
          <a:p>
            <a:pPr algn="l"/>
            <a:r>
              <a:rPr lang="en-US" altLang="zh-CN"/>
              <a:t>值规则</a:t>
            </a:r>
            <a:endParaRPr lang="en-US" altLang="zh-CN"/>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sym typeface="+mn-ea"/>
              </a:rPr>
              <a:t>倒排文件</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pic>
        <p:nvPicPr>
          <p:cNvPr id="5" name="图片 4"/>
          <p:cNvPicPr>
            <a:picLocks noChangeAspect="1"/>
          </p:cNvPicPr>
          <p:nvPr/>
        </p:nvPicPr>
        <p:blipFill>
          <a:blip r:embed="rId2"/>
          <a:stretch>
            <a:fillRect/>
          </a:stretch>
        </p:blipFill>
        <p:spPr>
          <a:xfrm>
            <a:off x="5038725" y="184150"/>
            <a:ext cx="6800215" cy="3599815"/>
          </a:xfrm>
          <a:prstGeom prst="rect">
            <a:avLst/>
          </a:prstGeom>
        </p:spPr>
      </p:pic>
      <p:sp>
        <p:nvSpPr>
          <p:cNvPr id="3" name="文本框 2"/>
          <p:cNvSpPr txBox="1"/>
          <p:nvPr/>
        </p:nvSpPr>
        <p:spPr>
          <a:xfrm>
            <a:off x="895985" y="1302385"/>
            <a:ext cx="2164080" cy="1188720"/>
          </a:xfrm>
          <a:prstGeom prst="rect">
            <a:avLst/>
          </a:prstGeom>
          <a:noFill/>
        </p:spPr>
        <p:txBody>
          <a:bodyPr wrap="none" rtlCol="0">
            <a:spAutoFit/>
          </a:bodyPr>
          <a:p>
            <a:pPr algn="l"/>
            <a:r>
              <a:rPr lang="en-US" altLang="zh-CN"/>
              <a:t>.tis</a:t>
            </a:r>
            <a:r>
              <a:rPr lang="zh-CN" altLang="en-US"/>
              <a:t>：词典</a:t>
            </a:r>
            <a:endParaRPr lang="zh-CN" altLang="en-US"/>
          </a:p>
          <a:p>
            <a:pPr algn="l"/>
            <a:r>
              <a:rPr lang="en-US" altLang="zh-CN">
                <a:sym typeface="+mn-ea"/>
              </a:rPr>
              <a:t>.</a:t>
            </a:r>
            <a:r>
              <a:rPr lang="en-US" altLang="zh-CN">
                <a:solidFill>
                  <a:srgbClr val="C00000"/>
                </a:solidFill>
                <a:sym typeface="+mn-ea"/>
              </a:rPr>
              <a:t>tii</a:t>
            </a:r>
            <a:r>
              <a:rPr lang="zh-CN" altLang="en-US">
                <a:solidFill>
                  <a:srgbClr val="C00000"/>
                </a:solidFill>
                <a:sym typeface="+mn-ea"/>
              </a:rPr>
              <a:t>：词典索引</a:t>
            </a:r>
            <a:endParaRPr lang="zh-CN" altLang="en-US">
              <a:solidFill>
                <a:srgbClr val="C00000"/>
              </a:solidFill>
              <a:sym typeface="+mn-ea"/>
            </a:endParaRPr>
          </a:p>
          <a:p>
            <a:pPr algn="l"/>
            <a:r>
              <a:rPr lang="en-US" altLang="zh-CN"/>
              <a:t>.frq</a:t>
            </a:r>
            <a:r>
              <a:rPr lang="zh-CN" altLang="en-US"/>
              <a:t>：文档号及词频</a:t>
            </a:r>
            <a:endParaRPr lang="zh-CN" altLang="en-US"/>
          </a:p>
          <a:p>
            <a:pPr algn="l"/>
            <a:r>
              <a:rPr lang="en-US" altLang="zh-CN"/>
              <a:t>.prx</a:t>
            </a:r>
            <a:r>
              <a:rPr lang="zh-CN" altLang="en-US"/>
              <a:t>：词的位置信息</a:t>
            </a:r>
            <a:endParaRPr lang="zh-CN" altLang="zh-CN"/>
          </a:p>
        </p:txBody>
      </p:sp>
      <p:sp>
        <p:nvSpPr>
          <p:cNvPr id="2" name="文本框 1"/>
          <p:cNvSpPr txBox="1"/>
          <p:nvPr/>
        </p:nvSpPr>
        <p:spPr>
          <a:xfrm>
            <a:off x="1093470" y="3395345"/>
            <a:ext cx="8787130" cy="3108960"/>
          </a:xfrm>
          <a:prstGeom prst="rect">
            <a:avLst/>
          </a:prstGeom>
          <a:noFill/>
        </p:spPr>
        <p:txBody>
          <a:bodyPr wrap="square" rtlCol="0">
            <a:spAutoFit/>
          </a:bodyPr>
          <a:p>
            <a:pPr algn="l"/>
            <a:r>
              <a:rPr lang="zh-CN" altLang="en-US"/>
              <a:t>词典索引</a:t>
            </a:r>
            <a:r>
              <a:rPr lang="en-US" altLang="zh-CN"/>
              <a:t>(tii)</a:t>
            </a:r>
            <a:endParaRPr lang="en-US" altLang="zh-CN"/>
          </a:p>
          <a:p>
            <a:pPr algn="l"/>
            <a:r>
              <a:rPr lang="en-US" altLang="zh-CN"/>
              <a:t>词典索引文件是为了加快对词典文件中词的查找速度，保存每隔 IndexInterval 个词。</a:t>
            </a:r>
            <a:endParaRPr lang="en-US" altLang="zh-CN"/>
          </a:p>
          <a:p>
            <a:pPr algn="l"/>
            <a:r>
              <a:rPr lang="en-US" altLang="zh-CN">
                <a:solidFill>
                  <a:srgbClr val="C00000"/>
                </a:solidFill>
              </a:rPr>
              <a:t>词典索引文件是会被全部加载到内存中去的</a:t>
            </a:r>
            <a:r>
              <a:rPr lang="en-US" altLang="zh-CN"/>
              <a:t>。</a:t>
            </a:r>
            <a:endParaRPr lang="en-US" altLang="zh-CN"/>
          </a:p>
          <a:p>
            <a:pPr algn="l"/>
            <a:endParaRPr lang="en-US" altLang="zh-CN"/>
          </a:p>
          <a:p>
            <a:pPr algn="l"/>
            <a:r>
              <a:rPr lang="en-US" altLang="zh-CN">
                <a:solidFill>
                  <a:srgbClr val="C00000"/>
                </a:solidFill>
              </a:rPr>
              <a:t>IndexTermCount </a:t>
            </a:r>
            <a:r>
              <a:rPr lang="en-US" altLang="zh-CN"/>
              <a:t>= TermCount / IndexInterval：词典索引文件中包含的词数。</a:t>
            </a:r>
            <a:endParaRPr lang="en-US" altLang="zh-CN"/>
          </a:p>
          <a:p>
            <a:pPr algn="l"/>
            <a:r>
              <a:rPr lang="en-US" altLang="zh-CN">
                <a:solidFill>
                  <a:srgbClr val="C00000"/>
                </a:solidFill>
              </a:rPr>
              <a:t>IndexInterval </a:t>
            </a:r>
            <a:r>
              <a:rPr lang="en-US" altLang="zh-CN"/>
              <a:t>同词典文件中的 IndexInterval。</a:t>
            </a:r>
            <a:endParaRPr lang="en-US" altLang="zh-CN"/>
          </a:p>
          <a:p>
            <a:pPr algn="l"/>
            <a:r>
              <a:rPr lang="en-US" altLang="zh-CN">
                <a:solidFill>
                  <a:srgbClr val="C00000"/>
                </a:solidFill>
              </a:rPr>
              <a:t>SkipInterval </a:t>
            </a:r>
            <a:r>
              <a:rPr lang="en-US" altLang="zh-CN"/>
              <a:t>同词典文件中的 SkipInterval。</a:t>
            </a:r>
            <a:endParaRPr lang="en-US" altLang="zh-CN"/>
          </a:p>
          <a:p>
            <a:pPr algn="l"/>
            <a:r>
              <a:rPr lang="en-US" altLang="zh-CN">
                <a:solidFill>
                  <a:srgbClr val="C00000"/>
                </a:solidFill>
              </a:rPr>
              <a:t>MaxSkipLevels </a:t>
            </a:r>
            <a:r>
              <a:rPr lang="en-US" altLang="zh-CN"/>
              <a:t>同词典文件中的 MaxSkipLevels。</a:t>
            </a:r>
            <a:endParaRPr lang="en-US" altLang="zh-CN"/>
          </a:p>
          <a:p>
            <a:pPr algn="l"/>
            <a:r>
              <a:rPr lang="en-US" altLang="zh-CN">
                <a:solidFill>
                  <a:srgbClr val="C00000"/>
                </a:solidFill>
              </a:rPr>
              <a:t>IndexTermCount </a:t>
            </a:r>
            <a:r>
              <a:rPr lang="en-US" altLang="zh-CN"/>
              <a:t>个项的数组，每一项代表一个词，每一项包括两部分，第一部分是词 本 身 (TermInfo) ， 第 二 部 分 是 在 词 典 文 件 中 的 偏 移 量 (IndexDelta) 。 假 设</a:t>
            </a:r>
            <a:r>
              <a:rPr lang="en-US" altLang="zh-CN">
                <a:solidFill>
                  <a:srgbClr val="C00000"/>
                </a:solidFill>
              </a:rPr>
              <a:t>IndexInterval </a:t>
            </a:r>
            <a:r>
              <a:rPr lang="en-US" altLang="zh-CN"/>
              <a:t>为 4，此数组中保存第 4 个，第 8 个，第 12 个词。。。</a:t>
            </a:r>
            <a:endParaRPr lang="en-US" altLang="zh-CN"/>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sym typeface="+mn-ea"/>
              </a:rPr>
              <a:t>倒排文件</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3" name="文本框 2"/>
          <p:cNvSpPr txBox="1"/>
          <p:nvPr/>
        </p:nvSpPr>
        <p:spPr>
          <a:xfrm>
            <a:off x="422275" y="5091430"/>
            <a:ext cx="2164080" cy="1188720"/>
          </a:xfrm>
          <a:prstGeom prst="rect">
            <a:avLst/>
          </a:prstGeom>
          <a:noFill/>
        </p:spPr>
        <p:txBody>
          <a:bodyPr wrap="none" rtlCol="0">
            <a:spAutoFit/>
          </a:bodyPr>
          <a:p>
            <a:pPr algn="l"/>
            <a:r>
              <a:rPr lang="en-US" altLang="zh-CN">
                <a:solidFill>
                  <a:srgbClr val="C00000"/>
                </a:solidFill>
              </a:rPr>
              <a:t>.tis</a:t>
            </a:r>
            <a:r>
              <a:rPr lang="zh-CN" altLang="en-US">
                <a:solidFill>
                  <a:srgbClr val="C00000"/>
                </a:solidFill>
              </a:rPr>
              <a:t>：词典</a:t>
            </a:r>
            <a:endParaRPr lang="zh-CN" altLang="en-US">
              <a:solidFill>
                <a:srgbClr val="C00000"/>
              </a:solidFill>
            </a:endParaRPr>
          </a:p>
          <a:p>
            <a:pPr algn="l"/>
            <a:r>
              <a:rPr lang="en-US" altLang="zh-CN">
                <a:solidFill>
                  <a:srgbClr val="C00000"/>
                </a:solidFill>
                <a:sym typeface="+mn-ea"/>
              </a:rPr>
              <a:t>.tii</a:t>
            </a:r>
            <a:r>
              <a:rPr lang="zh-CN" altLang="en-US">
                <a:solidFill>
                  <a:srgbClr val="C00000"/>
                </a:solidFill>
                <a:sym typeface="+mn-ea"/>
              </a:rPr>
              <a:t>：词典索引</a:t>
            </a:r>
            <a:endParaRPr lang="zh-CN" altLang="en-US">
              <a:solidFill>
                <a:srgbClr val="C00000"/>
              </a:solidFill>
              <a:sym typeface="+mn-ea"/>
            </a:endParaRPr>
          </a:p>
          <a:p>
            <a:pPr algn="l"/>
            <a:r>
              <a:rPr lang="en-US" altLang="zh-CN"/>
              <a:t>.frq</a:t>
            </a:r>
            <a:r>
              <a:rPr lang="zh-CN" altLang="en-US"/>
              <a:t>：文档号及词频</a:t>
            </a:r>
            <a:endParaRPr lang="zh-CN" altLang="en-US"/>
          </a:p>
          <a:p>
            <a:pPr algn="l"/>
            <a:r>
              <a:rPr lang="en-US" altLang="zh-CN"/>
              <a:t>.prx</a:t>
            </a:r>
            <a:r>
              <a:rPr lang="zh-CN" altLang="en-US"/>
              <a:t>：词的位置信息</a:t>
            </a:r>
            <a:endParaRPr lang="zh-CN" altLang="en-US"/>
          </a:p>
        </p:txBody>
      </p:sp>
      <p:pic>
        <p:nvPicPr>
          <p:cNvPr id="2" name="图片 1"/>
          <p:cNvPicPr>
            <a:picLocks noChangeAspect="1"/>
          </p:cNvPicPr>
          <p:nvPr/>
        </p:nvPicPr>
        <p:blipFill>
          <a:blip r:embed="rId2"/>
          <a:stretch>
            <a:fillRect/>
          </a:stretch>
        </p:blipFill>
        <p:spPr>
          <a:xfrm>
            <a:off x="5403850" y="87630"/>
            <a:ext cx="6733540" cy="2314575"/>
          </a:xfrm>
          <a:prstGeom prst="rect">
            <a:avLst/>
          </a:prstGeom>
        </p:spPr>
      </p:pic>
      <p:pic>
        <p:nvPicPr>
          <p:cNvPr id="6" name="图片 5"/>
          <p:cNvPicPr>
            <a:picLocks noChangeAspect="1"/>
          </p:cNvPicPr>
          <p:nvPr/>
        </p:nvPicPr>
        <p:blipFill>
          <a:blip r:embed="rId3"/>
          <a:stretch>
            <a:fillRect/>
          </a:stretch>
        </p:blipFill>
        <p:spPr>
          <a:xfrm>
            <a:off x="5403850" y="2402205"/>
            <a:ext cx="6724015" cy="3761740"/>
          </a:xfrm>
          <a:prstGeom prst="rect">
            <a:avLst/>
          </a:prstGeom>
        </p:spPr>
      </p:pic>
      <p:pic>
        <p:nvPicPr>
          <p:cNvPr id="7" name="图片 6"/>
          <p:cNvPicPr>
            <a:picLocks noChangeAspect="1"/>
          </p:cNvPicPr>
          <p:nvPr/>
        </p:nvPicPr>
        <p:blipFill>
          <a:blip r:embed="rId4"/>
          <a:stretch>
            <a:fillRect/>
          </a:stretch>
        </p:blipFill>
        <p:spPr>
          <a:xfrm>
            <a:off x="-28575" y="1060450"/>
            <a:ext cx="5432425" cy="2875915"/>
          </a:xfrm>
          <a:prstGeom prst="rect">
            <a:avLst/>
          </a:prstGeom>
        </p:spPr>
      </p:pic>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sym typeface="+mn-ea"/>
              </a:rPr>
              <a:t>倒排文件</a:t>
            </a:r>
            <a:endParaRPr lang="en-US" altLang="zh-CN"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3" name="文本框 2"/>
          <p:cNvSpPr txBox="1"/>
          <p:nvPr/>
        </p:nvSpPr>
        <p:spPr>
          <a:xfrm>
            <a:off x="895985" y="1302385"/>
            <a:ext cx="4665980" cy="1737360"/>
          </a:xfrm>
          <a:prstGeom prst="rect">
            <a:avLst/>
          </a:prstGeom>
          <a:noFill/>
        </p:spPr>
        <p:txBody>
          <a:bodyPr wrap="none" rtlCol="0">
            <a:spAutoFit/>
          </a:bodyPr>
          <a:p>
            <a:pPr algn="l"/>
            <a:r>
              <a:rPr lang="en-US" altLang="zh-CN"/>
              <a:t>.tis</a:t>
            </a:r>
            <a:r>
              <a:rPr lang="zh-CN" altLang="en-US"/>
              <a:t>：词典</a:t>
            </a:r>
            <a:endParaRPr lang="zh-CN" altLang="en-US"/>
          </a:p>
          <a:p>
            <a:pPr algn="l"/>
            <a:r>
              <a:rPr lang="en-US" altLang="zh-CN">
                <a:sym typeface="+mn-ea"/>
              </a:rPr>
              <a:t>.tii</a:t>
            </a:r>
            <a:r>
              <a:rPr lang="zh-CN" altLang="en-US">
                <a:sym typeface="+mn-ea"/>
              </a:rPr>
              <a:t>：词典索引</a:t>
            </a:r>
            <a:endParaRPr lang="en-US" altLang="zh-CN"/>
          </a:p>
          <a:p>
            <a:pPr algn="l"/>
            <a:r>
              <a:rPr lang="en-US" altLang="zh-CN">
                <a:solidFill>
                  <a:srgbClr val="C00000"/>
                </a:solidFill>
              </a:rPr>
              <a:t>.frq</a:t>
            </a:r>
            <a:r>
              <a:rPr lang="zh-CN" altLang="en-US">
                <a:solidFill>
                  <a:srgbClr val="C00000"/>
                </a:solidFill>
              </a:rPr>
              <a:t>：文档号及词频</a:t>
            </a:r>
            <a:endParaRPr lang="zh-CN" altLang="en-US">
              <a:solidFill>
                <a:srgbClr val="C00000"/>
              </a:solidFill>
            </a:endParaRPr>
          </a:p>
          <a:p>
            <a:pPr algn="l"/>
            <a:r>
              <a:rPr lang="en-US" altLang="zh-CN"/>
              <a:t>.prx</a:t>
            </a:r>
            <a:r>
              <a:rPr lang="zh-CN" altLang="en-US"/>
              <a:t>：词的位置信息（也是倒排表，与</a:t>
            </a:r>
            <a:r>
              <a:rPr lang="en-US" altLang="zh-CN">
                <a:solidFill>
                  <a:srgbClr val="C00000"/>
                </a:solidFill>
              </a:rPr>
              <a:t>frq</a:t>
            </a:r>
            <a:endParaRPr lang="en-US" altLang="zh-CN">
              <a:solidFill>
                <a:srgbClr val="C00000"/>
              </a:solidFill>
            </a:endParaRPr>
          </a:p>
          <a:p>
            <a:pPr algn="l"/>
            <a:r>
              <a:rPr lang="en-US" altLang="zh-CN"/>
              <a:t>	</a:t>
            </a:r>
            <a:r>
              <a:rPr lang="zh-CN" altLang="en-US"/>
              <a:t>差不多，记录词在</a:t>
            </a:r>
            <a:r>
              <a:rPr lang="en-US" altLang="zh-CN"/>
              <a:t>doc</a:t>
            </a:r>
            <a:r>
              <a:rPr lang="zh-CN" altLang="en-US"/>
              <a:t>中位置信息，</a:t>
            </a:r>
            <a:endParaRPr lang="zh-CN" altLang="en-US"/>
          </a:p>
          <a:p>
            <a:pPr algn="l"/>
            <a:r>
              <a:rPr lang="en-US" altLang="zh-CN"/>
              <a:t>	</a:t>
            </a:r>
            <a:r>
              <a:rPr lang="zh-CN" altLang="en-US">
                <a:solidFill>
                  <a:srgbClr val="C00000"/>
                </a:solidFill>
              </a:rPr>
              <a:t>不做讲解了</a:t>
            </a:r>
            <a:r>
              <a:rPr lang="zh-CN" altLang="en-US"/>
              <a:t>）</a:t>
            </a:r>
            <a:endParaRPr lang="zh-CN" altLang="en-US"/>
          </a:p>
        </p:txBody>
      </p:sp>
      <p:pic>
        <p:nvPicPr>
          <p:cNvPr id="6" name="图片 5"/>
          <p:cNvPicPr>
            <a:picLocks noChangeAspect="1"/>
          </p:cNvPicPr>
          <p:nvPr/>
        </p:nvPicPr>
        <p:blipFill>
          <a:blip r:embed="rId2"/>
          <a:stretch>
            <a:fillRect/>
          </a:stretch>
        </p:blipFill>
        <p:spPr>
          <a:xfrm>
            <a:off x="5255895" y="1270"/>
            <a:ext cx="6952615" cy="4904740"/>
          </a:xfrm>
          <a:prstGeom prst="rect">
            <a:avLst/>
          </a:prstGeom>
        </p:spPr>
      </p:pic>
      <p:sp>
        <p:nvSpPr>
          <p:cNvPr id="7" name="文本框 6"/>
          <p:cNvSpPr txBox="1"/>
          <p:nvPr/>
        </p:nvSpPr>
        <p:spPr>
          <a:xfrm>
            <a:off x="229235" y="3246120"/>
            <a:ext cx="7466965" cy="2834640"/>
          </a:xfrm>
          <a:prstGeom prst="rect">
            <a:avLst/>
          </a:prstGeom>
          <a:noFill/>
        </p:spPr>
        <p:txBody>
          <a:bodyPr wrap="square" rtlCol="0">
            <a:spAutoFit/>
          </a:bodyPr>
          <a:p>
            <a:pPr algn="l"/>
            <a:r>
              <a:rPr lang="zh-CN" altLang="en-US"/>
              <a:t>文档号及词频文件里面保存的是倒排表，</a:t>
            </a:r>
            <a:endParaRPr lang="zh-CN" altLang="en-US"/>
          </a:p>
          <a:p>
            <a:pPr algn="l"/>
            <a:r>
              <a:rPr lang="zh-CN" altLang="en-US"/>
              <a:t>是以跳跃表形式存在的。</a:t>
            </a:r>
            <a:endParaRPr lang="zh-CN" altLang="en-US"/>
          </a:p>
          <a:p>
            <a:pPr algn="l"/>
            <a:endParaRPr lang="zh-CN" altLang="en-US"/>
          </a:p>
          <a:p>
            <a:pPr algn="l"/>
            <a:r>
              <a:rPr lang="zh-CN" altLang="en-US"/>
              <a:t>此文件包含 TermCount 个项，每一个词都有一项，</a:t>
            </a:r>
            <a:endParaRPr lang="zh-CN" altLang="en-US"/>
          </a:p>
          <a:p>
            <a:pPr algn="l"/>
            <a:r>
              <a:rPr lang="zh-CN" altLang="en-US"/>
              <a:t>因为每一个词都有自己的倒排表</a:t>
            </a:r>
            <a:endParaRPr lang="zh-CN" altLang="en-US"/>
          </a:p>
          <a:p>
            <a:pPr algn="l"/>
            <a:endParaRPr lang="zh-CN" altLang="en-US"/>
          </a:p>
          <a:p>
            <a:pPr algn="l"/>
            <a:r>
              <a:rPr lang="zh-CN" altLang="en-US"/>
              <a:t>对于每一个词的倒排表都包括两部分，一部分是</a:t>
            </a:r>
            <a:endParaRPr lang="zh-CN" altLang="en-US"/>
          </a:p>
          <a:p>
            <a:pPr algn="l"/>
            <a:r>
              <a:rPr lang="zh-CN" altLang="en-US"/>
              <a:t>倒排表本身，也即一个数组的文档号及词频，另一部分</a:t>
            </a:r>
            <a:endParaRPr lang="zh-CN" altLang="en-US"/>
          </a:p>
          <a:p>
            <a:pPr algn="l"/>
            <a:r>
              <a:rPr lang="zh-CN" altLang="en-US"/>
              <a:t>是跳跃表，为了更快的访问和定位倒排表中文档号及词频的位置</a:t>
            </a:r>
            <a:endParaRPr lang="zh-CN" altLang="en-US"/>
          </a:p>
          <a:p>
            <a:pPr algn="l"/>
            <a:endParaRPr lang="zh-CN" altLang="en-US"/>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再一次总结</a:t>
            </a:r>
            <a:endParaRPr lang="zh-CN" altLang="en-US"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2" name="文本框 1"/>
          <p:cNvSpPr txBox="1"/>
          <p:nvPr/>
        </p:nvSpPr>
        <p:spPr>
          <a:xfrm>
            <a:off x="619760" y="1249680"/>
            <a:ext cx="2540000" cy="1188720"/>
          </a:xfrm>
          <a:prstGeom prst="rect">
            <a:avLst/>
          </a:prstGeom>
          <a:noFill/>
        </p:spPr>
        <p:txBody>
          <a:bodyPr wrap="square" rtlCol="0" anchor="t">
            <a:spAutoFit/>
          </a:bodyPr>
          <a:p>
            <a:pPr algn="l"/>
            <a:r>
              <a:rPr lang="en-US" altLang="zh-CN">
                <a:solidFill>
                  <a:schemeClr val="tx1"/>
                </a:solidFill>
                <a:sym typeface="+mn-ea"/>
              </a:rPr>
              <a:t>.tis</a:t>
            </a:r>
            <a:r>
              <a:rPr lang="zh-CN" altLang="en-US">
                <a:solidFill>
                  <a:schemeClr val="tx1"/>
                </a:solidFill>
                <a:sym typeface="+mn-ea"/>
              </a:rPr>
              <a:t>：词典</a:t>
            </a:r>
            <a:endParaRPr lang="zh-CN" altLang="en-US">
              <a:solidFill>
                <a:schemeClr val="tx1"/>
              </a:solidFill>
              <a:sym typeface="+mn-ea"/>
            </a:endParaRPr>
          </a:p>
          <a:p>
            <a:pPr algn="l"/>
            <a:r>
              <a:rPr lang="en-US" altLang="zh-CN">
                <a:sym typeface="+mn-ea"/>
              </a:rPr>
              <a:t>.tii</a:t>
            </a:r>
            <a:r>
              <a:rPr lang="zh-CN" altLang="en-US">
                <a:sym typeface="+mn-ea"/>
              </a:rPr>
              <a:t>：词典索引</a:t>
            </a:r>
            <a:endParaRPr lang="en-US" altLang="zh-CN"/>
          </a:p>
          <a:p>
            <a:pPr algn="l"/>
            <a:r>
              <a:rPr lang="en-US" altLang="zh-CN">
                <a:sym typeface="+mn-ea"/>
              </a:rPr>
              <a:t>.frq</a:t>
            </a:r>
            <a:r>
              <a:rPr lang="zh-CN" altLang="en-US">
                <a:sym typeface="+mn-ea"/>
              </a:rPr>
              <a:t>：文档号及词频</a:t>
            </a:r>
            <a:endParaRPr lang="zh-CN" altLang="en-US"/>
          </a:p>
          <a:p>
            <a:pPr algn="l"/>
            <a:r>
              <a:rPr lang="en-US" altLang="zh-CN">
                <a:sym typeface="+mn-ea"/>
              </a:rPr>
              <a:t>.prx</a:t>
            </a:r>
            <a:r>
              <a:rPr lang="zh-CN" altLang="en-US">
                <a:sym typeface="+mn-ea"/>
              </a:rPr>
              <a:t>：词的位置信息</a:t>
            </a:r>
            <a:endParaRPr lang="zh-CN" altLang="en-US"/>
          </a:p>
        </p:txBody>
      </p:sp>
      <p:sp>
        <p:nvSpPr>
          <p:cNvPr id="3" name="文本框 2"/>
          <p:cNvSpPr txBox="1"/>
          <p:nvPr/>
        </p:nvSpPr>
        <p:spPr>
          <a:xfrm>
            <a:off x="1158240" y="3375660"/>
            <a:ext cx="5897880" cy="640080"/>
          </a:xfrm>
          <a:prstGeom prst="rect">
            <a:avLst/>
          </a:prstGeom>
          <a:noFill/>
        </p:spPr>
        <p:txBody>
          <a:bodyPr wrap="none" rtlCol="0">
            <a:spAutoFit/>
          </a:bodyPr>
          <a:p>
            <a:r>
              <a:rPr lang="en-US" altLang="zh-CN"/>
              <a:t>tis</a:t>
            </a:r>
            <a:r>
              <a:rPr lang="zh-CN" altLang="en-US"/>
              <a:t>是词典，</a:t>
            </a:r>
            <a:r>
              <a:rPr lang="en-US" altLang="zh-CN"/>
              <a:t>tii</a:t>
            </a:r>
            <a:r>
              <a:rPr lang="zh-CN" altLang="en-US"/>
              <a:t>是词典的索引</a:t>
            </a:r>
            <a:endParaRPr lang="zh-CN" altLang="en-US"/>
          </a:p>
          <a:p>
            <a:r>
              <a:rPr lang="zh-CN" altLang="en-US"/>
              <a:t>查询的时候搜索</a:t>
            </a:r>
            <a:r>
              <a:rPr lang="en-US" altLang="zh-CN"/>
              <a:t>frq</a:t>
            </a:r>
            <a:r>
              <a:rPr lang="zh-CN" altLang="en-US"/>
              <a:t>，得到</a:t>
            </a:r>
            <a:r>
              <a:rPr lang="en-US" altLang="zh-CN"/>
              <a:t>docId</a:t>
            </a:r>
            <a:r>
              <a:rPr lang="zh-CN" altLang="en-US"/>
              <a:t>，若需要词位置，搜索</a:t>
            </a:r>
            <a:r>
              <a:rPr lang="en-US" altLang="zh-CN"/>
              <a:t>prx</a:t>
            </a:r>
            <a:endParaRPr lang="en-US" altLang="zh-CN"/>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总结</a:t>
            </a:r>
            <a:r>
              <a:rPr lang="en-US" altLang="zh-CN" dirty="0"/>
              <a:t>+</a:t>
            </a:r>
            <a:r>
              <a:rPr lang="zh-CN" altLang="en-US" dirty="0"/>
              <a:t>展望</a:t>
            </a:r>
            <a:endParaRPr lang="zh-CN" altLang="en-US"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3" name="文本框 2"/>
          <p:cNvSpPr txBox="1"/>
          <p:nvPr/>
        </p:nvSpPr>
        <p:spPr>
          <a:xfrm>
            <a:off x="975360" y="1501140"/>
            <a:ext cx="10469880" cy="2560320"/>
          </a:xfrm>
          <a:prstGeom prst="rect">
            <a:avLst/>
          </a:prstGeom>
          <a:noFill/>
        </p:spPr>
        <p:txBody>
          <a:bodyPr wrap="none" rtlCol="0">
            <a:spAutoFit/>
          </a:bodyPr>
          <a:p>
            <a:r>
              <a:rPr lang="en-US" altLang="zh-CN"/>
              <a:t>1.</a:t>
            </a:r>
            <a:r>
              <a:rPr lang="zh-CN" altLang="en-US"/>
              <a:t>此次分享，是以需求（搜索结果）出发。了解倒排索引能很好的迎合大多数搜索任务。同时引申出了</a:t>
            </a:r>
            <a:endParaRPr lang="zh-CN" altLang="en-US"/>
          </a:p>
          <a:p>
            <a:r>
              <a:rPr lang="zh-CN" altLang="en-US"/>
              <a:t>让你自己设计一个搜索引擎你会需要什么模块。</a:t>
            </a:r>
            <a:endParaRPr lang="zh-CN" altLang="en-US"/>
          </a:p>
          <a:p>
            <a:endParaRPr lang="zh-CN" altLang="en-US"/>
          </a:p>
          <a:p>
            <a:r>
              <a:rPr lang="en-US" altLang="zh-CN"/>
              <a:t>2.</a:t>
            </a:r>
            <a:r>
              <a:rPr lang="zh-CN" altLang="en-US"/>
              <a:t>搜索的架构分析清楚后，针对开源的</a:t>
            </a:r>
            <a:r>
              <a:rPr lang="en-US" altLang="zh-CN"/>
              <a:t>solr</a:t>
            </a:r>
            <a:r>
              <a:rPr lang="zh-CN" altLang="en-US"/>
              <a:t>，他让如何进行架构分层，他实现了我们设计的哪些模块。</a:t>
            </a:r>
            <a:endParaRPr lang="zh-CN" altLang="en-US"/>
          </a:p>
          <a:p>
            <a:endParaRPr lang="zh-CN" altLang="en-US"/>
          </a:p>
          <a:p>
            <a:r>
              <a:rPr lang="en-US" altLang="zh-CN"/>
              <a:t>3.</a:t>
            </a:r>
            <a:r>
              <a:rPr lang="zh-CN" altLang="en-US"/>
              <a:t>针对</a:t>
            </a:r>
            <a:r>
              <a:rPr lang="en-US" altLang="zh-CN"/>
              <a:t>solr</a:t>
            </a:r>
            <a:r>
              <a:rPr lang="zh-CN" altLang="en-US"/>
              <a:t>底层工具包</a:t>
            </a:r>
            <a:r>
              <a:rPr lang="en-US" altLang="zh-CN"/>
              <a:t>Lucene</a:t>
            </a:r>
            <a:r>
              <a:rPr lang="zh-CN" altLang="en-US"/>
              <a:t>，他是怎么设计底层的正排，倒排文件。</a:t>
            </a:r>
            <a:endParaRPr lang="zh-CN" altLang="en-US"/>
          </a:p>
          <a:p>
            <a:endParaRPr lang="zh-CN" altLang="en-US"/>
          </a:p>
          <a:p>
            <a:r>
              <a:rPr lang="zh-CN" altLang="en-US"/>
              <a:t>通过此次分享，让我们了解到搜索小组平时做的添加字段，建立索引，查询数据分别对应着搜索引擎中</a:t>
            </a:r>
            <a:endParaRPr lang="zh-CN" altLang="en-US"/>
          </a:p>
          <a:p>
            <a:r>
              <a:rPr lang="zh-CN" altLang="en-US"/>
              <a:t>的哪些步骤，对于编码，发布都有一个好的认识。</a:t>
            </a:r>
            <a:endParaRPr lang="zh-CN" altLang="en-US"/>
          </a:p>
        </p:txBody>
      </p:sp>
      <p:sp>
        <p:nvSpPr>
          <p:cNvPr id="5" name="文本框 4"/>
          <p:cNvSpPr txBox="1"/>
          <p:nvPr/>
        </p:nvSpPr>
        <p:spPr>
          <a:xfrm>
            <a:off x="1082040" y="4716780"/>
            <a:ext cx="10927080" cy="1463040"/>
          </a:xfrm>
          <a:prstGeom prst="rect">
            <a:avLst/>
          </a:prstGeom>
          <a:noFill/>
        </p:spPr>
        <p:txBody>
          <a:bodyPr wrap="none" rtlCol="0">
            <a:spAutoFit/>
          </a:bodyPr>
          <a:p>
            <a:r>
              <a:rPr lang="zh-CN" altLang="en-US"/>
              <a:t>展望：</a:t>
            </a:r>
            <a:endParaRPr lang="zh-CN" altLang="en-US"/>
          </a:p>
          <a:p>
            <a:r>
              <a:rPr lang="en-US" altLang="zh-CN"/>
              <a:t>1.solr/lucene</a:t>
            </a:r>
            <a:r>
              <a:rPr lang="zh-CN" altLang="en-US"/>
              <a:t>实现了很多有用，高效的功能，但是还是有一些功能没有实现，若能深入理解它们，可以自己</a:t>
            </a:r>
            <a:endParaRPr lang="zh-CN" altLang="en-US"/>
          </a:p>
          <a:p>
            <a:r>
              <a:rPr lang="zh-CN" altLang="en-US"/>
              <a:t>扩展，用于生产的工具，修改还得小心。</a:t>
            </a:r>
            <a:endParaRPr lang="zh-CN" altLang="en-US"/>
          </a:p>
          <a:p>
            <a:r>
              <a:rPr lang="en-US" altLang="zh-CN"/>
              <a:t>2.</a:t>
            </a:r>
            <a:r>
              <a:rPr lang="zh-CN" altLang="en-US"/>
              <a:t>比如聚合的时候，多值字段不能进行聚合，这个功能可以在引擎层添加（每来一次请求，计算一次），</a:t>
            </a:r>
            <a:endParaRPr lang="zh-CN" altLang="en-US"/>
          </a:p>
          <a:p>
            <a:r>
              <a:rPr lang="zh-CN" altLang="en-US"/>
              <a:t>倘若有一种数据结构能提前记录多值字段的数据，那可以在搜索的时候直接读取文件，孰优孰劣，还得评估</a:t>
            </a:r>
            <a:endParaRPr lang="zh-CN" altLang="en-US"/>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转正分享</a:t>
            </a:r>
            <a:endParaRPr lang="zh-CN" altLang="en-US"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2" name="文本框 1"/>
          <p:cNvSpPr txBox="1"/>
          <p:nvPr/>
        </p:nvSpPr>
        <p:spPr>
          <a:xfrm>
            <a:off x="716280" y="1318260"/>
            <a:ext cx="9199880" cy="365760"/>
          </a:xfrm>
          <a:prstGeom prst="rect">
            <a:avLst/>
          </a:prstGeom>
          <a:noFill/>
        </p:spPr>
        <p:txBody>
          <a:bodyPr wrap="none" rtlCol="0">
            <a:spAutoFit/>
          </a:bodyPr>
          <a:p>
            <a:r>
              <a:rPr lang="zh-CN" altLang="en-US"/>
              <a:t>从入职大概有</a:t>
            </a:r>
            <a:r>
              <a:rPr lang="en-US" altLang="zh-CN"/>
              <a:t>3-4</a:t>
            </a:r>
            <a:r>
              <a:rPr lang="zh-CN" altLang="en-US"/>
              <a:t>个月了，在这几个月时间内，逐步从需求出发，了解搜索业务，公司业务</a:t>
            </a:r>
            <a:endParaRPr lang="zh-CN" altLang="en-US"/>
          </a:p>
        </p:txBody>
      </p:sp>
      <p:sp>
        <p:nvSpPr>
          <p:cNvPr id="3" name="文本框 2"/>
          <p:cNvSpPr txBox="1"/>
          <p:nvPr/>
        </p:nvSpPr>
        <p:spPr>
          <a:xfrm>
            <a:off x="822960" y="2080260"/>
            <a:ext cx="10876280" cy="2286000"/>
          </a:xfrm>
          <a:prstGeom prst="rect">
            <a:avLst/>
          </a:prstGeom>
          <a:noFill/>
        </p:spPr>
        <p:txBody>
          <a:bodyPr wrap="none" rtlCol="0">
            <a:spAutoFit/>
          </a:bodyPr>
          <a:p>
            <a:r>
              <a:rPr lang="zh-CN" altLang="en-US"/>
              <a:t>经历：</a:t>
            </a:r>
            <a:endParaRPr lang="zh-CN" altLang="en-US"/>
          </a:p>
          <a:p>
            <a:r>
              <a:rPr lang="en-US" altLang="zh-CN"/>
              <a:t>1.</a:t>
            </a:r>
            <a:r>
              <a:rPr lang="zh-CN" altLang="en-US"/>
              <a:t>刚开始接触几个小需求，参合下某个业务的小功能（主要是</a:t>
            </a:r>
            <a:r>
              <a:rPr lang="en-US" altLang="zh-CN"/>
              <a:t>SQL</a:t>
            </a:r>
            <a:r>
              <a:rPr lang="zh-CN" altLang="en-US"/>
              <a:t>，增量，全量方式的理解）</a:t>
            </a:r>
            <a:endParaRPr lang="zh-CN" altLang="en-US"/>
          </a:p>
          <a:p>
            <a:r>
              <a:rPr lang="en-US" altLang="zh-CN"/>
              <a:t>2.</a:t>
            </a:r>
            <a:r>
              <a:rPr lang="zh-CN" altLang="en-US"/>
              <a:t>编写某一块业务的，从产生的</a:t>
            </a:r>
            <a:r>
              <a:rPr lang="en-US" altLang="zh-CN"/>
              <a:t>core</a:t>
            </a:r>
            <a:r>
              <a:rPr lang="zh-CN" altLang="en-US"/>
              <a:t>，添加索引，到搜索索引。把我们现在的工程整个开发流程</a:t>
            </a:r>
            <a:endParaRPr lang="zh-CN" altLang="en-US"/>
          </a:p>
          <a:p>
            <a:r>
              <a:rPr lang="zh-CN" altLang="en-US"/>
              <a:t>熟悉一遍。</a:t>
            </a:r>
            <a:r>
              <a:rPr lang="en-US" altLang="zh-CN"/>
              <a:t>(</a:t>
            </a:r>
            <a:r>
              <a:rPr lang="zh-CN" altLang="en-US"/>
              <a:t>开发流程，细微的注意点，比如增量配置，</a:t>
            </a:r>
            <a:r>
              <a:rPr lang="en-US" altLang="zh-CN"/>
              <a:t>slave</a:t>
            </a:r>
            <a:r>
              <a:rPr lang="zh-CN" altLang="en-US"/>
              <a:t>配置，</a:t>
            </a:r>
            <a:r>
              <a:rPr lang="en-US" altLang="zh-CN"/>
              <a:t>repeat</a:t>
            </a:r>
            <a:r>
              <a:rPr lang="zh-CN" altLang="en-US"/>
              <a:t>配置</a:t>
            </a:r>
            <a:r>
              <a:rPr lang="en-US" altLang="zh-CN"/>
              <a:t>)</a:t>
            </a:r>
            <a:endParaRPr lang="en-US" altLang="zh-CN"/>
          </a:p>
          <a:p>
            <a:r>
              <a:rPr lang="en-US" altLang="zh-CN"/>
              <a:t>3.</a:t>
            </a:r>
            <a:r>
              <a:rPr lang="zh-CN" altLang="en-US"/>
              <a:t>对于某些复杂的需求，可能会有一些自己的封装，需要实现</a:t>
            </a:r>
            <a:r>
              <a:rPr lang="en-US" altLang="zh-CN"/>
              <a:t>solr</a:t>
            </a:r>
            <a:r>
              <a:rPr lang="zh-CN" altLang="en-US"/>
              <a:t>相关</a:t>
            </a:r>
            <a:r>
              <a:rPr lang="en-US" altLang="zh-CN"/>
              <a:t>API</a:t>
            </a:r>
            <a:r>
              <a:rPr lang="zh-CN" altLang="en-US"/>
              <a:t>，逐步了解</a:t>
            </a:r>
            <a:r>
              <a:rPr lang="en-US" altLang="zh-CN"/>
              <a:t>dslib</a:t>
            </a:r>
            <a:r>
              <a:rPr lang="zh-CN" altLang="en-US"/>
              <a:t>，或者</a:t>
            </a:r>
            <a:r>
              <a:rPr lang="en-US" altLang="zh-CN"/>
              <a:t>solr jar</a:t>
            </a:r>
            <a:r>
              <a:rPr lang="zh-CN" altLang="en-US"/>
              <a:t>包</a:t>
            </a:r>
            <a:endParaRPr lang="zh-CN" altLang="en-US"/>
          </a:p>
          <a:p>
            <a:r>
              <a:rPr lang="zh-CN" altLang="en-US"/>
              <a:t>相关类。</a:t>
            </a:r>
            <a:endParaRPr lang="zh-CN" altLang="en-US"/>
          </a:p>
          <a:p>
            <a:r>
              <a:rPr lang="en-US" altLang="zh-CN"/>
              <a:t>4.</a:t>
            </a:r>
            <a:r>
              <a:rPr lang="zh-CN" altLang="zh-CN"/>
              <a:t>至此，主要开发了优惠券，服务包，健康保障等几个独立的</a:t>
            </a:r>
            <a:r>
              <a:rPr lang="en-US" altLang="zh-CN"/>
              <a:t>core</a:t>
            </a:r>
            <a:r>
              <a:rPr lang="zh-CN" altLang="en-US"/>
              <a:t>，深入了解医患，帖子等接口，以及相关</a:t>
            </a:r>
            <a:endParaRPr lang="zh-CN" altLang="en-US"/>
          </a:p>
          <a:p>
            <a:r>
              <a:rPr lang="zh-CN" altLang="en-US"/>
              <a:t>的数据库表，和其他业务</a:t>
            </a:r>
            <a:endParaRPr lang="zh-CN" altLang="en-US"/>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转正分享</a:t>
            </a:r>
            <a:endParaRPr lang="zh-CN" altLang="en-US"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2" name="文本框 1"/>
          <p:cNvSpPr txBox="1"/>
          <p:nvPr/>
        </p:nvSpPr>
        <p:spPr>
          <a:xfrm>
            <a:off x="716280" y="1318260"/>
            <a:ext cx="9199880" cy="365760"/>
          </a:xfrm>
          <a:prstGeom prst="rect">
            <a:avLst/>
          </a:prstGeom>
          <a:noFill/>
        </p:spPr>
        <p:txBody>
          <a:bodyPr wrap="none" rtlCol="0">
            <a:spAutoFit/>
          </a:bodyPr>
          <a:p>
            <a:r>
              <a:rPr lang="zh-CN" altLang="en-US"/>
              <a:t>从入职大概有</a:t>
            </a:r>
            <a:r>
              <a:rPr lang="en-US" altLang="zh-CN"/>
              <a:t>3-4</a:t>
            </a:r>
            <a:r>
              <a:rPr lang="zh-CN" altLang="en-US"/>
              <a:t>个月了，在这几个月时间内，逐步从需求出发，了解搜索业务，公司业务</a:t>
            </a:r>
            <a:endParaRPr lang="zh-CN" altLang="en-US"/>
          </a:p>
        </p:txBody>
      </p:sp>
      <p:sp>
        <p:nvSpPr>
          <p:cNvPr id="7" name="文本框 6"/>
          <p:cNvSpPr txBox="1"/>
          <p:nvPr/>
        </p:nvSpPr>
        <p:spPr>
          <a:xfrm>
            <a:off x="838200" y="2034540"/>
            <a:ext cx="10194290" cy="2834640"/>
          </a:xfrm>
          <a:prstGeom prst="rect">
            <a:avLst/>
          </a:prstGeom>
          <a:noFill/>
        </p:spPr>
        <p:txBody>
          <a:bodyPr wrap="none" rtlCol="0">
            <a:spAutoFit/>
          </a:bodyPr>
          <a:p>
            <a:r>
              <a:rPr lang="zh-CN" altLang="en-US"/>
              <a:t>经验：</a:t>
            </a:r>
            <a:endParaRPr lang="zh-CN" altLang="en-US"/>
          </a:p>
          <a:p>
            <a:r>
              <a:rPr lang="en-US" altLang="zh-CN"/>
              <a:t>1.</a:t>
            </a:r>
            <a:r>
              <a:rPr lang="zh-CN" altLang="en-US"/>
              <a:t>拿到需求的时候，尽所能的了解需求（产品）</a:t>
            </a:r>
            <a:endParaRPr lang="zh-CN" altLang="en-US"/>
          </a:p>
          <a:p>
            <a:r>
              <a:rPr lang="en-US" altLang="zh-CN"/>
              <a:t>2.</a:t>
            </a:r>
            <a:r>
              <a:rPr lang="zh-CN" altLang="en-US"/>
              <a:t>编写代码的时候，先看下整个代码结构，逻辑，挑出主要的框架</a:t>
            </a:r>
            <a:endParaRPr lang="zh-CN" altLang="en-US"/>
          </a:p>
          <a:p>
            <a:r>
              <a:rPr lang="en-US" altLang="zh-CN"/>
              <a:t>3.</a:t>
            </a:r>
            <a:r>
              <a:rPr lang="zh-CN" altLang="en-US"/>
              <a:t>结合需求和代码，构思具体的实现该怎么组织</a:t>
            </a:r>
            <a:endParaRPr lang="zh-CN" altLang="en-US"/>
          </a:p>
          <a:p>
            <a:r>
              <a:rPr lang="en-US" altLang="zh-CN"/>
              <a:t>4.</a:t>
            </a:r>
            <a:r>
              <a:rPr lang="zh-CN" altLang="en-US"/>
              <a:t>在编写过程中，可能有一些业务</a:t>
            </a:r>
            <a:r>
              <a:rPr lang="en-US" altLang="zh-CN"/>
              <a:t>(</a:t>
            </a:r>
            <a:r>
              <a:rPr lang="zh-CN" altLang="zh-CN"/>
              <a:t>或者数据表</a:t>
            </a:r>
            <a:r>
              <a:rPr lang="en-US" altLang="zh-CN"/>
              <a:t>)</a:t>
            </a:r>
            <a:r>
              <a:rPr lang="zh-CN" altLang="en-US"/>
              <a:t>不了解，在询问相关人员时</a:t>
            </a:r>
            <a:r>
              <a:rPr lang="en-US" altLang="zh-CN"/>
              <a:t>/</a:t>
            </a:r>
            <a:r>
              <a:rPr lang="zh-CN" altLang="en-US"/>
              <a:t>后，</a:t>
            </a:r>
            <a:endParaRPr lang="zh-CN" altLang="en-US"/>
          </a:p>
          <a:p>
            <a:r>
              <a:rPr lang="zh-CN" altLang="en-US"/>
              <a:t>都要再梳理下，很有可能相关人员也会有疏漏（拿到需求后，整条脉络都需要总的整理）</a:t>
            </a:r>
            <a:endParaRPr lang="zh-CN" altLang="en-US"/>
          </a:p>
          <a:p>
            <a:r>
              <a:rPr lang="en-US" altLang="zh-CN"/>
              <a:t>5.</a:t>
            </a:r>
            <a:r>
              <a:rPr lang="zh-CN" altLang="en-US"/>
              <a:t>发布的流程需要了解，以及比对微医搜索的发布 与 </a:t>
            </a:r>
            <a:r>
              <a:rPr lang="en-US" altLang="zh-CN"/>
              <a:t>solr</a:t>
            </a:r>
            <a:r>
              <a:rPr lang="zh-CN" altLang="en-US"/>
              <a:t>相关步骤有什么共通兴，</a:t>
            </a:r>
            <a:endParaRPr lang="zh-CN" altLang="en-US"/>
          </a:p>
          <a:p>
            <a:r>
              <a:rPr lang="zh-CN" altLang="en-US"/>
              <a:t>哪些是我们自己独有的步骤</a:t>
            </a:r>
            <a:r>
              <a:rPr lang="en-US" altLang="zh-CN"/>
              <a:t>,</a:t>
            </a:r>
            <a:r>
              <a:rPr lang="zh-CN" altLang="zh-CN"/>
              <a:t>它是来干什么的，对于理解整个结构都有很大的帮助</a:t>
            </a:r>
            <a:endParaRPr lang="zh-CN" altLang="zh-CN"/>
          </a:p>
          <a:p>
            <a:endParaRPr lang="zh-CN" altLang="en-US"/>
          </a:p>
          <a:p>
            <a:r>
              <a:rPr lang="en-US" altLang="zh-CN"/>
              <a:t>6.</a:t>
            </a:r>
            <a:r>
              <a:rPr lang="zh-CN" altLang="en-US"/>
              <a:t>其次是代码相关，在全量，增量，</a:t>
            </a:r>
            <a:r>
              <a:rPr lang="en-US" altLang="zh-CN"/>
              <a:t>kafka</a:t>
            </a:r>
            <a:r>
              <a:rPr lang="zh-CN" altLang="en-US"/>
              <a:t>消息，</a:t>
            </a:r>
            <a:r>
              <a:rPr lang="en-US" altLang="zh-CN"/>
              <a:t>SQL in </a:t>
            </a:r>
            <a:r>
              <a:rPr lang="zh-CN" altLang="en-US"/>
              <a:t>循环获取方式， 代码的复用等等都需要注意</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搜索引擎基本概念</a:t>
            </a:r>
            <a:endParaRPr lang="zh-CN" altLang="en-US" dirty="0"/>
          </a:p>
        </p:txBody>
      </p:sp>
      <p:sp>
        <p:nvSpPr>
          <p:cNvPr id="2" name="文本框 1"/>
          <p:cNvSpPr txBox="1"/>
          <p:nvPr/>
        </p:nvSpPr>
        <p:spPr>
          <a:xfrm>
            <a:off x="807720" y="1363980"/>
            <a:ext cx="8230235" cy="2499360"/>
          </a:xfrm>
          <a:prstGeom prst="rect">
            <a:avLst/>
          </a:prstGeom>
          <a:noFill/>
        </p:spPr>
        <p:txBody>
          <a:bodyPr wrap="square" rtlCol="0">
            <a:spAutoFit/>
          </a:bodyPr>
          <a:p>
            <a:pPr algn="l"/>
            <a:r>
              <a:rPr lang="zh-CN" altLang="en-US">
                <a:solidFill>
                  <a:srgbClr val="C00000"/>
                </a:solidFill>
              </a:rPr>
              <a:t>文档</a:t>
            </a:r>
            <a:r>
              <a:rPr lang="zh-CN" altLang="en-US"/>
              <a:t>，搜索引擎的基本数据单元，比如一张网页，一个</a:t>
            </a:r>
            <a:r>
              <a:rPr lang="zh-CN" altLang="en-US" sz="3200">
                <a:solidFill>
                  <a:srgbClr val="FFC000"/>
                </a:solidFill>
              </a:rPr>
              <a:t>帖子</a:t>
            </a:r>
            <a:r>
              <a:rPr lang="zh-CN" altLang="en-US"/>
              <a:t>，多个文档合在一起就是一个搜索引擎的完整数据</a:t>
            </a:r>
            <a:endParaRPr lang="zh-CN" altLang="en-US"/>
          </a:p>
          <a:p>
            <a:pPr algn="l"/>
            <a:r>
              <a:rPr lang="zh-CN" altLang="en-US">
                <a:solidFill>
                  <a:srgbClr val="C00000"/>
                </a:solidFill>
              </a:rPr>
              <a:t>字段</a:t>
            </a:r>
            <a:r>
              <a:rPr lang="zh-CN" altLang="en-US"/>
              <a:t>，每个帖子可能有多个字段，比如一篇帖子有标题，发帖人，内容，帖子唯一</a:t>
            </a:r>
            <a:r>
              <a:rPr lang="en-US" altLang="zh-CN"/>
              <a:t>id</a:t>
            </a:r>
            <a:r>
              <a:rPr lang="zh-CN" altLang="en-US"/>
              <a:t>，热门标志，这些东西虽然在一个文档中，但是搜索的时候需要区别对待</a:t>
            </a:r>
            <a:endParaRPr lang="zh-CN" altLang="en-US"/>
          </a:p>
          <a:p>
            <a:pPr algn="l"/>
            <a:r>
              <a:rPr lang="zh-CN" altLang="en-US">
                <a:solidFill>
                  <a:srgbClr val="C00000"/>
                </a:solidFill>
              </a:rPr>
              <a:t>索引器</a:t>
            </a:r>
            <a:r>
              <a:rPr lang="zh-CN" altLang="en-US"/>
              <a:t>，将文档数据生成可供搜索的</a:t>
            </a:r>
            <a:r>
              <a:rPr lang="zh-CN" altLang="en-US">
                <a:solidFill>
                  <a:srgbClr val="C00000"/>
                </a:solidFill>
              </a:rPr>
              <a:t>倒排索引</a:t>
            </a:r>
            <a:r>
              <a:rPr lang="zh-CN" altLang="en-US"/>
              <a:t>和</a:t>
            </a:r>
            <a:r>
              <a:rPr lang="zh-CN" altLang="en-US">
                <a:solidFill>
                  <a:srgbClr val="C00000"/>
                </a:solidFill>
              </a:rPr>
              <a:t>正排索引</a:t>
            </a:r>
            <a:r>
              <a:rPr lang="zh-CN" altLang="en-US"/>
              <a:t>的程序就是</a:t>
            </a:r>
            <a:r>
              <a:rPr lang="zh-CN" altLang="en-US">
                <a:solidFill>
                  <a:srgbClr val="C00000"/>
                </a:solidFill>
              </a:rPr>
              <a:t>索引器</a:t>
            </a:r>
            <a:r>
              <a:rPr lang="zh-CN" altLang="en-US"/>
              <a:t>。</a:t>
            </a:r>
            <a:endParaRPr lang="zh-CN" altLang="en-US"/>
          </a:p>
          <a:p>
            <a:pPr algn="l"/>
            <a:r>
              <a:rPr lang="zh-CN" altLang="en-US">
                <a:solidFill>
                  <a:srgbClr val="C00000"/>
                </a:solidFill>
              </a:rPr>
              <a:t>倒排索引</a:t>
            </a:r>
            <a:r>
              <a:rPr lang="zh-CN" altLang="en-US"/>
              <a:t>，</a:t>
            </a:r>
            <a:r>
              <a:rPr lang="zh-CN" altLang="en-US">
                <a:solidFill>
                  <a:srgbClr val="C00000"/>
                </a:solidFill>
              </a:rPr>
              <a:t>正排索引</a:t>
            </a:r>
            <a:r>
              <a:rPr lang="zh-CN" altLang="en-US"/>
              <a:t>，存储在搜索引擎内部的数据结构，也是搜索引擎最底层的数据结构</a:t>
            </a:r>
            <a:endParaRPr lang="zh-CN" altLang="en-US"/>
          </a:p>
          <a:p>
            <a:pPr algn="l"/>
            <a:r>
              <a:rPr lang="zh-CN" altLang="en-US">
                <a:solidFill>
                  <a:srgbClr val="C00000"/>
                </a:solidFill>
              </a:rPr>
              <a:t>检索器</a:t>
            </a:r>
            <a:r>
              <a:rPr lang="zh-CN" altLang="en-US"/>
              <a:t>，通过对倒排索引和正排索引进行查找，从而查找到文档的程序</a:t>
            </a:r>
            <a:endParaRPr lang="zh-CN" altLang="en-US"/>
          </a:p>
        </p:txBody>
      </p:sp>
      <p:sp>
        <p:nvSpPr>
          <p:cNvPr id="3" name="文本框 2"/>
          <p:cNvSpPr txBox="1"/>
          <p:nvPr/>
        </p:nvSpPr>
        <p:spPr>
          <a:xfrm>
            <a:off x="975360" y="3985260"/>
            <a:ext cx="10470515" cy="2011680"/>
          </a:xfrm>
          <a:prstGeom prst="rect">
            <a:avLst/>
          </a:prstGeom>
          <a:noFill/>
        </p:spPr>
        <p:txBody>
          <a:bodyPr wrap="square" rtlCol="0">
            <a:spAutoFit/>
          </a:bodyPr>
          <a:p>
            <a:r>
              <a:rPr lang="zh-CN" altLang="en-US"/>
              <a:t>{</a:t>
            </a:r>
            <a:endParaRPr lang="zh-CN" altLang="en-US"/>
          </a:p>
          <a:p>
            <a:r>
              <a:rPr lang="zh-CN" altLang="en-US"/>
              <a:t>        "hot_tab": 0,</a:t>
            </a:r>
            <a:endParaRPr lang="zh-CN" altLang="en-US"/>
          </a:p>
          <a:p>
            <a:r>
              <a:rPr lang="zh-CN" altLang="en-US"/>
              <a:t>        "user_id": "YtAZy123123155882",</a:t>
            </a:r>
            <a:endParaRPr lang="zh-CN" altLang="en-US"/>
          </a:p>
          <a:p>
            <a:r>
              <a:rPr lang="zh-CN" altLang="en-US"/>
              <a:t>        "title": "得分默默哦www",</a:t>
            </a:r>
            <a:endParaRPr lang="zh-CN" altLang="en-US"/>
          </a:p>
          <a:p>
            <a:r>
              <a:rPr lang="zh-CN" altLang="en-US"/>
              <a:t>        "content": "具体阿鲁阿卓可以看小鲤鱼历险记洗脸洗脚我看下，老奸巨滑可以直接 ",</a:t>
            </a:r>
            <a:endParaRPr lang="zh-CN" altLang="en-US"/>
          </a:p>
          <a:p>
            <a:r>
              <a:rPr lang="zh-CN" altLang="en-US"/>
              <a:t>        "topic_id": "UCdnO419222"</a:t>
            </a:r>
            <a:endParaRPr lang="zh-CN" altLang="en-US"/>
          </a:p>
          <a:p>
            <a:r>
              <a:rPr lang="zh-CN" altLang="en-US"/>
              <a:t>      }</a:t>
            </a:r>
            <a:endParaRPr lang="zh-CN" altLang="en-US"/>
          </a:p>
        </p:txBody>
      </p:sp>
    </p:spTree>
    <p:custDataLst>
      <p:tags r:id="rId2"/>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转正分享</a:t>
            </a:r>
            <a:endParaRPr lang="zh-CN" altLang="en-US" dirty="0"/>
          </a:p>
        </p:txBody>
      </p:sp>
      <p:sp>
        <p:nvSpPr>
          <p:cNvPr id="4" name="文本框 3"/>
          <p:cNvSpPr txBox="1"/>
          <p:nvPr/>
        </p:nvSpPr>
        <p:spPr>
          <a:xfrm>
            <a:off x="749300" y="1473200"/>
            <a:ext cx="246380" cy="365760"/>
          </a:xfrm>
          <a:prstGeom prst="rect">
            <a:avLst/>
          </a:prstGeom>
          <a:noFill/>
        </p:spPr>
        <p:txBody>
          <a:bodyPr wrap="none" rtlCol="0">
            <a:spAutoFit/>
          </a:bodyPr>
          <a:p>
            <a:r>
              <a:rPr lang="en-US" altLang="zh-CN"/>
              <a:t>.</a:t>
            </a:r>
            <a:endParaRPr lang="en-US" altLang="zh-CN"/>
          </a:p>
        </p:txBody>
      </p:sp>
      <p:sp>
        <p:nvSpPr>
          <p:cNvPr id="2" name="文本框 1"/>
          <p:cNvSpPr txBox="1"/>
          <p:nvPr/>
        </p:nvSpPr>
        <p:spPr>
          <a:xfrm>
            <a:off x="1661160" y="2080260"/>
            <a:ext cx="9098280" cy="365760"/>
          </a:xfrm>
          <a:prstGeom prst="rect">
            <a:avLst/>
          </a:prstGeom>
          <a:noFill/>
        </p:spPr>
        <p:txBody>
          <a:bodyPr wrap="none" rtlCol="0">
            <a:spAutoFit/>
          </a:bodyPr>
          <a:p>
            <a:r>
              <a:rPr lang="zh-CN" altLang="en-US"/>
              <a:t>在后面的工作中还有很多需要提升，改进的地方，包括工作流程，工作效率，工作质量上</a:t>
            </a:r>
            <a:endParaRPr lang="zh-CN" altLang="en-US"/>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ctrTitle"/>
            <p:custDataLst>
              <p:tags r:id="rId1"/>
            </p:custDataLst>
          </p:nvPr>
        </p:nvSpPr>
        <p:spPr/>
        <p:txBody>
          <a:bodyPr>
            <a:normAutofit fontScale="90000"/>
          </a:bodyPr>
          <a:lstStyle/>
          <a:p>
            <a:r>
              <a:rPr lang="en-US" altLang="zh-CN"/>
              <a:t>THANKS</a:t>
            </a:r>
            <a:endParaRPr lang="en-US" altLang="zh-CN"/>
          </a:p>
        </p:txBody>
      </p:sp>
      <p:grpSp>
        <p:nvGrpSpPr>
          <p:cNvPr id="29701" name="Group 5"/>
          <p:cNvGrpSpPr/>
          <p:nvPr>
            <p:custDataLst>
              <p:tags r:id="rId2"/>
            </p:custDataLst>
          </p:nvPr>
        </p:nvGrpSpPr>
        <p:grpSpPr bwMode="auto">
          <a:xfrm flipV="1">
            <a:off x="5337176" y="4155123"/>
            <a:ext cx="2868613" cy="76200"/>
            <a:chOff x="0" y="0"/>
            <a:chExt cx="4518" cy="249"/>
          </a:xfrm>
        </p:grpSpPr>
        <p:sp>
          <p:nvSpPr>
            <p:cNvPr id="29702" name="Rectangle 6"/>
            <p:cNvSpPr>
              <a:spLocks noChangeArrowheads="1"/>
            </p:cNvSpPr>
            <p:nvPr>
              <p:custDataLst>
                <p:tags r:id="rId3"/>
              </p:custDataLst>
            </p:nvPr>
          </p:nvSpPr>
          <p:spPr bwMode="auto">
            <a:xfrm>
              <a:off x="0" y="0"/>
              <a:ext cx="4518" cy="249"/>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03" name="Rectangle 7"/>
            <p:cNvSpPr>
              <a:spLocks noChangeArrowheads="1"/>
            </p:cNvSpPr>
            <p:nvPr>
              <p:custDataLst>
                <p:tags r:id="rId4"/>
              </p:custDataLst>
            </p:nvPr>
          </p:nvSpPr>
          <p:spPr bwMode="auto">
            <a:xfrm>
              <a:off x="0" y="1"/>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04" name="Rectangle 8"/>
            <p:cNvSpPr>
              <a:spLocks noChangeArrowheads="1"/>
            </p:cNvSpPr>
            <p:nvPr>
              <p:custDataLst>
                <p:tags r:id="rId5"/>
              </p:custDataLst>
            </p:nvPr>
          </p:nvSpPr>
          <p:spPr bwMode="auto">
            <a:xfrm>
              <a:off x="2265" y="0"/>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ustDataLst>
      <p:tags r:id="rId6"/>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倒排索引</a:t>
            </a:r>
            <a:endParaRPr lang="zh-CN" altLang="en-US" dirty="0"/>
          </a:p>
        </p:txBody>
      </p:sp>
      <p:sp>
        <p:nvSpPr>
          <p:cNvPr id="2" name="文本框 1"/>
          <p:cNvSpPr txBox="1"/>
          <p:nvPr/>
        </p:nvSpPr>
        <p:spPr>
          <a:xfrm>
            <a:off x="445770" y="1181100"/>
            <a:ext cx="2468880" cy="365760"/>
          </a:xfrm>
          <a:prstGeom prst="rect">
            <a:avLst/>
          </a:prstGeom>
          <a:noFill/>
        </p:spPr>
        <p:txBody>
          <a:bodyPr wrap="none" rtlCol="0">
            <a:spAutoFit/>
          </a:bodyPr>
          <a:p>
            <a:r>
              <a:rPr lang="zh-CN" altLang="en-US"/>
              <a:t>现在我们有几篇文档：</a:t>
            </a:r>
            <a:endParaRPr lang="zh-CN" altLang="en-US"/>
          </a:p>
        </p:txBody>
      </p:sp>
      <p:pic>
        <p:nvPicPr>
          <p:cNvPr id="3" name="图片 2"/>
          <p:cNvPicPr>
            <a:picLocks noChangeAspect="1"/>
          </p:cNvPicPr>
          <p:nvPr/>
        </p:nvPicPr>
        <p:blipFill>
          <a:blip r:embed="rId2"/>
          <a:stretch>
            <a:fillRect/>
          </a:stretch>
        </p:blipFill>
        <p:spPr>
          <a:xfrm>
            <a:off x="445770" y="1546860"/>
            <a:ext cx="5400675" cy="2032000"/>
          </a:xfrm>
          <a:prstGeom prst="rect">
            <a:avLst/>
          </a:prstGeom>
        </p:spPr>
      </p:pic>
      <p:sp>
        <p:nvSpPr>
          <p:cNvPr id="4" name="文本框 3"/>
          <p:cNvSpPr txBox="1"/>
          <p:nvPr/>
        </p:nvSpPr>
        <p:spPr>
          <a:xfrm>
            <a:off x="445770" y="3765550"/>
            <a:ext cx="5401310" cy="914400"/>
          </a:xfrm>
          <a:prstGeom prst="rect">
            <a:avLst/>
          </a:prstGeom>
          <a:noFill/>
        </p:spPr>
        <p:txBody>
          <a:bodyPr wrap="square" rtlCol="0">
            <a:spAutoFit/>
          </a:bodyPr>
          <a:p>
            <a:pPr algn="l"/>
            <a:r>
              <a:rPr lang="zh-CN" altLang="en-US"/>
              <a:t>直观的看，我们通过编号1,2,3,4可以很快的找到文档，但是我们需要通过关键词找文档，那么把上面那个表格稍微变化一下，就是倒排索引了</a:t>
            </a:r>
            <a:endParaRPr lang="zh-CN" altLang="en-US"/>
          </a:p>
        </p:txBody>
      </p:sp>
      <p:sp>
        <p:nvSpPr>
          <p:cNvPr id="5" name="文本框 4"/>
          <p:cNvSpPr txBox="1"/>
          <p:nvPr/>
        </p:nvSpPr>
        <p:spPr>
          <a:xfrm>
            <a:off x="6289040" y="1181100"/>
            <a:ext cx="3926205" cy="365760"/>
          </a:xfrm>
          <a:prstGeom prst="rect">
            <a:avLst/>
          </a:prstGeom>
          <a:noFill/>
        </p:spPr>
        <p:txBody>
          <a:bodyPr wrap="square" rtlCol="0" anchor="t">
            <a:spAutoFit/>
          </a:bodyPr>
          <a:p>
            <a:r>
              <a:rPr lang="zh-CN" altLang="en-US"/>
              <a:t>倒排索引【只列出了部分关键词】</a:t>
            </a:r>
            <a:endParaRPr lang="zh-CN" altLang="en-US"/>
          </a:p>
        </p:txBody>
      </p:sp>
      <p:pic>
        <p:nvPicPr>
          <p:cNvPr id="6" name="图片 5"/>
          <p:cNvPicPr>
            <a:picLocks noChangeAspect="1"/>
          </p:cNvPicPr>
          <p:nvPr/>
        </p:nvPicPr>
        <p:blipFill>
          <a:blip r:embed="rId3"/>
          <a:stretch>
            <a:fillRect/>
          </a:stretch>
        </p:blipFill>
        <p:spPr>
          <a:xfrm>
            <a:off x="6150610" y="1546860"/>
            <a:ext cx="4980940" cy="3133090"/>
          </a:xfrm>
          <a:prstGeom prst="rect">
            <a:avLst/>
          </a:prstGeom>
        </p:spPr>
      </p:pic>
      <p:sp>
        <p:nvSpPr>
          <p:cNvPr id="7" name="文本框 6"/>
          <p:cNvSpPr txBox="1"/>
          <p:nvPr/>
        </p:nvSpPr>
        <p:spPr>
          <a:xfrm>
            <a:off x="1127760" y="4838700"/>
            <a:ext cx="9326880" cy="1737360"/>
          </a:xfrm>
          <a:prstGeom prst="rect">
            <a:avLst/>
          </a:prstGeom>
          <a:noFill/>
        </p:spPr>
        <p:txBody>
          <a:bodyPr wrap="none" rtlCol="0">
            <a:spAutoFit/>
          </a:bodyPr>
          <a:p>
            <a:pPr algn="l"/>
            <a:r>
              <a:rPr lang="en-US" altLang="zh-CN"/>
              <a:t>看上去很简单吧</a:t>
            </a:r>
            <a:r>
              <a:rPr lang="zh-CN" altLang="en-US"/>
              <a:t>，</a:t>
            </a:r>
            <a:r>
              <a:rPr lang="en-US" altLang="zh-CN"/>
              <a:t>我们现在来模拟搜索引擎进行一次搜索，比如，我们键入关键词</a:t>
            </a:r>
            <a:r>
              <a:rPr lang="en-US" altLang="zh-CN">
                <a:solidFill>
                  <a:srgbClr val="C00000"/>
                </a:solidFill>
              </a:rPr>
              <a:t>搜索引擎</a:t>
            </a:r>
            <a:endParaRPr lang="en-US" altLang="zh-CN">
              <a:solidFill>
                <a:srgbClr val="C00000"/>
              </a:solidFill>
            </a:endParaRPr>
          </a:p>
          <a:p>
            <a:pPr algn="l"/>
            <a:r>
              <a:rPr lang="en-US" altLang="zh-CN"/>
              <a:t>1.我们在表格2中查到搜索引擎这个词出现在第4行</a:t>
            </a:r>
            <a:endParaRPr lang="en-US" altLang="zh-CN"/>
          </a:p>
          <a:p>
            <a:pPr algn="l"/>
            <a:r>
              <a:rPr lang="en-US" altLang="zh-CN"/>
              <a:t>2.找到第4行的第2列，把文档编号找出来，是1和4</a:t>
            </a:r>
            <a:endParaRPr lang="en-US" altLang="zh-CN"/>
          </a:p>
          <a:p>
            <a:pPr algn="l"/>
            <a:r>
              <a:rPr lang="en-US" altLang="zh-CN"/>
              <a:t>3.去第一个表格通过文档编号把每个文档的实际内容找出来</a:t>
            </a:r>
            <a:endParaRPr lang="en-US" altLang="zh-CN"/>
          </a:p>
          <a:p>
            <a:pPr algn="l"/>
            <a:r>
              <a:rPr lang="en-US" altLang="zh-CN"/>
              <a:t>4.将1和4的结果显示出来</a:t>
            </a:r>
            <a:endParaRPr lang="en-US" altLang="zh-CN"/>
          </a:p>
          <a:p>
            <a:pPr algn="l"/>
            <a:r>
              <a:rPr lang="en-US" altLang="zh-CN"/>
              <a:t>5.搜索完成</a:t>
            </a:r>
            <a:endParaRPr lang="en-US" altLang="zh-CN"/>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倒排索引</a:t>
            </a:r>
            <a:endParaRPr lang="zh-CN" altLang="en-US" dirty="0"/>
          </a:p>
        </p:txBody>
      </p:sp>
      <p:pic>
        <p:nvPicPr>
          <p:cNvPr id="6" name="图片 5"/>
          <p:cNvPicPr>
            <a:picLocks noChangeAspect="1"/>
          </p:cNvPicPr>
          <p:nvPr/>
        </p:nvPicPr>
        <p:blipFill>
          <a:blip r:embed="rId2"/>
          <a:stretch>
            <a:fillRect/>
          </a:stretch>
        </p:blipFill>
        <p:spPr>
          <a:xfrm>
            <a:off x="557530" y="1074420"/>
            <a:ext cx="4980940" cy="3133090"/>
          </a:xfrm>
          <a:prstGeom prst="rect">
            <a:avLst/>
          </a:prstGeom>
        </p:spPr>
      </p:pic>
      <p:sp>
        <p:nvSpPr>
          <p:cNvPr id="8" name="文本框 7"/>
          <p:cNvSpPr txBox="1"/>
          <p:nvPr/>
        </p:nvSpPr>
        <p:spPr>
          <a:xfrm>
            <a:off x="557530" y="4335780"/>
            <a:ext cx="10069830" cy="914400"/>
          </a:xfrm>
          <a:prstGeom prst="rect">
            <a:avLst/>
          </a:prstGeom>
          <a:noFill/>
        </p:spPr>
        <p:txBody>
          <a:bodyPr wrap="square" rtlCol="0" anchor="t">
            <a:spAutoFit/>
          </a:bodyPr>
          <a:p>
            <a:r>
              <a:rPr lang="zh-CN" altLang="en-US"/>
              <a:t>在一个拥有巨大文档数的数据中，表2的第二列占用了绝大多数磁盘空间，我们会将表2分成两个数据结构来存储，第二列就是一个连续的存储文件，叫倒排文件，在上述例子中，我们会将第二列存成：</a:t>
            </a:r>
            <a:endParaRPr lang="zh-CN" altLang="en-US"/>
          </a:p>
        </p:txBody>
      </p:sp>
      <p:pic>
        <p:nvPicPr>
          <p:cNvPr id="9" name="图片 8"/>
          <p:cNvPicPr>
            <a:picLocks noChangeAspect="1"/>
          </p:cNvPicPr>
          <p:nvPr/>
        </p:nvPicPr>
        <p:blipFill>
          <a:blip r:embed="rId3"/>
          <a:stretch>
            <a:fillRect/>
          </a:stretch>
        </p:blipFill>
        <p:spPr>
          <a:xfrm>
            <a:off x="557530" y="5537835"/>
            <a:ext cx="7866380" cy="323850"/>
          </a:xfrm>
          <a:prstGeom prst="rect">
            <a:avLst/>
          </a:prstGeom>
        </p:spPr>
      </p:pic>
      <p:sp>
        <p:nvSpPr>
          <p:cNvPr id="10" name="文本框 9"/>
          <p:cNvSpPr txBox="1"/>
          <p:nvPr/>
        </p:nvSpPr>
        <p:spPr>
          <a:xfrm>
            <a:off x="5885815" y="1074420"/>
            <a:ext cx="5884545" cy="1188720"/>
          </a:xfrm>
          <a:prstGeom prst="rect">
            <a:avLst/>
          </a:prstGeom>
          <a:noFill/>
        </p:spPr>
        <p:txBody>
          <a:bodyPr wrap="square" rtlCol="0" anchor="t">
            <a:spAutoFit/>
          </a:bodyPr>
          <a:p>
            <a:r>
              <a:rPr lang="zh-CN" altLang="en-US">
                <a:solidFill>
                  <a:srgbClr val="C00000"/>
                </a:solidFill>
              </a:rPr>
              <a:t>第一列我们将保存关键字和偏移量</a:t>
            </a:r>
            <a:r>
              <a:rPr lang="zh-CN" altLang="en-US"/>
              <a:t>。这样，表2就被我们拆分成两个数据结构了，</a:t>
            </a:r>
            <a:r>
              <a:rPr lang="zh-CN" altLang="en-US">
                <a:solidFill>
                  <a:srgbClr val="C00000"/>
                </a:solidFill>
              </a:rPr>
              <a:t>现在的关键</a:t>
            </a:r>
            <a:r>
              <a:rPr lang="zh-CN" altLang="en-US"/>
              <a:t>是</a:t>
            </a:r>
            <a:r>
              <a:rPr lang="zh-CN" altLang="en-US">
                <a:solidFill>
                  <a:srgbClr val="C00000"/>
                </a:solidFill>
              </a:rPr>
              <a:t>第一列</a:t>
            </a:r>
            <a:r>
              <a:rPr lang="zh-CN" altLang="en-US"/>
              <a:t>使用</a:t>
            </a:r>
            <a:r>
              <a:rPr lang="zh-CN" altLang="en-US">
                <a:solidFill>
                  <a:srgbClr val="C00000"/>
                </a:solidFill>
              </a:rPr>
              <a:t>什么数据结构</a:t>
            </a:r>
            <a:r>
              <a:rPr lang="zh-CN" altLang="en-US"/>
              <a:t>可以保证在查询的时候迅速找到对应的关键字，从而找到偏移量得到第二列的具体数据</a:t>
            </a:r>
            <a:endParaRPr lang="zh-CN" altLang="en-US"/>
          </a:p>
        </p:txBody>
      </p:sp>
      <p:sp>
        <p:nvSpPr>
          <p:cNvPr id="11" name="文本框 10"/>
          <p:cNvSpPr txBox="1"/>
          <p:nvPr/>
        </p:nvSpPr>
        <p:spPr>
          <a:xfrm>
            <a:off x="5885815" y="2895600"/>
            <a:ext cx="5984875" cy="640080"/>
          </a:xfrm>
          <a:prstGeom prst="rect">
            <a:avLst/>
          </a:prstGeom>
          <a:noFill/>
        </p:spPr>
        <p:txBody>
          <a:bodyPr wrap="square" rtlCol="0" anchor="t">
            <a:spAutoFit/>
          </a:bodyPr>
          <a:p>
            <a:r>
              <a:rPr lang="zh-CN" altLang="en-US"/>
              <a:t>现在有几位选手要上场，他们都可以实现第一列的结构</a:t>
            </a:r>
            <a:r>
              <a:rPr lang="en-US" altLang="zh-CN"/>
              <a:t>,</a:t>
            </a:r>
            <a:r>
              <a:rPr lang="zh-CN" altLang="zh-CN"/>
              <a:t>他们分别是</a:t>
            </a:r>
            <a:r>
              <a:rPr lang="en-US" altLang="zh-CN"/>
              <a:t>B+</a:t>
            </a:r>
            <a:r>
              <a:rPr lang="zh-CN" altLang="en-US"/>
              <a:t>树，跳跃表，</a:t>
            </a:r>
            <a:r>
              <a:rPr lang="en-US" altLang="zh-CN"/>
              <a:t>Hash</a:t>
            </a:r>
            <a:r>
              <a:rPr lang="zh-CN" altLang="en-US"/>
              <a:t>，针对前</a:t>
            </a:r>
            <a:r>
              <a:rPr lang="en-US" altLang="zh-CN"/>
              <a:t>2</a:t>
            </a:r>
            <a:r>
              <a:rPr lang="zh-CN" altLang="en-US"/>
              <a:t>个讲讲</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t>B+</a:t>
            </a:r>
            <a:r>
              <a:rPr lang="zh-CN" altLang="en-US" dirty="0"/>
              <a:t>树</a:t>
            </a:r>
            <a:endParaRPr lang="zh-CN" altLang="en-US" dirty="0"/>
          </a:p>
        </p:txBody>
      </p:sp>
      <p:sp>
        <p:nvSpPr>
          <p:cNvPr id="4" name="文本框 3"/>
          <p:cNvSpPr txBox="1"/>
          <p:nvPr/>
        </p:nvSpPr>
        <p:spPr>
          <a:xfrm>
            <a:off x="589280" y="1173480"/>
            <a:ext cx="10570845" cy="365760"/>
          </a:xfrm>
          <a:prstGeom prst="rect">
            <a:avLst/>
          </a:prstGeom>
          <a:noFill/>
        </p:spPr>
        <p:txBody>
          <a:bodyPr wrap="square" rtlCol="0" anchor="t">
            <a:spAutoFit/>
          </a:bodyPr>
          <a:p>
            <a:r>
              <a:rPr lang="zh-CN" altLang="en-US">
                <a:solidFill>
                  <a:srgbClr val="C00000"/>
                </a:solidFill>
              </a:rPr>
              <a:t>假设我们有一组数字 34，40，67，5，37，12，45，24，那么，把他们存成B+树就是下图这个样子</a:t>
            </a:r>
            <a:endParaRPr lang="zh-CN" altLang="en-US">
              <a:solidFill>
                <a:srgbClr val="C00000"/>
              </a:solidFill>
            </a:endParaRPr>
          </a:p>
        </p:txBody>
      </p:sp>
      <p:pic>
        <p:nvPicPr>
          <p:cNvPr id="5" name="图片 4"/>
          <p:cNvPicPr>
            <a:picLocks noChangeAspect="1"/>
          </p:cNvPicPr>
          <p:nvPr/>
        </p:nvPicPr>
        <p:blipFill>
          <a:blip r:embed="rId2"/>
          <a:stretch>
            <a:fillRect/>
          </a:stretch>
        </p:blipFill>
        <p:spPr>
          <a:xfrm>
            <a:off x="589280" y="1707515"/>
            <a:ext cx="6285865" cy="2314575"/>
          </a:xfrm>
          <a:prstGeom prst="rect">
            <a:avLst/>
          </a:prstGeom>
        </p:spPr>
      </p:pic>
      <p:sp>
        <p:nvSpPr>
          <p:cNvPr id="6" name="文本框 5"/>
          <p:cNvSpPr txBox="1"/>
          <p:nvPr/>
        </p:nvSpPr>
        <p:spPr>
          <a:xfrm>
            <a:off x="6981825" y="1844040"/>
            <a:ext cx="4910455" cy="2011680"/>
          </a:xfrm>
          <a:prstGeom prst="rect">
            <a:avLst/>
          </a:prstGeom>
          <a:noFill/>
        </p:spPr>
        <p:txBody>
          <a:bodyPr wrap="square" rtlCol="0" anchor="t">
            <a:spAutoFit/>
          </a:bodyPr>
          <a:p>
            <a:r>
              <a:rPr lang="en-US" altLang="zh-CN">
                <a:solidFill>
                  <a:srgbClr val="C00000"/>
                </a:solidFill>
              </a:rPr>
              <a:t>1.</a:t>
            </a:r>
            <a:r>
              <a:rPr lang="zh-CN" altLang="en-US">
                <a:solidFill>
                  <a:srgbClr val="C00000"/>
                </a:solidFill>
              </a:rPr>
              <a:t>每个节点的大小为2</a:t>
            </a:r>
            <a:endParaRPr lang="zh-CN" altLang="en-US">
              <a:solidFill>
                <a:srgbClr val="C00000"/>
              </a:solidFill>
            </a:endParaRPr>
          </a:p>
          <a:p>
            <a:r>
              <a:rPr lang="en-US" altLang="zh-CN">
                <a:solidFill>
                  <a:srgbClr val="C00000"/>
                </a:solidFill>
              </a:rPr>
              <a:t>2.</a:t>
            </a:r>
            <a:r>
              <a:rPr lang="zh-CN" altLang="en-US">
                <a:solidFill>
                  <a:srgbClr val="C00000"/>
                </a:solidFill>
              </a:rPr>
              <a:t>非叶子层的最后一个节点的最后一个元素为NULL</a:t>
            </a:r>
            <a:endParaRPr lang="zh-CN" altLang="en-US">
              <a:solidFill>
                <a:srgbClr val="C00000"/>
              </a:solidFill>
            </a:endParaRPr>
          </a:p>
          <a:p>
            <a:r>
              <a:rPr lang="en-US" altLang="zh-CN">
                <a:solidFill>
                  <a:srgbClr val="C00000"/>
                </a:solidFill>
              </a:rPr>
              <a:t>3.</a:t>
            </a:r>
            <a:r>
              <a:rPr lang="zh-CN" altLang="en-US">
                <a:solidFill>
                  <a:srgbClr val="C00000"/>
                </a:solidFill>
              </a:rPr>
              <a:t>最底层的叶子节点是顺序排列的，这个例子是从小到大</a:t>
            </a:r>
            <a:endParaRPr lang="zh-CN" altLang="en-US">
              <a:solidFill>
                <a:srgbClr val="C00000"/>
              </a:solidFill>
            </a:endParaRPr>
          </a:p>
          <a:p>
            <a:r>
              <a:rPr lang="en-US" altLang="zh-CN">
                <a:solidFill>
                  <a:srgbClr val="C00000"/>
                </a:solidFill>
              </a:rPr>
              <a:t>4.</a:t>
            </a:r>
            <a:r>
              <a:rPr lang="zh-CN" altLang="en-US">
                <a:solidFill>
                  <a:srgbClr val="C00000"/>
                </a:solidFill>
              </a:rPr>
              <a:t>上面的内节点的每一个元素都指向的下一级节点中最大的一个数相等</a:t>
            </a:r>
            <a:endParaRPr lang="zh-CN" altLang="en-US">
              <a:solidFill>
                <a:srgbClr val="C00000"/>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sym typeface="+mn-ea"/>
              </a:rPr>
              <a:t>B+</a:t>
            </a:r>
            <a:r>
              <a:rPr lang="zh-CN" altLang="en-US" dirty="0">
                <a:sym typeface="+mn-ea"/>
              </a:rPr>
              <a:t>树</a:t>
            </a:r>
            <a:endParaRPr lang="zh-CN" altLang="en-US" dirty="0"/>
          </a:p>
        </p:txBody>
      </p:sp>
      <p:sp>
        <p:nvSpPr>
          <p:cNvPr id="3" name="文本框 2"/>
          <p:cNvSpPr txBox="1"/>
          <p:nvPr/>
        </p:nvSpPr>
        <p:spPr>
          <a:xfrm>
            <a:off x="571500" y="948055"/>
            <a:ext cx="5745480" cy="640080"/>
          </a:xfrm>
          <a:prstGeom prst="rect">
            <a:avLst/>
          </a:prstGeom>
          <a:noFill/>
        </p:spPr>
        <p:txBody>
          <a:bodyPr wrap="none" rtlCol="0" anchor="t">
            <a:spAutoFit/>
          </a:bodyPr>
          <a:p>
            <a:r>
              <a:rPr lang="zh-CN" altLang="en-US">
                <a:sym typeface="+mn-ea"/>
              </a:rPr>
              <a:t>首先，我们的数组是34，12，5，67，</a:t>
            </a:r>
            <a:r>
              <a:rPr lang="zh-CN" altLang="en-US">
                <a:solidFill>
                  <a:srgbClr val="C00000"/>
                </a:solidFill>
                <a:sym typeface="+mn-ea"/>
              </a:rPr>
              <a:t>37</a:t>
            </a:r>
            <a:r>
              <a:rPr lang="zh-CN" altLang="en-US">
                <a:sym typeface="+mn-ea"/>
              </a:rPr>
              <a:t>，40，45，24</a:t>
            </a:r>
            <a:endParaRPr lang="zh-CN" altLang="en-US">
              <a:sym typeface="+mn-ea"/>
            </a:endParaRPr>
          </a:p>
          <a:p>
            <a:r>
              <a:rPr lang="zh-CN" altLang="en-US">
                <a:solidFill>
                  <a:srgbClr val="C00000"/>
                </a:solidFill>
              </a:rPr>
              <a:t>第一步</a:t>
            </a:r>
            <a:r>
              <a:rPr lang="zh-CN" altLang="en-US"/>
              <a:t>，初始化</a:t>
            </a:r>
            <a:r>
              <a:rPr lang="en-US" altLang="zh-CN"/>
              <a:t>B+</a:t>
            </a:r>
            <a:r>
              <a:rPr lang="zh-CN" altLang="en-US"/>
              <a:t>树</a:t>
            </a:r>
            <a:endParaRPr lang="zh-CN" altLang="en-US"/>
          </a:p>
        </p:txBody>
      </p:sp>
      <p:pic>
        <p:nvPicPr>
          <p:cNvPr id="4" name="图片 3"/>
          <p:cNvPicPr>
            <a:picLocks noChangeAspect="1"/>
          </p:cNvPicPr>
          <p:nvPr/>
        </p:nvPicPr>
        <p:blipFill>
          <a:blip r:embed="rId2"/>
          <a:stretch>
            <a:fillRect/>
          </a:stretch>
        </p:blipFill>
        <p:spPr>
          <a:xfrm>
            <a:off x="662940" y="1588135"/>
            <a:ext cx="2761615" cy="1247775"/>
          </a:xfrm>
          <a:prstGeom prst="rect">
            <a:avLst/>
          </a:prstGeom>
        </p:spPr>
      </p:pic>
      <p:sp>
        <p:nvSpPr>
          <p:cNvPr id="5" name="文本框 4"/>
          <p:cNvSpPr txBox="1"/>
          <p:nvPr/>
        </p:nvSpPr>
        <p:spPr>
          <a:xfrm>
            <a:off x="662940" y="3246120"/>
            <a:ext cx="1808480" cy="365760"/>
          </a:xfrm>
          <a:prstGeom prst="rect">
            <a:avLst/>
          </a:prstGeom>
          <a:noFill/>
        </p:spPr>
        <p:txBody>
          <a:bodyPr wrap="none" rtlCol="0">
            <a:spAutoFit/>
          </a:bodyPr>
          <a:p>
            <a:r>
              <a:rPr lang="zh-CN" altLang="en-US">
                <a:solidFill>
                  <a:srgbClr val="C00000"/>
                </a:solidFill>
              </a:rPr>
              <a:t>第二步</a:t>
            </a:r>
            <a:r>
              <a:rPr lang="zh-CN" altLang="en-US"/>
              <a:t>，插入</a:t>
            </a:r>
            <a:r>
              <a:rPr lang="en-US" altLang="zh-CN"/>
              <a:t>34</a:t>
            </a:r>
            <a:endParaRPr lang="en-US" altLang="zh-CN"/>
          </a:p>
        </p:txBody>
      </p:sp>
      <p:pic>
        <p:nvPicPr>
          <p:cNvPr id="6" name="图片 5"/>
          <p:cNvPicPr>
            <a:picLocks noChangeAspect="1"/>
          </p:cNvPicPr>
          <p:nvPr/>
        </p:nvPicPr>
        <p:blipFill>
          <a:blip r:embed="rId3"/>
          <a:stretch>
            <a:fillRect/>
          </a:stretch>
        </p:blipFill>
        <p:spPr>
          <a:xfrm>
            <a:off x="662940" y="3721735"/>
            <a:ext cx="2628265" cy="1295400"/>
          </a:xfrm>
          <a:prstGeom prst="rect">
            <a:avLst/>
          </a:prstGeom>
        </p:spPr>
      </p:pic>
      <p:sp>
        <p:nvSpPr>
          <p:cNvPr id="7" name="文本框 6"/>
          <p:cNvSpPr txBox="1"/>
          <p:nvPr/>
        </p:nvSpPr>
        <p:spPr>
          <a:xfrm>
            <a:off x="662940" y="5242560"/>
            <a:ext cx="10631805" cy="914400"/>
          </a:xfrm>
          <a:prstGeom prst="rect">
            <a:avLst/>
          </a:prstGeom>
          <a:noFill/>
        </p:spPr>
        <p:txBody>
          <a:bodyPr wrap="square" rtlCol="0" anchor="t">
            <a:spAutoFit/>
          </a:bodyPr>
          <a:p>
            <a:r>
              <a:rPr lang="zh-CN" altLang="en-US"/>
              <a:t>插入的过程是顺着指针一直走到叶子节点，发现叶子节点是空的，然后把元素插入到叶子节点的头部，然后返回上一级节点，将NULL后移，然后把第一个元素置为他的子节点的最大值，请记住这句话：置为他的子节点的最大值</a:t>
            </a:r>
            <a:endParaRPr lang="zh-CN" altLang="en-US"/>
          </a:p>
        </p:txBody>
      </p:sp>
      <p:sp>
        <p:nvSpPr>
          <p:cNvPr id="8" name="文本框 7"/>
          <p:cNvSpPr txBox="1"/>
          <p:nvPr/>
        </p:nvSpPr>
        <p:spPr>
          <a:xfrm>
            <a:off x="6431280" y="1303020"/>
            <a:ext cx="1808480" cy="365760"/>
          </a:xfrm>
          <a:prstGeom prst="rect">
            <a:avLst/>
          </a:prstGeom>
          <a:noFill/>
        </p:spPr>
        <p:txBody>
          <a:bodyPr wrap="none" rtlCol="0">
            <a:spAutoFit/>
          </a:bodyPr>
          <a:p>
            <a:r>
              <a:rPr lang="zh-CN" altLang="en-US">
                <a:solidFill>
                  <a:srgbClr val="C00000"/>
                </a:solidFill>
              </a:rPr>
              <a:t>第三步</a:t>
            </a:r>
            <a:r>
              <a:rPr lang="zh-CN" altLang="en-US"/>
              <a:t>：插入</a:t>
            </a:r>
            <a:r>
              <a:rPr lang="en-US" altLang="zh-CN"/>
              <a:t>12</a:t>
            </a:r>
            <a:endParaRPr lang="en-US" altLang="zh-CN"/>
          </a:p>
        </p:txBody>
      </p:sp>
      <p:pic>
        <p:nvPicPr>
          <p:cNvPr id="9" name="图片 8"/>
          <p:cNvPicPr>
            <a:picLocks noChangeAspect="1"/>
          </p:cNvPicPr>
          <p:nvPr/>
        </p:nvPicPr>
        <p:blipFill>
          <a:blip r:embed="rId4"/>
          <a:stretch>
            <a:fillRect/>
          </a:stretch>
        </p:blipFill>
        <p:spPr>
          <a:xfrm>
            <a:off x="6431280" y="1882140"/>
            <a:ext cx="2599690" cy="1171575"/>
          </a:xfrm>
          <a:prstGeom prst="rect">
            <a:avLst/>
          </a:prstGeom>
        </p:spPr>
      </p:pic>
      <p:sp>
        <p:nvSpPr>
          <p:cNvPr id="10" name="文本框 9"/>
          <p:cNvSpPr txBox="1"/>
          <p:nvPr/>
        </p:nvSpPr>
        <p:spPr>
          <a:xfrm>
            <a:off x="5184140" y="3246120"/>
            <a:ext cx="6426200" cy="1463040"/>
          </a:xfrm>
          <a:prstGeom prst="rect">
            <a:avLst/>
          </a:prstGeom>
          <a:noFill/>
        </p:spPr>
        <p:txBody>
          <a:bodyPr wrap="square" rtlCol="0" anchor="t">
            <a:spAutoFit/>
          </a:bodyPr>
          <a:p>
            <a:r>
              <a:rPr lang="zh-CN" altLang="en-US"/>
              <a:t>从根节点开始遍历，发现12小于根节点的某一个元素【在这里是第1个元素】，顺着指针往下走</a:t>
            </a:r>
            <a:endParaRPr lang="zh-CN" altLang="en-US"/>
          </a:p>
          <a:p>
            <a:r>
              <a:rPr lang="zh-CN" altLang="en-US"/>
              <a:t>到达叶子节点，发现12小于叶子节点的某一个元素，说明可以放在这个叶子节点中，并且叶子节点还有一个空位置，那么直接把12按大小顺序插入到这个节点中</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dirty="0">
                <a:sym typeface="+mn-ea"/>
              </a:rPr>
              <a:t>B+</a:t>
            </a:r>
            <a:r>
              <a:rPr lang="zh-CN" altLang="en-US" dirty="0">
                <a:sym typeface="+mn-ea"/>
              </a:rPr>
              <a:t>树</a:t>
            </a:r>
            <a:endParaRPr lang="zh-CN" altLang="en-US" dirty="0"/>
          </a:p>
        </p:txBody>
      </p:sp>
      <p:sp>
        <p:nvSpPr>
          <p:cNvPr id="2" name="文本框 1"/>
          <p:cNvSpPr txBox="1"/>
          <p:nvPr/>
        </p:nvSpPr>
        <p:spPr>
          <a:xfrm>
            <a:off x="574040" y="948055"/>
            <a:ext cx="6060440" cy="640080"/>
          </a:xfrm>
          <a:prstGeom prst="rect">
            <a:avLst/>
          </a:prstGeom>
          <a:noFill/>
        </p:spPr>
        <p:txBody>
          <a:bodyPr wrap="square" rtlCol="0" anchor="t">
            <a:spAutoFit/>
          </a:bodyPr>
          <a:p>
            <a:r>
              <a:rPr lang="zh-CN" altLang="en-US"/>
              <a:t>首先，我们的数组是34，12，5，67，</a:t>
            </a:r>
            <a:r>
              <a:rPr lang="zh-CN" altLang="en-US">
                <a:solidFill>
                  <a:srgbClr val="C00000"/>
                </a:solidFill>
              </a:rPr>
              <a:t>37</a:t>
            </a:r>
            <a:r>
              <a:rPr lang="zh-CN" altLang="en-US"/>
              <a:t>，40，45，24</a:t>
            </a:r>
            <a:endParaRPr lang="zh-CN" altLang="en-US"/>
          </a:p>
          <a:p>
            <a:r>
              <a:rPr lang="zh-CN" altLang="en-US">
                <a:solidFill>
                  <a:srgbClr val="C00000"/>
                </a:solidFill>
              </a:rPr>
              <a:t>第四步</a:t>
            </a:r>
            <a:r>
              <a:rPr lang="zh-CN" altLang="en-US"/>
              <a:t>：插入</a:t>
            </a:r>
            <a:r>
              <a:rPr lang="en-US" altLang="zh-CN"/>
              <a:t>5</a:t>
            </a:r>
            <a:endParaRPr lang="en-US" altLang="zh-CN"/>
          </a:p>
        </p:txBody>
      </p:sp>
      <p:pic>
        <p:nvPicPr>
          <p:cNvPr id="6" name="图片 5"/>
          <p:cNvPicPr>
            <a:picLocks noChangeAspect="1"/>
          </p:cNvPicPr>
          <p:nvPr/>
        </p:nvPicPr>
        <p:blipFill>
          <a:blip r:embed="rId2"/>
          <a:stretch>
            <a:fillRect/>
          </a:stretch>
        </p:blipFill>
        <p:spPr>
          <a:xfrm>
            <a:off x="711835" y="1903095"/>
            <a:ext cx="3228340" cy="1409700"/>
          </a:xfrm>
          <a:prstGeom prst="rect">
            <a:avLst/>
          </a:prstGeom>
        </p:spPr>
      </p:pic>
      <p:sp>
        <p:nvSpPr>
          <p:cNvPr id="10" name="文本框 9"/>
          <p:cNvSpPr txBox="1"/>
          <p:nvPr/>
        </p:nvSpPr>
        <p:spPr>
          <a:xfrm>
            <a:off x="711835" y="3627120"/>
            <a:ext cx="10431780" cy="2011680"/>
          </a:xfrm>
          <a:prstGeom prst="rect">
            <a:avLst/>
          </a:prstGeom>
          <a:noFill/>
        </p:spPr>
        <p:txBody>
          <a:bodyPr wrap="square" rtlCol="0" anchor="t">
            <a:spAutoFit/>
          </a:bodyPr>
          <a:p>
            <a:r>
              <a:rPr lang="zh-CN" altLang="en-US"/>
              <a:t>这一步更复杂一点，产生了分裂</a:t>
            </a:r>
            <a:endParaRPr lang="zh-CN" altLang="en-US"/>
          </a:p>
          <a:p>
            <a:r>
              <a:rPr lang="en-US" altLang="zh-CN">
                <a:solidFill>
                  <a:srgbClr val="C00000"/>
                </a:solidFill>
              </a:rPr>
              <a:t>1.从根节点开始遍历，5小于34，顺着指针往下走，到达叶子节点</a:t>
            </a:r>
            <a:endParaRPr lang="en-US" altLang="zh-CN">
              <a:solidFill>
                <a:srgbClr val="C00000"/>
              </a:solidFill>
            </a:endParaRPr>
          </a:p>
          <a:p>
            <a:r>
              <a:rPr lang="en-US" altLang="zh-CN">
                <a:solidFill>
                  <a:srgbClr val="C00000"/>
                </a:solidFill>
              </a:rPr>
              <a:t>2.到达叶子节点，发现5小于叶子节点的某一个元素，说明可以放在这个叶子节点中，但是，这个节点已经满了，那么，分裂出一个新的节点，将5放到老节点中，被挤走的元素顺移到新节点中</a:t>
            </a:r>
            <a:endParaRPr lang="en-US" altLang="zh-CN">
              <a:solidFill>
                <a:srgbClr val="C00000"/>
              </a:solidFill>
            </a:endParaRPr>
          </a:p>
          <a:p>
            <a:r>
              <a:rPr lang="en-US" altLang="zh-CN">
                <a:solidFill>
                  <a:srgbClr val="C00000"/>
                </a:solidFill>
              </a:rPr>
              <a:t>返回上一级节点，由于第一个叶子节点的最大元素已经变成12了，所以将该节点的元素由34改成指向的叶子节点的最大元素12</a:t>
            </a:r>
            <a:endParaRPr lang="en-US" altLang="zh-CN">
              <a:solidFill>
                <a:srgbClr val="C00000"/>
              </a:solidFill>
            </a:endParaRPr>
          </a:p>
          <a:p>
            <a:r>
              <a:rPr lang="en-US" altLang="zh-CN">
                <a:solidFill>
                  <a:srgbClr val="C00000"/>
                </a:solidFill>
              </a:rPr>
              <a:t>由于新生成了一个节点，将NULL这个元素指向新生成的节点</a:t>
            </a:r>
            <a:endParaRPr lang="en-US" altLang="zh-CN">
              <a:solidFill>
                <a:srgbClr val="C00000"/>
              </a:solidFill>
            </a:endParaRPr>
          </a:p>
        </p:txBody>
      </p:sp>
      <p:pic>
        <p:nvPicPr>
          <p:cNvPr id="11" name="图片 10"/>
          <p:cNvPicPr>
            <a:picLocks noChangeAspect="1"/>
          </p:cNvPicPr>
          <p:nvPr/>
        </p:nvPicPr>
        <p:blipFill>
          <a:blip r:embed="rId3"/>
          <a:stretch>
            <a:fillRect/>
          </a:stretch>
        </p:blipFill>
        <p:spPr>
          <a:xfrm>
            <a:off x="7528560" y="2022475"/>
            <a:ext cx="2599690" cy="1171575"/>
          </a:xfrm>
          <a:prstGeom prst="rect">
            <a:avLst/>
          </a:prstGeom>
        </p:spPr>
      </p:pic>
      <p:sp>
        <p:nvSpPr>
          <p:cNvPr id="12" name="文本框 11"/>
          <p:cNvSpPr txBox="1"/>
          <p:nvPr/>
        </p:nvSpPr>
        <p:spPr>
          <a:xfrm>
            <a:off x="4968240" y="2171700"/>
            <a:ext cx="1630680" cy="762000"/>
          </a:xfrm>
          <a:prstGeom prst="rect">
            <a:avLst/>
          </a:prstGeom>
          <a:noFill/>
        </p:spPr>
        <p:txBody>
          <a:bodyPr wrap="square" rtlCol="0">
            <a:spAutoFit/>
          </a:bodyPr>
          <a:p>
            <a:r>
              <a:rPr lang="en-US" altLang="zh-CN" sz="4400">
                <a:cs typeface="Arial" panose="020B0604020202020204" pitchFamily="34" charset="0"/>
              </a:rPr>
              <a:t>   ←</a:t>
            </a:r>
            <a:endParaRPr lang="en-US" altLang="zh-CN" sz="4400">
              <a:cs typeface="Arial" panose="020B0604020202020204" pitchFamily="3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a*1"/>
  <p:tag name="KSO_WM_UNIT_TYPE" val="a"/>
  <p:tag name="KSO_WM_UNIT_INDEX" val="1"/>
  <p:tag name="KSO_WM_UNIT_CLEAR" val="1"/>
  <p:tag name="KSO_WM_UNIT_LAYERLEVEL" val="1"/>
  <p:tag name="KSO_WM_UNIT_VALUE" val="16"/>
  <p:tag name="KSO_WM_UNIT_ISCONTENTSTITLE" val="0"/>
  <p:tag name="KSO_WM_UNIT_HIGHLIGHT" val="0"/>
  <p:tag name="KSO_WM_UNIT_COMPATIBLE" val="0"/>
  <p:tag name="KSO_WM_UNIT_PRESET_TEXT_INDEX" val="0"/>
  <p:tag name="KSO_WM_UNIT_PRESET_TEXT_LEN" val="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7"/>
  <p:tag name="KSO_WM_UNIT_TYPE" val="l_i"/>
  <p:tag name="KSO_WM_UNIT_INDEX" val="1_7"/>
  <p:tag name="KSO_WM_UNIT_CLEAR" val="1"/>
  <p:tag name="KSO_WM_UNIT_LAYERLEVEL" val="1_1"/>
  <p:tag name="KSO_WM_DIAGRAM_GROUP_CODE" val="l1-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8"/>
  <p:tag name="KSO_WM_UNIT_TYPE" val="l_i"/>
  <p:tag name="KSO_WM_UNIT_INDEX" val="1_8"/>
  <p:tag name="KSO_WM_UNIT_CLEAR" val="1"/>
  <p:tag name="KSO_WM_UNIT_LAYERLEVEL" val="1_1"/>
  <p:tag name="KSO_WM_DIAGRAM_GROUP_CODE" val="l1-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10"/>
  <p:tag name="KSO_WM_UNIT_TYPE" val="l_i"/>
  <p:tag name="KSO_WM_UNIT_INDEX" val="1_10"/>
  <p:tag name="KSO_WM_UNIT_CLEAR" val="1"/>
  <p:tag name="KSO_WM_UNIT_LAYERLEVEL" val="1_1"/>
  <p:tag name="KSO_WM_DIAGRAM_GROUP_CODE" val="l1-2"/>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11"/>
  <p:tag name="KSO_WM_UNIT_TYPE" val="l_i"/>
  <p:tag name="KSO_WM_UNIT_INDEX" val="1_11"/>
  <p:tag name="KSO_WM_UNIT_CLEAR" val="1"/>
  <p:tag name="KSO_WM_UNIT_LAYERLEVEL" val="1_1"/>
  <p:tag name="KSO_WM_DIAGRAM_GROUP_CODE" val="l1-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12"/>
  <p:tag name="KSO_WM_UNIT_TYPE" val="l_i"/>
  <p:tag name="KSO_WM_UNIT_INDEX" val="1_12"/>
  <p:tag name="KSO_WM_UNIT_CLEAR" val="1"/>
  <p:tag name="KSO_WM_UNIT_LAYERLEVEL" val="1_1"/>
  <p:tag name="KSO_WM_DIAGRAM_GROUP_CODE" val="l1-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h_f*1_4_1"/>
  <p:tag name="KSO_WM_UNIT_TYPE" val="l_h_f"/>
  <p:tag name="KSO_WM_UNIT_INDEX" val="1_4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1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EMPLATE_CATEGORY" val="custom"/>
  <p:tag name="KSO_WM_TEMPLATE_INDEX" val="160062"/>
  <p:tag name="KSO_WM_TAG_VERSION" val="1.0"/>
  <p:tag name="KSO_WM_SLIDE_ID" val="custom160062_2"/>
  <p:tag name="KSO_WM_SLIDE_INDEX" val="2"/>
  <p:tag name="KSO_WM_SLIDE_ITEM_CNT" val="1"/>
  <p:tag name="KSO_WM_SLIDE_LAYOUT" val="a_f"/>
  <p:tag name="KSO_WM_SLIDE_LAYOUT_CNT" val="1_1"/>
  <p:tag name="KSO_WM_SLIDE_TYPE" val="text"/>
  <p:tag name="KSO_WM_BEAUTIFY_FLAG" val="#wm#"/>
  <p:tag name="KSO_WM_SLIDE_POSITION" val="48*115"/>
  <p:tag name="KSO_WM_SLIDE_SIZE" val="865*354"/>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b*1"/>
  <p:tag name="KSO_WM_UNIT_TYPE" val="b"/>
  <p:tag name="KSO_WM_UNIT_INDEX" val="1"/>
  <p:tag name="KSO_WM_UNIT_CLEAR" val="1"/>
  <p:tag name="KSO_WM_UNIT_LAYERLEVEL" val="1"/>
  <p:tag name="KSO_WM_UNIT_VALUE" val="58"/>
  <p:tag name="KSO_WM_UNIT_ISCONTENTSTITLE" val="0"/>
  <p:tag name="KSO_WM_UNIT_HIGHLIGHT" val="0"/>
  <p:tag name="KSO_WM_UNIT_COMPATIBLE" val="0"/>
  <p:tag name="KSO_WM_UNIT_PRESET_TEXT_INDEX" val="1"/>
  <p:tag name="KSO_WM_UNIT_PRESET_TEXT_LEN" val="1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21.xml><?xml version="1.0" encoding="utf-8"?>
<p:tagLst xmlns:p="http://schemas.openxmlformats.org/presentationml/2006/main">
  <p:tag name="KSO_WM_TEMPLATE_CATEGORY" val="custom"/>
  <p:tag name="KSO_WM_TEMPLATE_INDEX" val="160062"/>
  <p:tag name="KSO_WM_TAG_VERSION" val="1.0"/>
  <p:tag name="KSO_WM_SLIDE_ID" val="custom160062_2"/>
  <p:tag name="KSO_WM_SLIDE_INDEX" val="2"/>
  <p:tag name="KSO_WM_SLIDE_ITEM_CNT" val="1"/>
  <p:tag name="KSO_WM_SLIDE_LAYOUT" val="a_f"/>
  <p:tag name="KSO_WM_SLIDE_LAYOUT_CNT" val="1_1"/>
  <p:tag name="KSO_WM_SLIDE_TYPE" val="text"/>
  <p:tag name="KSO_WM_BEAUTIFY_FLAG" val="#wm#"/>
  <p:tag name="KSO_WM_SLIDE_POSITION" val="48*115"/>
  <p:tag name="KSO_WM_SLIDE_SIZE" val="865*35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23.xml><?xml version="1.0" encoding="utf-8"?>
<p:tagLst xmlns:p="http://schemas.openxmlformats.org/presentationml/2006/main">
  <p:tag name="KSO_WM_TEMPLATE_CATEGORY" val="custom"/>
  <p:tag name="KSO_WM_TEMPLATE_INDEX" val="160062"/>
  <p:tag name="KSO_WM_TAG_VERSION" val="1.0"/>
  <p:tag name="KSO_WM_SLIDE_ID" val="custom160062_2"/>
  <p:tag name="KSO_WM_SLIDE_INDEX" val="2"/>
  <p:tag name="KSO_WM_SLIDE_ITEM_CNT" val="1"/>
  <p:tag name="KSO_WM_SLIDE_LAYOUT" val="a_f"/>
  <p:tag name="KSO_WM_SLIDE_LAYOUT_CNT" val="1_1"/>
  <p:tag name="KSO_WM_SLIDE_TYPE" val="text"/>
  <p:tag name="KSO_WM_BEAUTIFY_FLAG" val="#wm#"/>
  <p:tag name="KSO_WM_SLIDE_POSITION" val="48*115"/>
  <p:tag name="KSO_WM_SLIDE_SIZE" val="865*354"/>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25.xml><?xml version="1.0" encoding="utf-8"?>
<p:tagLst xmlns:p="http://schemas.openxmlformats.org/presentationml/2006/main">
  <p:tag name="KSO_WM_TEMPLATE_CATEGORY" val="custom"/>
  <p:tag name="KSO_WM_TEMPLATE_INDEX" val="160062"/>
  <p:tag name="KSO_WM_TAG_VERSION" val="1.0"/>
  <p:tag name="KSO_WM_SLIDE_ID" val="custom160062_2"/>
  <p:tag name="KSO_WM_SLIDE_INDEX" val="2"/>
  <p:tag name="KSO_WM_SLIDE_ITEM_CNT" val="1"/>
  <p:tag name="KSO_WM_SLIDE_LAYOUT" val="a_f"/>
  <p:tag name="KSO_WM_SLIDE_LAYOUT_CNT" val="1_1"/>
  <p:tag name="KSO_WM_SLIDE_TYPE" val="text"/>
  <p:tag name="KSO_WM_BEAUTIFY_FLAG" val="#wm#"/>
  <p:tag name="KSO_WM_SLIDE_POSITION" val="48*115"/>
  <p:tag name="KSO_WM_SLIDE_SIZE" val="865*354"/>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2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29.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3.xml><?xml version="1.0" encoding="utf-8"?>
<p:tagLst xmlns:p="http://schemas.openxmlformats.org/presentationml/2006/main">
  <p:tag name="KSO_WM_TEMPLATE_THUMBS_INDEX" val="1、6、7、10、11、13、15、17、20、26、28"/>
  <p:tag name="KSO_WM_SLIDE_ID" val="custom160062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62"/>
  <p:tag name="KSO_WM_TAG_VERSION" val="1.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31.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33.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35.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3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39.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h_f*1_3_1"/>
  <p:tag name="KSO_WM_UNIT_TYPE" val="l_h_f"/>
  <p:tag name="KSO_WM_UNIT_INDEX" val="1_3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41.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43.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45.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4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49.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h_f*1_4_1"/>
  <p:tag name="KSO_WM_UNIT_TYPE" val="l_h_f"/>
  <p:tag name="KSO_WM_UNIT_INDEX" val="1_4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51.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53.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55.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5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59.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2"/>
  <p:tag name="KSO_WM_UNIT_TYPE" val="l_i"/>
  <p:tag name="KSO_WM_UNIT_INDEX" val="1_2"/>
  <p:tag name="KSO_WM_UNIT_CLEAR" val="1"/>
  <p:tag name="KSO_WM_UNIT_LAYERLEVEL" val="1_1"/>
  <p:tag name="KSO_WM_DIAGRAM_GROUP_CODE" val="l1-2"/>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61.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63.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65.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6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69.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3"/>
  <p:tag name="KSO_WM_UNIT_TYPE" val="l_i"/>
  <p:tag name="KSO_WM_UNIT_INDEX" val="1_3"/>
  <p:tag name="KSO_WM_UNIT_CLEAR" val="1"/>
  <p:tag name="KSO_WM_UNIT_LAYERLEVEL" val="1_1"/>
  <p:tag name="KSO_WM_DIAGRAM_GROUP_CODE" val="l1-2"/>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71.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73.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75.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7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79.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4"/>
  <p:tag name="KSO_WM_UNIT_TYPE" val="l_i"/>
  <p:tag name="KSO_WM_UNIT_INDEX" val="1_4"/>
  <p:tag name="KSO_WM_UNIT_CLEAR" val="1"/>
  <p:tag name="KSO_WM_UNIT_LAYERLEVEL" val="1_1"/>
  <p:tag name="KSO_WM_DIAGRAM_GROUP_CODE" val="l1-2"/>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81.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83.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85.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87.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89.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l_i*1_5"/>
  <p:tag name="KSO_WM_UNIT_TYPE" val="l_i"/>
  <p:tag name="KSO_WM_UNIT_INDEX" val="1_5"/>
  <p:tag name="KSO_WM_UNIT_CLEAR" val="1"/>
  <p:tag name="KSO_WM_UNIT_LAYERLEVEL" val="1_1"/>
  <p:tag name="KSO_WM_DIAGRAM_GROUP_CODE" val="l1-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91.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93.xml><?xml version="1.0" encoding="utf-8"?>
<p:tagLst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062"/>
  <p:tag name="KSO_WM_UNIT_ID" val="custom160062_28*a*1"/>
  <p:tag name="KSO_WM_UNIT_TYPE" val="a"/>
  <p:tag name="KSO_WM_UNIT_INDEX" val="1"/>
  <p:tag name="KSO_WM_UNIT_CLEAR" val="1"/>
  <p:tag name="KSO_WM_UNIT_LAYERLEVEL" val="1"/>
  <p:tag name="KSO_WM_UNIT_VALUE" val="16"/>
  <p:tag name="KSO_WM_UNIT_ISCONTENTSTITLE" val="0"/>
  <p:tag name="KSO_WM_UNIT_HIGHLIGHT" val="0"/>
  <p:tag name="KSO_WM_UNIT_COMPATIBLE" val="0"/>
  <p:tag name="KSO_WM_UNIT_PRESET_TEXT" val="THANKS"/>
</p:tagLst>
</file>

<file path=ppt/tags/tag95.xml><?xml version="1.0" encoding="utf-8"?>
<p:tagLst xmlns:p="http://schemas.openxmlformats.org/presentationml/2006/main">
  <p:tag name="KSO_WM_TAG_VERSION" val="1.0"/>
  <p:tag name="KSO_WM_BEAUTIFY_FLAG" val="#wm#"/>
  <p:tag name="KSO_WM_UNIT_TYPE" val="i"/>
  <p:tag name="KSO_WM_UNIT_ID" val="custom160062_28*i*2"/>
  <p:tag name="KSO_WM_TEMPLATE_CATEGORY" val="custom"/>
  <p:tag name="KSO_WM_TEMPLATE_INDEX" val="160062"/>
  <p:tag name="KSO_WM_UNIT_INDEX" val="2"/>
</p:tagLst>
</file>

<file path=ppt/tags/tag96.xml><?xml version="1.0" encoding="utf-8"?>
<p:tagLst xmlns:p="http://schemas.openxmlformats.org/presentationml/2006/main">
  <p:tag name="KSO_WM_TAG_VERSION" val="1.0"/>
  <p:tag name="KSO_WM_BEAUTIFY_FLAG" val="#wm#"/>
  <p:tag name="KSO_WM_UNIT_TYPE" val="i"/>
  <p:tag name="KSO_WM_UNIT_ID" val="custom160062_28*i*6"/>
  <p:tag name="KSO_WM_TEMPLATE_CATEGORY" val="custom"/>
  <p:tag name="KSO_WM_TEMPLATE_INDEX" val="160062"/>
  <p:tag name="KSO_WM_UNIT_INDEX" val="6"/>
</p:tagLst>
</file>

<file path=ppt/tags/tag97.xml><?xml version="1.0" encoding="utf-8"?>
<p:tagLst xmlns:p="http://schemas.openxmlformats.org/presentationml/2006/main">
  <p:tag name="KSO_WM_TAG_VERSION" val="1.0"/>
  <p:tag name="KSO_WM_BEAUTIFY_FLAG" val="#wm#"/>
  <p:tag name="KSO_WM_UNIT_TYPE" val="i"/>
  <p:tag name="KSO_WM_UNIT_ID" val="custom160062_28*i*7"/>
  <p:tag name="KSO_WM_TEMPLATE_CATEGORY" val="custom"/>
  <p:tag name="KSO_WM_TEMPLATE_INDEX" val="160062"/>
  <p:tag name="KSO_WM_UNIT_INDEX" val="7"/>
</p:tagLst>
</file>

<file path=ppt/tags/tag98.xml><?xml version="1.0" encoding="utf-8"?>
<p:tagLst xmlns:p="http://schemas.openxmlformats.org/presentationml/2006/main">
  <p:tag name="KSO_WM_TAG_VERSION" val="1.0"/>
  <p:tag name="KSO_WM_BEAUTIFY_FLAG" val="#wm#"/>
  <p:tag name="KSO_WM_UNIT_TYPE" val="i"/>
  <p:tag name="KSO_WM_UNIT_ID" val="custom160062_28*i*8"/>
  <p:tag name="KSO_WM_TEMPLATE_CATEGORY" val="custom"/>
  <p:tag name="KSO_WM_TEMPLATE_INDEX" val="160062"/>
  <p:tag name="KSO_WM_UNIT_INDEX" val="8"/>
</p:tagLst>
</file>

<file path=ppt/tags/tag99.xml><?xml version="1.0" encoding="utf-8"?>
<p:tagLst xmlns:p="http://schemas.openxmlformats.org/presentationml/2006/main">
  <p:tag name="KSO_WM_SLIDE_ID" val="custom160062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62"/>
  <p:tag name="KSO_WM_TAG_VERSION" val="1.0"/>
</p:tagLst>
</file>

<file path=ppt/theme/theme1.xml><?xml version="1.0" encoding="utf-8"?>
<a:theme xmlns:a="http://schemas.openxmlformats.org/drawingml/2006/main" name="默认设计模板">
  <a:themeElements>
    <a:clrScheme name="自定义 22">
      <a:dk1>
        <a:srgbClr val="000000"/>
      </a:dk1>
      <a:lt1>
        <a:srgbClr val="FFFFFF"/>
      </a:lt1>
      <a:dk2>
        <a:srgbClr val="F1AA07"/>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9603</Words>
  <Application>WPS 演示</Application>
  <PresentationFormat>自定义</PresentationFormat>
  <Paragraphs>535</Paragraphs>
  <Slides>41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Arial</vt:lpstr>
      <vt:lpstr>宋体</vt:lpstr>
      <vt:lpstr>Wingdings</vt:lpstr>
      <vt:lpstr>黑体</vt:lpstr>
      <vt:lpstr>微软雅黑</vt:lpstr>
      <vt:lpstr>Calibri</vt:lpstr>
      <vt:lpstr>默认设计模板</vt:lpstr>
      <vt:lpstr>潜入搜索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Administrator</cp:lastModifiedBy>
  <cp:revision>45</cp:revision>
  <dcterms:created xsi:type="dcterms:W3CDTF">2016-11-24T04:35:00Z</dcterms:created>
  <dcterms:modified xsi:type="dcterms:W3CDTF">2017-07-13T13:42:24Z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2052-10.1.0.6120</vt:lpwstr>
  </property>
</Properties>
</file>