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7"/>
  </p:handoutMasterIdLst>
  <p:sldIdLst>
    <p:sldId id="256" r:id="rId3"/>
    <p:sldId id="344" r:id="rId4"/>
    <p:sldId id="258" r:id="rId6"/>
    <p:sldId id="369" r:id="rId7"/>
    <p:sldId id="370" r:id="rId8"/>
    <p:sldId id="371" r:id="rId9"/>
    <p:sldId id="365" r:id="rId10"/>
    <p:sldId id="372" r:id="rId11"/>
    <p:sldId id="375" r:id="rId12"/>
    <p:sldId id="373" r:id="rId13"/>
    <p:sldId id="376" r:id="rId14"/>
    <p:sldId id="374" r:id="rId15"/>
    <p:sldId id="377" r:id="rId16"/>
    <p:sldId id="378" r:id="rId17"/>
    <p:sldId id="379" r:id="rId18"/>
    <p:sldId id="380" r:id="rId19"/>
    <p:sldId id="382" r:id="rId20"/>
    <p:sldId id="381" r:id="rId21"/>
    <p:sldId id="383" r:id="rId22"/>
    <p:sldId id="367" r:id="rId23"/>
    <p:sldId id="395" r:id="rId24"/>
    <p:sldId id="398" r:id="rId25"/>
    <p:sldId id="399" r:id="rId26"/>
    <p:sldId id="400" r:id="rId27"/>
    <p:sldId id="401" r:id="rId28"/>
    <p:sldId id="402" r:id="rId29"/>
    <p:sldId id="403" r:id="rId30"/>
    <p:sldId id="404" r:id="rId31"/>
    <p:sldId id="405" r:id="rId32"/>
    <p:sldId id="406" r:id="rId33"/>
    <p:sldId id="407" r:id="rId34"/>
    <p:sldId id="408" r:id="rId35"/>
    <p:sldId id="409" r:id="rId3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00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605"/>
    <p:restoredTop sz="88091"/>
  </p:normalViewPr>
  <p:slideViewPr>
    <p:cSldViewPr snapToGrid="0" snapToObjects="1">
      <p:cViewPr>
        <p:scale>
          <a:sx n="85" d="100"/>
          <a:sy n="85" d="100"/>
        </p:scale>
        <p:origin x="144" y="144"/>
      </p:cViewPr>
      <p:guideLst>
        <p:guide orient="horz" pos="2184"/>
        <p:guide pos="279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5" d="100"/>
          <a:sy n="75" d="100"/>
        </p:scale>
        <p:origin x="2296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E88AAC-DB89-7447-B682-26A6EBA52E0D}" type="doc">
      <dgm:prSet loTypeId="urn:microsoft.com/office/officeart/2005/8/layout/lis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738B81B-1F64-B643-A340-93996E3129EA}">
      <dgm:prSet phldr="0" custT="0"/>
      <dgm:spPr>
        <a:solidFill>
          <a:schemeClr val="accent3"/>
        </a:solidFill>
      </dgm:spPr>
      <dgm:t>
        <a:bodyPr vert="horz" wrap="square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大纲</a:t>
          </a:r>
          <a:endParaRPr lang="zh-CN" altLang="en-US" dirty="0"/>
        </a:p>
      </dgm:t>
    </dgm:pt>
    <dgm:pt modelId="{8C519C40-87B3-D74E-9E65-92991FE001C6}" cxnId="{621F81BE-12A5-48E9-8D80-92E890B3CF97}" type="parTrans">
      <dgm:prSet/>
      <dgm:spPr/>
      <dgm:t>
        <a:bodyPr/>
        <a:lstStyle/>
        <a:p>
          <a:endParaRPr lang="zh-CN" altLang="en-US"/>
        </a:p>
      </dgm:t>
    </dgm:pt>
    <dgm:pt modelId="{9EAD9988-7F90-CB46-939E-CC0FEB53FD50}" cxnId="{621F81BE-12A5-48E9-8D80-92E890B3CF97}" type="sibTrans">
      <dgm:prSet/>
      <dgm:spPr/>
      <dgm:t>
        <a:bodyPr/>
        <a:lstStyle/>
        <a:p>
          <a:endParaRPr lang="zh-CN" altLang="en-US"/>
        </a:p>
      </dgm:t>
    </dgm:pt>
    <dgm:pt modelId="{E249A3C2-FE40-F94E-BF00-DC6B559DF3BB}">
      <dgm:prSet phldrT="[文本]" phldr="0" custT="0"/>
      <dgm:spPr>
        <a:solidFill>
          <a:schemeClr val="accent1"/>
        </a:solidFill>
      </dgm:spPr>
      <dgm:t>
        <a:bodyPr vert="horz" wrap="square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ea typeface="宋体" panose="02010600030101010101" pitchFamily="2" charset="-122"/>
            </a:rPr>
            <a:t>面对的环境</a:t>
          </a:r>
          <a:endParaRPr lang="zh-CN">
            <a:ea typeface="宋体" panose="02010600030101010101" pitchFamily="2" charset="-122"/>
          </a:endParaRPr>
        </a:p>
      </dgm:t>
    </dgm:pt>
    <dgm:pt modelId="{BD31AF9B-81AF-3E4C-B156-F83B4B68C65B}" cxnId="{AEACA89B-7FFB-4ED7-B172-DFFAFFF12AD4}" type="parTrans">
      <dgm:prSet/>
      <dgm:spPr/>
      <dgm:t>
        <a:bodyPr/>
        <a:lstStyle/>
        <a:p>
          <a:endParaRPr lang="zh-CN" altLang="en-US"/>
        </a:p>
      </dgm:t>
    </dgm:pt>
    <dgm:pt modelId="{AA892D48-D69F-F542-8570-F483F6B9CD74}" cxnId="{AEACA89B-7FFB-4ED7-B172-DFFAFFF12AD4}" type="sibTrans">
      <dgm:prSet/>
      <dgm:spPr/>
      <dgm:t>
        <a:bodyPr/>
        <a:lstStyle/>
        <a:p>
          <a:endParaRPr lang="zh-CN" altLang="en-US"/>
        </a:p>
      </dgm:t>
    </dgm:pt>
    <dgm:pt modelId="{BE26562A-CDB2-E849-9676-862B73F3172D}">
      <dgm:prSet phldr="0" custT="0"/>
      <dgm:spPr/>
      <dgm:t>
        <a:bodyPr vert="horz" wrap="square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工程篇</a:t>
          </a:r>
          <a:endParaRPr lang="zh-CN" altLang="en-US" dirty="0"/>
        </a:p>
      </dgm:t>
    </dgm:pt>
    <dgm:pt modelId="{3839B081-F510-2244-A161-FD407B2CE18C}" cxnId="{8032573F-1C6D-4A51-A2D3-A8994DDC5382}" type="parTrans">
      <dgm:prSet/>
      <dgm:spPr/>
      <dgm:t>
        <a:bodyPr/>
        <a:lstStyle/>
        <a:p>
          <a:endParaRPr lang="zh-CN" altLang="en-US"/>
        </a:p>
      </dgm:t>
    </dgm:pt>
    <dgm:pt modelId="{3A1939E7-B678-D242-B313-1DCE932FF492}" cxnId="{8032573F-1C6D-4A51-A2D3-A8994DDC5382}" type="sibTrans">
      <dgm:prSet/>
      <dgm:spPr/>
      <dgm:t>
        <a:bodyPr/>
        <a:lstStyle/>
        <a:p>
          <a:endParaRPr lang="zh-CN" altLang="en-US"/>
        </a:p>
      </dgm:t>
    </dgm:pt>
    <dgm:pt modelId="{F9451F43-F5B4-FD4E-BC67-363C23615B03}">
      <dgm:prSet phldrT="[文本]" phldr="0" custT="0"/>
      <dgm:spPr/>
      <dgm:t>
        <a:bodyPr vert="horz" wrap="square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ea typeface="宋体" panose="02010600030101010101" pitchFamily="2" charset="-122"/>
            </a:rPr>
            <a:t>产品篇</a:t>
          </a:r>
          <a:endParaRPr lang="zh-CN">
            <a:ea typeface="宋体" panose="02010600030101010101" pitchFamily="2" charset="-122"/>
          </a:endParaRPr>
        </a:p>
      </dgm:t>
    </dgm:pt>
    <dgm:pt modelId="{51455CB2-08D0-8545-9823-53C430734211}" cxnId="{15BE566A-8C81-4420-A44B-79E62FAC039B}" type="parTrans">
      <dgm:prSet/>
      <dgm:spPr/>
      <dgm:t>
        <a:bodyPr/>
        <a:lstStyle/>
        <a:p>
          <a:endParaRPr lang="zh-CN" altLang="en-US"/>
        </a:p>
      </dgm:t>
    </dgm:pt>
    <dgm:pt modelId="{2F60F89D-DA3F-314A-B2A6-8DA6A10F69B3}" cxnId="{15BE566A-8C81-4420-A44B-79E62FAC039B}" type="sibTrans">
      <dgm:prSet/>
      <dgm:spPr/>
      <dgm:t>
        <a:bodyPr/>
        <a:lstStyle/>
        <a:p>
          <a:endParaRPr lang="zh-CN" altLang="en-US"/>
        </a:p>
      </dgm:t>
    </dgm:pt>
    <dgm:pt modelId="{5372D474-9D97-C341-9BB9-F3BE675BC1D6}" type="pres">
      <dgm:prSet presAssocID="{EEE88AAC-DB89-7447-B682-26A6EBA52E0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7EA6D31-0051-394E-B843-F2444A891229}" type="pres">
      <dgm:prSet presAssocID="{5738B81B-1F64-B643-A340-93996E3129EA}" presName="parentLin" presStyleCnt="0"/>
      <dgm:spPr/>
    </dgm:pt>
    <dgm:pt modelId="{B679D45D-D803-D243-A870-F09C5558EC56}" type="pres">
      <dgm:prSet presAssocID="{5738B81B-1F64-B643-A340-93996E3129EA}" presName="parentLeftMargin" presStyleCnt="0"/>
      <dgm:spPr/>
      <dgm:t>
        <a:bodyPr/>
        <a:lstStyle/>
        <a:p>
          <a:endParaRPr lang="zh-CN" altLang="en-US"/>
        </a:p>
      </dgm:t>
    </dgm:pt>
    <dgm:pt modelId="{E6D279BA-3FFA-114B-86AC-36CB09DAA829}" type="pres">
      <dgm:prSet presAssocID="{5738B81B-1F64-B643-A340-93996E3129E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76A199-94AB-3344-BA07-F1C3CAC35935}" type="pres">
      <dgm:prSet presAssocID="{5738B81B-1F64-B643-A340-93996E3129EA}" presName="negativeSpace" presStyleCnt="0"/>
      <dgm:spPr/>
    </dgm:pt>
    <dgm:pt modelId="{A04C7182-6E4F-474B-8E61-5B3A613001B6}" type="pres">
      <dgm:prSet presAssocID="{5738B81B-1F64-B643-A340-93996E3129EA}" presName="childText" presStyleLbl="conFgAcc1" presStyleIdx="0" presStyleCnt="4">
        <dgm:presLayoutVars>
          <dgm:bulletEnabled val="1"/>
        </dgm:presLayoutVars>
      </dgm:prSet>
      <dgm:spPr/>
    </dgm:pt>
    <dgm:pt modelId="{DBF82B12-E2D2-DE43-AB01-2E98F7877160}" type="pres">
      <dgm:prSet presAssocID="{9EAD9988-7F90-CB46-939E-CC0FEB53FD50}" presName="spaceBetweenRectangles" presStyleCnt="0"/>
      <dgm:spPr/>
    </dgm:pt>
    <dgm:pt modelId="{3428070C-6F14-D442-9933-0FD6D1BC8C48}" type="pres">
      <dgm:prSet presAssocID="{E249A3C2-FE40-F94E-BF00-DC6B559DF3BB}" presName="parentLin" presStyleCnt="0"/>
      <dgm:spPr/>
    </dgm:pt>
    <dgm:pt modelId="{5E0B83C1-3FE9-FE40-99AE-007048455A4C}" type="pres">
      <dgm:prSet presAssocID="{E249A3C2-FE40-F94E-BF00-DC6B559DF3BB}" presName="parentLeftMargin" presStyleCnt="0"/>
      <dgm:spPr/>
      <dgm:t>
        <a:bodyPr/>
        <a:lstStyle/>
        <a:p>
          <a:endParaRPr lang="zh-CN" altLang="en-US"/>
        </a:p>
      </dgm:t>
    </dgm:pt>
    <dgm:pt modelId="{80AC5E39-13E8-F840-8DAD-68FBA984FADB}" type="pres">
      <dgm:prSet presAssocID="{E249A3C2-FE40-F94E-BF00-DC6B559DF3B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69FEC7-A6CB-7F48-A741-58F8F95D7F96}" type="pres">
      <dgm:prSet presAssocID="{E249A3C2-FE40-F94E-BF00-DC6B559DF3BB}" presName="negativeSpace" presStyleCnt="0"/>
      <dgm:spPr/>
    </dgm:pt>
    <dgm:pt modelId="{7ED80D8B-273C-E14D-97CB-54FED1670AB6}" type="pres">
      <dgm:prSet presAssocID="{E249A3C2-FE40-F94E-BF00-DC6B559DF3BB}" presName="childText" presStyleLbl="conFgAcc1" presStyleIdx="1" presStyleCnt="4">
        <dgm:presLayoutVars>
          <dgm:bulletEnabled val="1"/>
        </dgm:presLayoutVars>
      </dgm:prSet>
      <dgm:spPr/>
    </dgm:pt>
    <dgm:pt modelId="{184272D9-B571-8049-A229-7A89E5378226}" type="pres">
      <dgm:prSet presAssocID="{AA892D48-D69F-F542-8570-F483F6B9CD74}" presName="spaceBetweenRectangles" presStyleCnt="0"/>
      <dgm:spPr/>
    </dgm:pt>
    <dgm:pt modelId="{8CBA346E-5E9C-2A48-BD22-2123F1053BC1}" type="pres">
      <dgm:prSet presAssocID="{BE26562A-CDB2-E849-9676-862B73F3172D}" presName="parentLin" presStyleCnt="0"/>
      <dgm:spPr/>
    </dgm:pt>
    <dgm:pt modelId="{2E9641A2-DCFF-3845-8D7B-40A2236DA5C7}" type="pres">
      <dgm:prSet presAssocID="{BE26562A-CDB2-E849-9676-862B73F3172D}" presName="parentLeftMargin" presStyleCnt="0"/>
      <dgm:spPr/>
      <dgm:t>
        <a:bodyPr/>
        <a:lstStyle/>
        <a:p>
          <a:endParaRPr lang="zh-CN" altLang="en-US"/>
        </a:p>
      </dgm:t>
    </dgm:pt>
    <dgm:pt modelId="{2E5022A9-3C66-034F-86DB-7949DE4E14C8}" type="pres">
      <dgm:prSet presAssocID="{BE26562A-CDB2-E849-9676-862B73F3172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D45DF9-7991-AE47-8A4F-AF45D8FE0B3C}" type="pres">
      <dgm:prSet presAssocID="{BE26562A-CDB2-E849-9676-862B73F3172D}" presName="negativeSpace" presStyleCnt="0"/>
      <dgm:spPr/>
    </dgm:pt>
    <dgm:pt modelId="{E8A5A459-D722-5E4F-A3E8-9E71104614EA}" type="pres">
      <dgm:prSet presAssocID="{BE26562A-CDB2-E849-9676-862B73F3172D}" presName="childText" presStyleLbl="conFgAcc1" presStyleIdx="2" presStyleCnt="4">
        <dgm:presLayoutVars>
          <dgm:bulletEnabled val="1"/>
        </dgm:presLayoutVars>
      </dgm:prSet>
      <dgm:spPr/>
    </dgm:pt>
    <dgm:pt modelId="{E0C95C1C-D0F6-0842-80F9-9AD4F56F0619}" type="pres">
      <dgm:prSet presAssocID="{3A1939E7-B678-D242-B313-1DCE932FF492}" presName="spaceBetweenRectangles" presStyleCnt="0"/>
      <dgm:spPr/>
    </dgm:pt>
    <dgm:pt modelId="{04DBD103-F454-A24C-A85A-9E4821EA6520}" type="pres">
      <dgm:prSet presAssocID="{F9451F43-F5B4-FD4E-BC67-363C23615B03}" presName="parentLin" presStyleCnt="0"/>
      <dgm:spPr/>
    </dgm:pt>
    <dgm:pt modelId="{406D1B6F-7FF2-2246-BBA6-EF011CAF66CC}" type="pres">
      <dgm:prSet presAssocID="{F9451F43-F5B4-FD4E-BC67-363C23615B03}" presName="parentLeftMargin" presStyleCnt="0"/>
      <dgm:spPr/>
      <dgm:t>
        <a:bodyPr/>
        <a:lstStyle/>
        <a:p>
          <a:endParaRPr lang="zh-CN" altLang="en-US"/>
        </a:p>
      </dgm:t>
    </dgm:pt>
    <dgm:pt modelId="{7F9F2CEB-B011-3A4A-A6A1-E6298518D9CA}" type="pres">
      <dgm:prSet presAssocID="{F9451F43-F5B4-FD4E-BC67-363C23615B0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A2D7EA-9D95-C242-9F61-E2AEA496568A}" type="pres">
      <dgm:prSet presAssocID="{F9451F43-F5B4-FD4E-BC67-363C23615B03}" presName="negativeSpace" presStyleCnt="0"/>
      <dgm:spPr/>
    </dgm:pt>
    <dgm:pt modelId="{BEA6E8D3-F5A1-8746-81C3-DD30D6CE6629}" type="pres">
      <dgm:prSet presAssocID="{F9451F43-F5B4-FD4E-BC67-363C23615B0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21F81BE-12A5-48E9-8D80-92E890B3CF97}" srcId="{EEE88AAC-DB89-7447-B682-26A6EBA52E0D}" destId="{5738B81B-1F64-B643-A340-93996E3129EA}" srcOrd="0" destOrd="0" parTransId="{8C519C40-87B3-D74E-9E65-92991FE001C6}" sibTransId="{9EAD9988-7F90-CB46-939E-CC0FEB53FD50}"/>
    <dgm:cxn modelId="{AEACA89B-7FFB-4ED7-B172-DFFAFFF12AD4}" srcId="{EEE88AAC-DB89-7447-B682-26A6EBA52E0D}" destId="{E249A3C2-FE40-F94E-BF00-DC6B559DF3BB}" srcOrd="1" destOrd="0" parTransId="{BD31AF9B-81AF-3E4C-B156-F83B4B68C65B}" sibTransId="{AA892D48-D69F-F542-8570-F483F6B9CD74}"/>
    <dgm:cxn modelId="{8032573F-1C6D-4A51-A2D3-A8994DDC5382}" srcId="{EEE88AAC-DB89-7447-B682-26A6EBA52E0D}" destId="{BE26562A-CDB2-E849-9676-862B73F3172D}" srcOrd="2" destOrd="0" parTransId="{3839B081-F510-2244-A161-FD407B2CE18C}" sibTransId="{3A1939E7-B678-D242-B313-1DCE932FF492}"/>
    <dgm:cxn modelId="{15BE566A-8C81-4420-A44B-79E62FAC039B}" srcId="{EEE88AAC-DB89-7447-B682-26A6EBA52E0D}" destId="{F9451F43-F5B4-FD4E-BC67-363C23615B03}" srcOrd="3" destOrd="0" parTransId="{51455CB2-08D0-8545-9823-53C430734211}" sibTransId="{2F60F89D-DA3F-314A-B2A6-8DA6A10F69B3}"/>
    <dgm:cxn modelId="{AFEEAF24-4FA7-4CB3-9011-E695F8B53903}" type="presOf" srcId="{EEE88AAC-DB89-7447-B682-26A6EBA52E0D}" destId="{5372D474-9D97-C341-9BB9-F3BE675BC1D6}" srcOrd="0" destOrd="0" presId="urn:microsoft.com/office/officeart/2005/8/layout/list1"/>
    <dgm:cxn modelId="{133F4B4A-264D-4C00-BAF9-5BDE979F358B}" type="presParOf" srcId="{5372D474-9D97-C341-9BB9-F3BE675BC1D6}" destId="{F7EA6D31-0051-394E-B843-F2444A891229}" srcOrd="0" destOrd="0" presId="urn:microsoft.com/office/officeart/2005/8/layout/list1"/>
    <dgm:cxn modelId="{B4949A53-D871-41C8-A784-8AAFE996E41C}" type="presParOf" srcId="{F7EA6D31-0051-394E-B843-F2444A891229}" destId="{B679D45D-D803-D243-A870-F09C5558EC56}" srcOrd="0" destOrd="0" presId="urn:microsoft.com/office/officeart/2005/8/layout/list1"/>
    <dgm:cxn modelId="{53C4E47D-53D8-4001-9FA6-FA565699793F}" type="presOf" srcId="{5738B81B-1F64-B643-A340-93996E3129EA}" destId="{B679D45D-D803-D243-A870-F09C5558EC56}" srcOrd="0" destOrd="0" presId="urn:microsoft.com/office/officeart/2005/8/layout/list1"/>
    <dgm:cxn modelId="{2974D707-411E-412E-BBC3-6A21A2A9A804}" type="presParOf" srcId="{F7EA6D31-0051-394E-B843-F2444A891229}" destId="{E6D279BA-3FFA-114B-86AC-36CB09DAA829}" srcOrd="1" destOrd="0" presId="urn:microsoft.com/office/officeart/2005/8/layout/list1"/>
    <dgm:cxn modelId="{EF369433-2C30-42D7-88B0-8864CED6EE5B}" type="presOf" srcId="{5738B81B-1F64-B643-A340-93996E3129EA}" destId="{E6D279BA-3FFA-114B-86AC-36CB09DAA829}" srcOrd="0" destOrd="0" presId="urn:microsoft.com/office/officeart/2005/8/layout/list1"/>
    <dgm:cxn modelId="{786CDCD1-50E2-4843-B060-5E2D9DED2F8E}" type="presParOf" srcId="{5372D474-9D97-C341-9BB9-F3BE675BC1D6}" destId="{D976A199-94AB-3344-BA07-F1C3CAC35935}" srcOrd="1" destOrd="0" presId="urn:microsoft.com/office/officeart/2005/8/layout/list1"/>
    <dgm:cxn modelId="{7E8F834D-9036-41EB-BB63-6DAF7C3C7F7B}" type="presParOf" srcId="{5372D474-9D97-C341-9BB9-F3BE675BC1D6}" destId="{A04C7182-6E4F-474B-8E61-5B3A613001B6}" srcOrd="2" destOrd="0" presId="urn:microsoft.com/office/officeart/2005/8/layout/list1"/>
    <dgm:cxn modelId="{60F2886C-2031-412E-9246-D06F2104D6F1}" type="presParOf" srcId="{5372D474-9D97-C341-9BB9-F3BE675BC1D6}" destId="{DBF82B12-E2D2-DE43-AB01-2E98F7877160}" srcOrd="3" destOrd="0" presId="urn:microsoft.com/office/officeart/2005/8/layout/list1"/>
    <dgm:cxn modelId="{84AE1B84-FCB2-4E1D-A11A-75738701DDCD}" type="presParOf" srcId="{5372D474-9D97-C341-9BB9-F3BE675BC1D6}" destId="{3428070C-6F14-D442-9933-0FD6D1BC8C48}" srcOrd="4" destOrd="0" presId="urn:microsoft.com/office/officeart/2005/8/layout/list1"/>
    <dgm:cxn modelId="{9946B30C-FDC1-4FA3-927E-B3220A58563A}" type="presParOf" srcId="{3428070C-6F14-D442-9933-0FD6D1BC8C48}" destId="{5E0B83C1-3FE9-FE40-99AE-007048455A4C}" srcOrd="0" destOrd="4" presId="urn:microsoft.com/office/officeart/2005/8/layout/list1"/>
    <dgm:cxn modelId="{6262A2A0-E0E9-4041-BB30-EAAEF6C6C08D}" type="presOf" srcId="{E249A3C2-FE40-F94E-BF00-DC6B559DF3BB}" destId="{5E0B83C1-3FE9-FE40-99AE-007048455A4C}" srcOrd="0" destOrd="0" presId="urn:microsoft.com/office/officeart/2005/8/layout/list1"/>
    <dgm:cxn modelId="{8272D471-0283-41DF-BB07-6EAE1A81012B}" type="presParOf" srcId="{3428070C-6F14-D442-9933-0FD6D1BC8C48}" destId="{80AC5E39-13E8-F840-8DAD-68FBA984FADB}" srcOrd="1" destOrd="4" presId="urn:microsoft.com/office/officeart/2005/8/layout/list1"/>
    <dgm:cxn modelId="{81679DCE-AA92-4409-AA09-E7A907CA60B2}" type="presOf" srcId="{E249A3C2-FE40-F94E-BF00-DC6B559DF3BB}" destId="{80AC5E39-13E8-F840-8DAD-68FBA984FADB}" srcOrd="0" destOrd="0" presId="urn:microsoft.com/office/officeart/2005/8/layout/list1"/>
    <dgm:cxn modelId="{396CEA4E-EDB4-448F-A697-0455418E90FE}" type="presParOf" srcId="{5372D474-9D97-C341-9BB9-F3BE675BC1D6}" destId="{4669FEC7-A6CB-7F48-A741-58F8F95D7F96}" srcOrd="5" destOrd="0" presId="urn:microsoft.com/office/officeart/2005/8/layout/list1"/>
    <dgm:cxn modelId="{71C5121E-16CD-45C6-B5AB-C195CAC187BA}" type="presParOf" srcId="{5372D474-9D97-C341-9BB9-F3BE675BC1D6}" destId="{7ED80D8B-273C-E14D-97CB-54FED1670AB6}" srcOrd="6" destOrd="0" presId="urn:microsoft.com/office/officeart/2005/8/layout/list1"/>
    <dgm:cxn modelId="{8C3C5522-C915-449E-AF14-CC73D53C2FCF}" type="presParOf" srcId="{5372D474-9D97-C341-9BB9-F3BE675BC1D6}" destId="{184272D9-B571-8049-A229-7A89E5378226}" srcOrd="7" destOrd="0" presId="urn:microsoft.com/office/officeart/2005/8/layout/list1"/>
    <dgm:cxn modelId="{0BEECD6F-F8CA-4EC4-BDB3-56AA15F72C7F}" type="presParOf" srcId="{5372D474-9D97-C341-9BB9-F3BE675BC1D6}" destId="{8CBA346E-5E9C-2A48-BD22-2123F1053BC1}" srcOrd="8" destOrd="0" presId="urn:microsoft.com/office/officeart/2005/8/layout/list1"/>
    <dgm:cxn modelId="{F1FF442A-FA56-4577-AECB-3D658E70D3E8}" type="presParOf" srcId="{8CBA346E-5E9C-2A48-BD22-2123F1053BC1}" destId="{2E9641A2-DCFF-3845-8D7B-40A2236DA5C7}" srcOrd="0" destOrd="8" presId="urn:microsoft.com/office/officeart/2005/8/layout/list1"/>
    <dgm:cxn modelId="{E4460B9D-6124-4DD8-9704-F51C0652F67E}" type="presOf" srcId="{BE26562A-CDB2-E849-9676-862B73F3172D}" destId="{2E9641A2-DCFF-3845-8D7B-40A2236DA5C7}" srcOrd="0" destOrd="0" presId="urn:microsoft.com/office/officeart/2005/8/layout/list1"/>
    <dgm:cxn modelId="{0C82AB9D-3DE9-44CF-8D5E-93B9F36698C9}" type="presParOf" srcId="{8CBA346E-5E9C-2A48-BD22-2123F1053BC1}" destId="{2E5022A9-3C66-034F-86DB-7949DE4E14C8}" srcOrd="1" destOrd="8" presId="urn:microsoft.com/office/officeart/2005/8/layout/list1"/>
    <dgm:cxn modelId="{5F3B91CD-B5E2-4825-90DA-691CAEDE3340}" type="presOf" srcId="{BE26562A-CDB2-E849-9676-862B73F3172D}" destId="{2E5022A9-3C66-034F-86DB-7949DE4E14C8}" srcOrd="0" destOrd="0" presId="urn:microsoft.com/office/officeart/2005/8/layout/list1"/>
    <dgm:cxn modelId="{0B04D1BE-29A3-4492-8E78-E0CE18D0C0C4}" type="presParOf" srcId="{5372D474-9D97-C341-9BB9-F3BE675BC1D6}" destId="{3AD45DF9-7991-AE47-8A4F-AF45D8FE0B3C}" srcOrd="9" destOrd="0" presId="urn:microsoft.com/office/officeart/2005/8/layout/list1"/>
    <dgm:cxn modelId="{19567083-4859-4807-8A76-50D539205A59}" type="presParOf" srcId="{5372D474-9D97-C341-9BB9-F3BE675BC1D6}" destId="{E8A5A459-D722-5E4F-A3E8-9E71104614EA}" srcOrd="10" destOrd="0" presId="urn:microsoft.com/office/officeart/2005/8/layout/list1"/>
    <dgm:cxn modelId="{AABA75CC-24DE-4A31-AD7C-A27F01638D7A}" type="presParOf" srcId="{5372D474-9D97-C341-9BB9-F3BE675BC1D6}" destId="{E0C95C1C-D0F6-0842-80F9-9AD4F56F0619}" srcOrd="11" destOrd="0" presId="urn:microsoft.com/office/officeart/2005/8/layout/list1"/>
    <dgm:cxn modelId="{23AA7680-8BB7-428B-8C3B-2550A4A73CFF}" type="presParOf" srcId="{5372D474-9D97-C341-9BB9-F3BE675BC1D6}" destId="{04DBD103-F454-A24C-A85A-9E4821EA6520}" srcOrd="12" destOrd="0" presId="urn:microsoft.com/office/officeart/2005/8/layout/list1"/>
    <dgm:cxn modelId="{ED2CA84F-E7E1-4023-AB0E-EB68EAFA3134}" type="presParOf" srcId="{04DBD103-F454-A24C-A85A-9E4821EA6520}" destId="{406D1B6F-7FF2-2246-BBA6-EF011CAF66CC}" srcOrd="0" destOrd="12" presId="urn:microsoft.com/office/officeart/2005/8/layout/list1"/>
    <dgm:cxn modelId="{A483CEA6-D1D3-47E2-9495-D76AE891A978}" type="presOf" srcId="{F9451F43-F5B4-FD4E-BC67-363C23615B03}" destId="{406D1B6F-7FF2-2246-BBA6-EF011CAF66CC}" srcOrd="0" destOrd="0" presId="urn:microsoft.com/office/officeart/2005/8/layout/list1"/>
    <dgm:cxn modelId="{9B53EE25-2D14-4E06-9457-23D2AD89FEC5}" type="presParOf" srcId="{04DBD103-F454-A24C-A85A-9E4821EA6520}" destId="{7F9F2CEB-B011-3A4A-A6A1-E6298518D9CA}" srcOrd="1" destOrd="12" presId="urn:microsoft.com/office/officeart/2005/8/layout/list1"/>
    <dgm:cxn modelId="{833C7151-10C4-4ED0-880A-028741345E14}" type="presOf" srcId="{F9451F43-F5B4-FD4E-BC67-363C23615B03}" destId="{7F9F2CEB-B011-3A4A-A6A1-E6298518D9CA}" srcOrd="0" destOrd="0" presId="urn:microsoft.com/office/officeart/2005/8/layout/list1"/>
    <dgm:cxn modelId="{E31B02E0-9288-4FDB-838C-6A2A3C1AB35A}" type="presParOf" srcId="{5372D474-9D97-C341-9BB9-F3BE675BC1D6}" destId="{A8A2D7EA-9D95-C242-9F61-E2AEA496568A}" srcOrd="13" destOrd="0" presId="urn:microsoft.com/office/officeart/2005/8/layout/list1"/>
    <dgm:cxn modelId="{59897FCC-4CD1-4A56-9132-89D9E967A361}" type="presParOf" srcId="{5372D474-9D97-C341-9BB9-F3BE675BC1D6}" destId="{BEA6E8D3-F5A1-8746-81C3-DD30D6CE662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4C7182-6E4F-474B-8E61-5B3A613001B6}">
      <dsp:nvSpPr>
        <dsp:cNvPr id="0" name=""/>
        <dsp:cNvSpPr/>
      </dsp:nvSpPr>
      <dsp:spPr>
        <a:xfrm>
          <a:off x="0" y="496339"/>
          <a:ext cx="652272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D279BA-3FFA-114B-86AC-36CB09DAA829}">
      <dsp:nvSpPr>
        <dsp:cNvPr id="0" name=""/>
        <dsp:cNvSpPr/>
      </dsp:nvSpPr>
      <dsp:spPr>
        <a:xfrm>
          <a:off x="326136" y="83059"/>
          <a:ext cx="4565904" cy="826560"/>
        </a:xfrm>
        <a:prstGeom prst="roundRect">
          <a:avLst/>
        </a:prstGeom>
        <a:solidFill>
          <a:schemeClr val="accent3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2580" tIns="0" rIns="17258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前言</a:t>
          </a:r>
          <a:endParaRPr lang="zh-CN" altLang="en-US" sz="2800" kern="1200" dirty="0"/>
        </a:p>
      </dsp:txBody>
      <dsp:txXfrm>
        <a:off x="366485" y="123408"/>
        <a:ext cx="4485206" cy="745862"/>
      </dsp:txXfrm>
    </dsp:sp>
    <dsp:sp modelId="{7ED80D8B-273C-E14D-97CB-54FED1670AB6}">
      <dsp:nvSpPr>
        <dsp:cNvPr id="0" name=""/>
        <dsp:cNvSpPr/>
      </dsp:nvSpPr>
      <dsp:spPr>
        <a:xfrm>
          <a:off x="0" y="1766419"/>
          <a:ext cx="652272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AC5E39-13E8-F840-8DAD-68FBA984FADB}">
      <dsp:nvSpPr>
        <dsp:cNvPr id="0" name=""/>
        <dsp:cNvSpPr/>
      </dsp:nvSpPr>
      <dsp:spPr>
        <a:xfrm>
          <a:off x="326136" y="1353139"/>
          <a:ext cx="4565904" cy="826560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2580" tIns="0" rIns="17258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如何选择架构</a:t>
          </a:r>
        </a:p>
      </dsp:txBody>
      <dsp:txXfrm>
        <a:off x="366485" y="1393488"/>
        <a:ext cx="4485206" cy="745862"/>
      </dsp:txXfrm>
    </dsp:sp>
    <dsp:sp modelId="{E8A5A459-D722-5E4F-A3E8-9E71104614EA}">
      <dsp:nvSpPr>
        <dsp:cNvPr id="0" name=""/>
        <dsp:cNvSpPr/>
      </dsp:nvSpPr>
      <dsp:spPr>
        <a:xfrm>
          <a:off x="0" y="3036499"/>
          <a:ext cx="652272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022A9-3C66-034F-86DB-7949DE4E14C8}">
      <dsp:nvSpPr>
        <dsp:cNvPr id="0" name=""/>
        <dsp:cNvSpPr/>
      </dsp:nvSpPr>
      <dsp:spPr>
        <a:xfrm>
          <a:off x="326136" y="2623220"/>
          <a:ext cx="4565904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2580" tIns="0" rIns="17258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门户架构剖析</a:t>
          </a:r>
          <a:endParaRPr lang="zh-CN" altLang="en-US" sz="2800" kern="1200" dirty="0"/>
        </a:p>
      </dsp:txBody>
      <dsp:txXfrm>
        <a:off x="366485" y="2663569"/>
        <a:ext cx="4485206" cy="745862"/>
      </dsp:txXfrm>
    </dsp:sp>
    <dsp:sp modelId="{BEA6E8D3-F5A1-8746-81C3-DD30D6CE6629}">
      <dsp:nvSpPr>
        <dsp:cNvPr id="0" name=""/>
        <dsp:cNvSpPr/>
      </dsp:nvSpPr>
      <dsp:spPr>
        <a:xfrm>
          <a:off x="0" y="4306580"/>
          <a:ext cx="652272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9F2CEB-B011-3A4A-A6A1-E6298518D9CA}">
      <dsp:nvSpPr>
        <dsp:cNvPr id="0" name=""/>
        <dsp:cNvSpPr/>
      </dsp:nvSpPr>
      <dsp:spPr>
        <a:xfrm>
          <a:off x="326136" y="3893300"/>
          <a:ext cx="4565904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2580" tIns="0" rIns="17258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打哪里来往何处去</a:t>
          </a:r>
        </a:p>
      </dsp:txBody>
      <dsp:txXfrm>
        <a:off x="366485" y="3933649"/>
        <a:ext cx="4485206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93528-8B84-2845-8FB1-BCD1C686C7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B2FC9-CEB1-154E-B427-9F3B5E42B4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defTabSz="4572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defTabSz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defTabSz="4572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defTabSz="4572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defTabSz="4572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defTabSz="4572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defTabSz="457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defTabSz="4572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95" name="Shape 9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41" name="Shape 41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51" name="Shape 51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lvl="0" indent="0">
              <a:spcBef>
                <a:spcPts val="500"/>
              </a:spcBef>
              <a:buSzTx/>
              <a:buFontTx/>
              <a:buNone/>
              <a:defRPr sz="2400" b="1"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76" name="Shape 76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lvl="0" indent="0">
              <a:spcBef>
                <a:spcPts val="300"/>
              </a:spcBef>
              <a:buSzTx/>
              <a:buFontTx/>
              <a:buNone/>
              <a:defRPr sz="1400"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7" name="Shape 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85" name="Shape 85"/>
          <p:cNvSpPr>
            <a:spLocks noGrp="1"/>
          </p:cNvSpPr>
          <p:nvPr>
            <p:ph type="pic" sz="half" idx="13" hasCustomPrompt="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  <p:sp>
        <p:nvSpPr>
          <p:cNvPr id="86" name="Shape 86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76256" y="620687"/>
            <a:ext cx="2009777" cy="4730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Shape 3"/>
          <p:cNvSpPr/>
          <p:nvPr/>
        </p:nvSpPr>
        <p:spPr>
          <a:xfrm>
            <a:off x="467543" y="1484783"/>
            <a:ext cx="8208914" cy="1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txBody>
          <a:bodyPr lIns="45719" rIns="45719"/>
          <a:lstStyle/>
          <a:p/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841314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0" marR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342900" marR="0" indent="-342900" algn="l" defTabSz="9144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783590" marR="0" indent="-326390" algn="l" defTabSz="9144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219200" marR="0" indent="-304800" algn="l" defTabSz="9144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737360" marR="0" indent="-365760" algn="l" defTabSz="9144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194560" marR="0" indent="-365760" algn="l" defTabSz="9144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2651760" marR="0" indent="-365760" algn="l" defTabSz="9144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3108960" marR="0" indent="-365760" algn="l" defTabSz="9144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3566160" marR="0" indent="-365760" algn="l" defTabSz="9144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4023360" marR="0" indent="-365760" algn="l" defTabSz="9144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ctrTitle"/>
          </p:nvPr>
        </p:nvSpPr>
        <p:spPr>
          <a:xfrm>
            <a:off x="536712" y="2564903"/>
            <a:ext cx="8134671" cy="1470026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/>
              <a:t>搜索工程师学习之路</a:t>
            </a:r>
            <a:endParaRPr lang="zh-CN" altLang="en-US" dirty="0"/>
          </a:p>
        </p:txBody>
      </p:sp>
      <p:sp>
        <p:nvSpPr>
          <p:cNvPr id="126" name="Shape 126"/>
          <p:cNvSpPr>
            <a:spLocks noGrp="1"/>
          </p:cNvSpPr>
          <p:nvPr>
            <p:ph type="subTitle" sz="quarter" idx="1"/>
          </p:nvPr>
        </p:nvSpPr>
        <p:spPr>
          <a:xfrm>
            <a:off x="5862955" y="5295265"/>
            <a:ext cx="2808605" cy="104267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500"/>
              </a:spcBef>
              <a:def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 smtClean="0"/>
              <a:t>分享人：任宇翔</a:t>
            </a:r>
            <a:endParaRPr dirty="0" smtClean="0"/>
          </a:p>
          <a:p>
            <a:pPr>
              <a:spcBef>
                <a:spcPts val="500"/>
              </a:spcBef>
              <a:def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 smtClean="0"/>
              <a:t>201</a:t>
            </a:r>
            <a:r>
              <a:rPr lang="en-US" altLang="zh-CN" dirty="0" smtClean="0"/>
              <a:t>8</a:t>
            </a:r>
            <a:r>
              <a:rPr dirty="0" smtClean="0"/>
              <a:t>年</a:t>
            </a:r>
            <a:r>
              <a:rPr lang="en-US" altLang="zh-CN" dirty="0" smtClean="0"/>
              <a:t>5</a:t>
            </a:r>
            <a:r>
              <a:rPr dirty="0" smtClean="0"/>
              <a:t>月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/>
              <a:t>工程篇</a:t>
            </a:r>
            <a:r>
              <a:rPr lang="en-US" altLang="zh-CN" dirty="0"/>
              <a:t>(</a:t>
            </a:r>
            <a:r>
              <a:rPr lang="zh-CN" altLang="en-US" dirty="0"/>
              <a:t>总结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740410" y="1828800"/>
            <a:ext cx="7341870" cy="1475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总结：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1.solr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的使用是基础，原理是保障，源码调试是更上一层楼的方式。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2.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通过源码调试，很了解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solr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lucene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的分界，了解各个组件的原理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和实现（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A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：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docvalue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的形成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--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怎么跟你所理解的正排对应；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B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：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highlight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怎么跟分词器有关？）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0410" y="3632200"/>
            <a:ext cx="7595870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收获：</a:t>
            </a:r>
            <a:endParaRPr kumimoji="0" lang="zh-CN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了解搜索工程师从入门，到进阶的过程，以及所要做的事情和衡量的标准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2.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在这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3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步成长中，我有哪些参考资料可以利用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3.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我能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自主独立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的了解我想知道的东西（调试源码）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0410" y="5041265"/>
            <a:ext cx="8307070" cy="1475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历程资料：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快速了解：中文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Solr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相关书籍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2.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系统性学习：每个版本的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solr guide pdf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3.Solr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源码搭建：https://zhuanlan.zhihu.com/p/33238111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4.Solr/lucene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源码分析：https://blog.csdn.net/conansonic/article/details/52388859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/>
              <a:t>工程篇</a:t>
            </a:r>
            <a:r>
              <a:rPr lang="en-US" altLang="zh-CN" dirty="0"/>
              <a:t>(</a:t>
            </a:r>
            <a:r>
              <a:rPr lang="zh-CN" altLang="en-US" dirty="0"/>
              <a:t>总结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691515" y="1618615"/>
            <a:ext cx="7862570" cy="2305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团队期望：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假设搜索团队进来了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4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个新人，主要做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Solr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这块，这个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Q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季度到了，组长说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大家开始准备分享吧。这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4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个新人：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A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分享索引原理，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B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分享查询原理，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C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分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享？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D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分享？或许每个人可以分享查询的一些组件。当然，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ABCD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分享东西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说明他们在进步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劣处：有些原理一般都是简单的，没有多少时间可以分享，并不能深入分析。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对于老员工：新颖点的分享我更感兴趣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1515" y="4081145"/>
            <a:ext cx="7862570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baseline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通过这次分享，我希望团队里的每一份都是一个独立个个体，都有解决问题的</a:t>
            </a:r>
            <a:endParaRPr kumimoji="0" lang="zh-CN" altLang="en-US" sz="1800" b="0" i="0" baseline="0">
              <a:ln>
                <a:noFill/>
              </a:ln>
              <a:solidFill>
                <a:schemeClr val="accent4"/>
              </a:solidFill>
              <a:effectLst/>
              <a:uFillTx/>
              <a:latin typeface="Arial" panose="020B06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baseline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能力。因为我已经</a:t>
            </a:r>
            <a:r>
              <a:rPr kumimoji="0" lang="en-US" altLang="zh-CN" sz="1800" b="0" i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en-US" sz="1800" b="0" i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分享了</a:t>
            </a:r>
            <a:r>
              <a:rPr kumimoji="0" lang="zh-CN" altLang="en-US" sz="1800" b="0" i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学习上大致的过程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。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2.</a:t>
            </a:r>
            <a:r>
              <a:rPr kumimoji="0" lang="zh-CN" altLang="en-US" sz="1800" b="0" i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搭建了调适源码的环</a:t>
            </a:r>
            <a:endParaRPr kumimoji="0" lang="zh-CN" altLang="en-US" sz="1800" b="0" i="0" baseline="0">
              <a:ln>
                <a:noFill/>
              </a:ln>
              <a:solidFill>
                <a:srgbClr val="0070C0"/>
              </a:solidFill>
              <a:effectLst/>
              <a:uFillTx/>
              <a:latin typeface="Arial" panose="020B06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境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。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3.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提供了初涉调试源码的资料。剩下的就是自己动手起来。</a:t>
            </a:r>
            <a:endParaRPr kumimoji="0" lang="zh-CN" altLang="en-US" sz="1800" b="0" i="0" baseline="0">
              <a:ln>
                <a:noFill/>
              </a:ln>
              <a:solidFill>
                <a:schemeClr val="accent4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6915" y="5158740"/>
            <a:ext cx="7811770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每个人提高才是团队的提高，倘若每个人都钻一块，比如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此次讲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highlight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不但介绍原理，深入源码，也介绍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highlight</a:t>
            </a:r>
            <a:r>
              <a:rPr lang="zh-CN" altLang="en-US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如何依赖分词器，以及某些高亮器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的问题，哪里会有问题，那我们团队每个人的分享都很有价值，大家的能力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都能蹭蹭的往上扬。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10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个人深入研究分享，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个人就能快速深入了解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10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个难点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/>
              <a:t>产品篇</a:t>
            </a:r>
            <a:r>
              <a:rPr lang="en-US" altLang="zh-CN" dirty="0"/>
              <a:t>(</a:t>
            </a:r>
            <a:r>
              <a:rPr lang="zh-CN" altLang="zh-CN" dirty="0">
                <a:solidFill>
                  <a:srgbClr val="92D050"/>
                </a:solidFill>
              </a:rPr>
              <a:t>产生困惑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2" name="椭圆 1"/>
          <p:cNvSpPr/>
          <p:nvPr/>
        </p:nvSpPr>
        <p:spPr>
          <a:xfrm>
            <a:off x="2649220" y="2177306"/>
            <a:ext cx="1103630" cy="533618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推荐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13410" y="2177598"/>
            <a:ext cx="1237615" cy="519064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搜索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2930" y="1657985"/>
            <a:ext cx="11315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如何理解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?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29480" y="1894840"/>
            <a:ext cx="3569970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匹配标签</a:t>
            </a:r>
            <a:endParaRPr kumimoji="0" lang="zh-CN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关键词匹配</a:t>
            </a:r>
            <a:endParaRPr kumimoji="0" lang="zh-CN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硬性标准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(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回答数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&gt;30,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回答率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&gt;90%)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......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9" name="直接箭头连接符 8"/>
          <p:cNvCxnSpPr>
            <a:stCxn id="2" idx="6"/>
          </p:cNvCxnSpPr>
          <p:nvPr/>
        </p:nvCxnSpPr>
        <p:spPr>
          <a:xfrm>
            <a:off x="3752850" y="2444115"/>
            <a:ext cx="805180" cy="381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1" name="图片 10" descr="推荐Tab"/>
          <p:cNvPicPr>
            <a:picLocks noChangeAspect="1"/>
          </p:cNvPicPr>
          <p:nvPr/>
        </p:nvPicPr>
        <p:blipFill>
          <a:blip r:embed="rId1"/>
          <a:srcRect l="-1609" t="16832" r="1138" b="28912"/>
          <a:stretch>
            <a:fillRect/>
          </a:stretch>
        </p:blipFill>
        <p:spPr>
          <a:xfrm>
            <a:off x="395605" y="3211830"/>
            <a:ext cx="3934460" cy="302704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993005" y="3211830"/>
            <a:ext cx="3747770" cy="2860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困惑：</a:t>
            </a:r>
            <a:endParaRPr kumimoji="0" lang="zh-CN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平时接触的推荐可能是按照标签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这个桥梁去推荐，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A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用户有糖尿病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标签，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B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也有该标签，故给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A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推荐。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总感觉有合理性，但也感觉只用标签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太少了吧？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2.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那我用多个维度，每个维度给个权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重，权重多少，找几个数据看看，可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以，就这样？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3.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质疑？你质疑你来？懵逼！！！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/>
              <a:t>产品篇</a:t>
            </a:r>
            <a:r>
              <a:rPr lang="en-US" altLang="zh-CN" dirty="0"/>
              <a:t>(</a:t>
            </a:r>
            <a:r>
              <a:rPr lang="zh-CN" altLang="zh-CN" dirty="0">
                <a:solidFill>
                  <a:srgbClr val="92D050"/>
                </a:solidFill>
              </a:rPr>
              <a:t>产生困惑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608965" y="1986915"/>
            <a:ext cx="16903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如何去解疑呢？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图片 2" descr="2)@A6}($RNPMPUP(D~@2MX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9050" y="1670685"/>
            <a:ext cx="1076325" cy="7810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8965" y="3171190"/>
            <a:ext cx="3976370" cy="1475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方式还是会的。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默认之前已经有接触推荐了，下一步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应该系统得了解相关概念，原理，方法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2.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获取途径：书籍，朋友圈，付费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3.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系统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全面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是关键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97780" y="1986915"/>
            <a:ext cx="3227070" cy="2305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概念：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：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什么是推荐系统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?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1.它能做什么；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2.它需要什么；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3.它怎么做。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：推荐系统的有哪些种类？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C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：推荐系统有哪些组成部分？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/>
              <a:t>产品篇</a:t>
            </a:r>
            <a:r>
              <a:rPr lang="en-US" altLang="zh-CN" dirty="0"/>
              <a:t>(</a:t>
            </a:r>
            <a:r>
              <a:rPr lang="zh-CN" altLang="en-US" dirty="0"/>
              <a:t>初涉概念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517525" y="1757680"/>
            <a:ext cx="18173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rgbClr val="00B050"/>
                </a:solidFill>
                <a:sym typeface="Arial" panose="020B0604020202020204"/>
              </a:rPr>
              <a:t>什么是推荐系统</a:t>
            </a:r>
            <a:r>
              <a:rPr lang="en-US" altLang="zh-CN">
                <a:solidFill>
                  <a:srgbClr val="00B050"/>
                </a:solidFill>
                <a:sym typeface="Arial" panose="020B0604020202020204"/>
              </a:rPr>
              <a:t>?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B05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7525" y="2124710"/>
            <a:ext cx="8181340" cy="2860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它能做什么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推荐系统可以把那些最终会在用户（User）和物品（Item）之间产生的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连接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提前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找出来。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 Facebook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，今日头条，电商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2.它需要什么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：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推荐系统需要已经存在的连接，从已有的连接去预测未来的连接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3.怎么做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: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预测用户评分和偏好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。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但比这个定义更抽象的实现方式分类是：机器推荐和人工推荐，也就是通常说的“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个性化推荐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”和“编辑推荐”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（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强推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）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。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/>
              <a:t>产品篇</a:t>
            </a:r>
            <a:r>
              <a:rPr lang="en-US" altLang="zh-CN" dirty="0"/>
              <a:t>(</a:t>
            </a:r>
            <a:r>
              <a:rPr lang="zh-CN" altLang="en-US" dirty="0">
                <a:sym typeface="+mn-ea"/>
              </a:rPr>
              <a:t>初涉概念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85140" y="1576070"/>
            <a:ext cx="7990205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推荐系统的问题模式: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这是一个预测问题：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1.评分预测（显示反馈，行为链的末端，数量少，易伪造，分布不稳定）；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2.行为预测（隐示反馈，漏斗状，数量多，数据稠密，关联密切）。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6" name="图片 5" descr="影评"/>
          <p:cNvPicPr>
            <a:picLocks noChangeAspect="1"/>
          </p:cNvPicPr>
          <p:nvPr/>
        </p:nvPicPr>
        <p:blipFill>
          <a:blip r:embed="rId1"/>
          <a:srcRect l="-1620" t="-588" r="1482" b="25157"/>
          <a:stretch>
            <a:fillRect/>
          </a:stretch>
        </p:blipFill>
        <p:spPr>
          <a:xfrm>
            <a:off x="5981065" y="2773680"/>
            <a:ext cx="2833370" cy="3795395"/>
          </a:xfrm>
          <a:prstGeom prst="rect">
            <a:avLst/>
          </a:prstGeom>
        </p:spPr>
      </p:pic>
      <p:pic>
        <p:nvPicPr>
          <p:cNvPr id="8" name="图片 7" descr="影评2"/>
          <p:cNvPicPr>
            <a:picLocks noChangeAspect="1"/>
          </p:cNvPicPr>
          <p:nvPr/>
        </p:nvPicPr>
        <p:blipFill>
          <a:blip r:embed="rId2"/>
          <a:srcRect l="507" t="11043" r="-101" b="585"/>
          <a:stretch>
            <a:fillRect/>
          </a:stretch>
        </p:blipFill>
        <p:spPr>
          <a:xfrm>
            <a:off x="3115310" y="2773680"/>
            <a:ext cx="2492375" cy="3933190"/>
          </a:xfrm>
          <a:prstGeom prst="rect">
            <a:avLst/>
          </a:prstGeom>
        </p:spPr>
      </p:pic>
      <p:pic>
        <p:nvPicPr>
          <p:cNvPr id="11" name="图片 10" descr="影评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2773680"/>
            <a:ext cx="2254885" cy="401129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/>
              <a:t>产品篇</a:t>
            </a:r>
            <a:r>
              <a:rPr lang="en-US" altLang="zh-CN" dirty="0"/>
              <a:t>(</a:t>
            </a:r>
            <a:r>
              <a:rPr lang="zh-CN" altLang="en-US" dirty="0">
                <a:sym typeface="+mn-ea"/>
              </a:rPr>
              <a:t>初涉概念及方法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528320" y="1626235"/>
            <a:ext cx="2585720" cy="1751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组成部分：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1.UI 和 UE；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2.数据；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3.领域知识；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4.算法。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权重大致是 4 &gt; 3 &gt; 2 &gt; 1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6355" y="5793105"/>
            <a:ext cx="7584440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user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：http://confluence.guahaoinc.com/display/search/API_Document_User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https://zhuanlan.zhihu.com/p/36697273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23005" y="1626235"/>
            <a:ext cx="5177155" cy="36912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用户画像：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用户向量化后的结果，是在构建推荐系统的过程中产生的一个关键环节的副产品，关键因素：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维度（名称，数量，来源）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2.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量化（推荐效果好坏来优化用户画像才有意义）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3.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效果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构建方法：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查户口（人口统计学信息，购买历史，无抽象，无归纳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[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冷启动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]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2.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堆数据（标签，统计结果作为量化结果）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3.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黑盒子（学习出人类无法直观理解的稠密向量，矩阵分解隐因子，词向量）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Arial" panose="020B0604020202020204"/>
              </a:rPr>
              <a:t>[ A ]˂m,n˃=[ B ]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Arial" panose="020B0604020202020204"/>
              </a:rPr>
              <a:t>˂m,k˃ * [ C ]˂k,n˃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2745" y="3961765"/>
            <a:ext cx="2833370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针对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User API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，了解里面的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字段分别代表该方法的哪些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模块？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/>
              <a:t>产品篇</a:t>
            </a:r>
            <a:r>
              <a:rPr lang="en-US" altLang="zh-CN" dirty="0"/>
              <a:t>(</a:t>
            </a:r>
            <a:r>
              <a:rPr lang="zh-CN" altLang="en-US" dirty="0"/>
              <a:t>大纲</a:t>
            </a:r>
            <a:r>
              <a:rPr lang="en-US" altLang="zh-CN" dirty="0"/>
              <a:t>)</a:t>
            </a:r>
            <a:endParaRPr lang="en-US" altLang="zh-CN" dirty="0"/>
          </a:p>
        </p:txBody>
      </p:sp>
      <p:pic>
        <p:nvPicPr>
          <p:cNvPr id="3" name="图片 2" descr="内容推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" y="2310765"/>
            <a:ext cx="8065135" cy="41605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6575" y="1710690"/>
            <a:ext cx="37985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关键词提取，实体识别，词向量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.......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/>
              <a:t>产品篇</a:t>
            </a:r>
            <a:r>
              <a:rPr lang="en-US" altLang="zh-CN" dirty="0"/>
              <a:t>(</a:t>
            </a:r>
            <a:r>
              <a:rPr lang="zh-CN" altLang="en-US" dirty="0"/>
              <a:t>方法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264160" y="1631950"/>
            <a:ext cx="8799830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文本数据中挖掘：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把所有非结构化的文本结构化，去粗取精，保留关键信息；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根据用户行为数据把物品的结构化结果传递给用户，与用户自己的结构化信息合并。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605" y="2552700"/>
            <a:ext cx="7502525" cy="34137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一、结构化文本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关键词提取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：标签来源，基础数据，常用 TF-IDF 和 TextRank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实体识别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：人物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位置和地点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热点事件等，基于词典方法结合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crf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模型。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内容分类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：将文本分类，表达较粗粒度的结构化信息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SVM，FastText）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文本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：在无人制定分类体系的前提下，无监督地将文本聚类簇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主题模型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：从已有文本中学习主题向量，预测新的文本在各个主题上的概率分布情况，也很实用，其实这也是一种聚类思想，主题向量也不是标签形式，也是用户画像的常用构成。（模型：LDA；工具：Gensim，PLDA）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6.</a:t>
            </a:r>
            <a:r>
              <a:rPr lang="zh-CN" altLang="en-US">
                <a:solidFill>
                  <a:srgbClr val="C00000"/>
                </a:solidFill>
                <a:sym typeface="Arial" panose="020B0604020202020204"/>
              </a:rPr>
              <a:t>Embedding词嵌入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，从词到篇章，无不可以学习这种嵌入表达。嵌入表达是为了挖掘出字面意思之下的语义信息，并且用有限的维度表达出来。（word2Vec，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glove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/>
              <a:t>产品篇</a:t>
            </a:r>
            <a:r>
              <a:rPr lang="en-US" altLang="zh-CN" dirty="0"/>
              <a:t>(</a:t>
            </a:r>
            <a:r>
              <a:rPr lang="zh-CN" altLang="en-US" dirty="0"/>
              <a:t>内容推荐</a:t>
            </a:r>
            <a:r>
              <a:rPr lang="en-US" altLang="zh-CN" dirty="0"/>
              <a:t>)</a:t>
            </a:r>
            <a:endParaRPr lang="en-US" altLang="zh-CN" dirty="0"/>
          </a:p>
        </p:txBody>
      </p:sp>
      <p:pic>
        <p:nvPicPr>
          <p:cNvPr id="2" name="图片 1" descr="内容推荐架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" y="1640205"/>
            <a:ext cx="5132705" cy="33166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19420" y="1732280"/>
            <a:ext cx="3230245" cy="47986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流程和基本元素：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内容这一端：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内容源经过内容分析，得到结构化的内容库和内容模型，也就是物品画像。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用户这一端：用户看过推荐列表后，会产生用户行为数据，结合物品画像，经过用户分析得到用户画像。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以后对于那些没有给用户推荐过的新内容，经过相同的内容分析过程后就可以经过推荐算法匹配，计算得到新的推荐列表给用户。如此周而复始，永不停息。（BM25F 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857795" y="1579880"/>
          <a:ext cx="6522720" cy="5095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/>
              <a:t>产品篇</a:t>
            </a:r>
            <a:r>
              <a:rPr lang="en-US" altLang="zh-CN" dirty="0"/>
              <a:t>(</a:t>
            </a:r>
            <a:r>
              <a:rPr lang="zh-CN" altLang="zh-CN" dirty="0">
                <a:solidFill>
                  <a:srgbClr val="92D050"/>
                </a:solidFill>
              </a:rPr>
              <a:t>内容推荐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576580" y="1744345"/>
            <a:ext cx="7476490" cy="45218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基于内容的推荐，最重要的不是推荐算法，而是内容挖掘和分析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举个例子，如果推荐物品是短视频，我们分几种情况看：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1.如果短视频本身没有任何结构化信息，如果不挖掘内容，那么除了强推或者随机小流量，没有别的合理曝光逻辑了；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2.如果对视频的文本描述，比如标题等能够有内容分类，比如是娱乐类，那么对于喜欢娱乐的用户来说就很合理；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3.如果能够进一步分析文本的主题，那么对于类似主题感兴趣的用户就可能得到展示；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4.如果还能识别出内容中主角是吴亦凡，那就更精准锁定一部分用户了；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5.如果再对内容本身做到嵌入分析，那么潜藏的语义信息也全部抓住，更能表达内容了。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/>
              <a:t>产品篇</a:t>
            </a:r>
            <a:r>
              <a:rPr lang="en-US" altLang="zh-CN" dirty="0"/>
              <a:t>(</a:t>
            </a:r>
            <a:r>
              <a:rPr lang="zh-CN" altLang="zh-CN" dirty="0">
                <a:solidFill>
                  <a:srgbClr val="92D050"/>
                </a:solidFill>
              </a:rPr>
              <a:t>协同过滤</a:t>
            </a:r>
            <a:r>
              <a:rPr lang="en-US" altLang="zh-CN" dirty="0">
                <a:solidFill>
                  <a:srgbClr val="92D050"/>
                </a:solidFill>
              </a:rPr>
              <a:t>-</a:t>
            </a:r>
            <a:r>
              <a:rPr lang="zh-CN" altLang="en-US" dirty="0">
                <a:solidFill>
                  <a:srgbClr val="92D050"/>
                </a:solidFill>
              </a:rPr>
              <a:t>基于用户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90855" y="1671320"/>
            <a:ext cx="7011670" cy="1475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协同过滤是一个比较大的算法范畴。通常划分为两类：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基于记忆的协同过滤（Memory-Based）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----A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基于用户，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B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基于物品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基于模型的协同过滤（Model-Based）。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背后的思想：人以群分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53745" y="3515461"/>
            <a:ext cx="882015" cy="629084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9790" y="4422775"/>
            <a:ext cx="775970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电影，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小说，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游戏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658110" y="3554361"/>
            <a:ext cx="882015" cy="551284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0815" y="4422775"/>
            <a:ext cx="775970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电影，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小说，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游戏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9" name="直接箭头连接符 8"/>
          <p:cNvCxnSpPr>
            <a:stCxn id="7" idx="2"/>
          </p:cNvCxnSpPr>
          <p:nvPr/>
        </p:nvCxnSpPr>
        <p:spPr>
          <a:xfrm flipH="1">
            <a:off x="1635760" y="3829685"/>
            <a:ext cx="102235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文本框 9"/>
          <p:cNvSpPr txBox="1"/>
          <p:nvPr/>
        </p:nvSpPr>
        <p:spPr>
          <a:xfrm>
            <a:off x="4281805" y="2553970"/>
            <a:ext cx="4763770" cy="3044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原理：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1.准备用户向量，从这个矩阵中，理论上可以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给每一个用户得到一个向量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（维度为物品维度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2.用每一个用户的向量，两两计算用户之间的相似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度，设定一个相似度阈值或者设定一个最大数量，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为每个用户保留与其最相似的用户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3.为每一个用户产生推荐结果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把和他“臭味相投”的用户们喜欢过的物品汇总起来，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去掉用户自己已经消费过的物品，剩下的排序输出就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是推荐结果，是不是很简单。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2" name="图片 11" descr="相似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1805" y="5598795"/>
            <a:ext cx="3308350" cy="109791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/>
              <a:t>产品篇</a:t>
            </a:r>
            <a:r>
              <a:rPr lang="en-US" altLang="zh-CN" dirty="0"/>
              <a:t>(</a:t>
            </a:r>
            <a:r>
              <a:rPr lang="zh-CN" altLang="zh-CN" dirty="0">
                <a:solidFill>
                  <a:srgbClr val="92D050"/>
                </a:solidFill>
                <a:sym typeface="+mn-ea"/>
              </a:rPr>
              <a:t>协同过滤</a:t>
            </a:r>
            <a:r>
              <a:rPr lang="en-US" altLang="zh-CN" dirty="0">
                <a:solidFill>
                  <a:srgbClr val="92D050"/>
                </a:solidFill>
                <a:sym typeface="+mn-ea"/>
              </a:rPr>
              <a:t>-</a:t>
            </a:r>
            <a:r>
              <a:rPr lang="zh-CN" altLang="en-US" dirty="0">
                <a:solidFill>
                  <a:srgbClr val="92D050"/>
                </a:solidFill>
                <a:sym typeface="+mn-ea"/>
              </a:rPr>
              <a:t>基于用户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95605" y="1631950"/>
            <a:ext cx="885190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问题：</a:t>
            </a:r>
            <a:endParaRPr kumimoji="0" lang="zh-CN" altLang="en-US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1.只有原始用户行为日志，需要从中构造出矩阵，怎么做？</a:t>
            </a:r>
            <a:endParaRPr kumimoji="0" lang="en-US" altLang="zh-CN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2.如果用户的向量很长，计算一个相似度则耗时很久，怎么办？</a:t>
            </a:r>
            <a:endParaRPr kumimoji="0" lang="en-US" altLang="zh-CN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3.如果用户量很大，而且通常如此，两两计算用户相似度也是一个大坑，怎么办？</a:t>
            </a:r>
            <a:endParaRPr kumimoji="0" lang="en-US" altLang="zh-CN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4.在计算推荐时，看上去要为每一个用户计算他和每一个物品的分数，又是一个大坑，怎么办？</a:t>
            </a:r>
            <a:endParaRPr kumimoji="0" lang="en-US" altLang="zh-CN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解决：</a:t>
            </a:r>
            <a:endParaRPr kumimoji="0" lang="zh-CN" altLang="en-US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en-US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构造矩阵（稀疏矩阵，</a:t>
            </a: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spark</a:t>
            </a:r>
            <a:r>
              <a:rPr kumimoji="0" lang="zh-CN" altLang="en-US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</a:t>
            </a: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python</a:t>
            </a:r>
            <a:r>
              <a:rPr kumimoji="0" lang="zh-CN" altLang="en-US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的</a:t>
            </a: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Numpy</a:t>
            </a:r>
            <a:r>
              <a:rPr kumimoji="0" lang="zh-CN" altLang="en-US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）</a:t>
            </a:r>
            <a:endParaRPr kumimoji="0" lang="zh-CN" altLang="en-US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2.</a:t>
            </a:r>
            <a:r>
              <a:rPr kumimoji="0" lang="zh-CN" altLang="en-US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相似度计算（</a:t>
            </a: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A</a:t>
            </a:r>
            <a:r>
              <a:rPr kumimoji="0" lang="zh-CN" altLang="en-US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降维</a:t>
            </a: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,</a:t>
            </a:r>
            <a:r>
              <a:rPr kumimoji="0" lang="zh-CN" altLang="en-US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原先</a:t>
            </a: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100</a:t>
            </a:r>
            <a:r>
              <a:rPr kumimoji="0" lang="zh-CN" altLang="en-US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维结果</a:t>
            </a: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0.72,</a:t>
            </a:r>
            <a:r>
              <a:rPr kumimoji="0" lang="zh-CN" altLang="en-US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现在</a:t>
            </a: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10</a:t>
            </a:r>
            <a:r>
              <a:rPr kumimoji="0" lang="zh-CN" altLang="en-US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维结果</a:t>
            </a: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0.7;B</a:t>
            </a:r>
            <a:r>
              <a:rPr kumimoji="0" lang="zh-CN" altLang="en-US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向量化</a:t>
            </a: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,</a:t>
            </a: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MapReduce</a:t>
            </a:r>
            <a:r>
              <a:rPr kumimoji="0" lang="zh-CN" altLang="en-US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，单机工具</a:t>
            </a:r>
            <a:r>
              <a:rPr kumimoji="0" lang="zh-CN" altLang="en-US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）</a:t>
            </a:r>
            <a:endParaRPr kumimoji="0" lang="zh-CN" altLang="en-US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3.</a:t>
            </a:r>
            <a:r>
              <a:rPr kumimoji="0" lang="zh-CN" altLang="en-US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计算</a:t>
            </a:r>
            <a:r>
              <a:rPr kumimoji="0" lang="zh-CN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推荐分数</a:t>
            </a: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:</a:t>
            </a:r>
            <a:r>
              <a:rPr kumimoji="0" lang="zh-CN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利用特点</a:t>
            </a: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:(A只有相似用户喜欢过的物品需要计算,这个数量相比全部物品少了很多</a:t>
            </a:r>
            <a:endParaRPr kumimoji="0" lang="en-US" altLang="zh-CN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B把计算过程拆成 Map Reduce 任务.   </a:t>
            </a:r>
            <a:r>
              <a:rPr kumimoji="0" lang="zh-CN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做法为</a:t>
            </a: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:</a:t>
            </a:r>
            <a:endParaRPr kumimoji="0" lang="en-US" altLang="zh-CN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1.遍历每个用户喜欢的物品列表；</a:t>
            </a:r>
            <a:endParaRPr kumimoji="0" lang="en-US" altLang="zh-CN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2.获取该用户的相似用户列表；</a:t>
            </a:r>
            <a:endParaRPr kumimoji="0" lang="en-US" altLang="zh-CN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3.把每一个喜欢的物品 Map 成两个记录发射出去，一个是键为 &lt; 相似用户 ID，物品 ID，1&gt; 三元</a:t>
            </a:r>
            <a:endParaRPr kumimoji="0" lang="en-US" altLang="zh-CN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组，可以拼成一个字符串，值为 &lt; 相似度 &gt;，另一个是键为 &lt; 相似用户 ID，物品 ID，0&gt; 三元组，</a:t>
            </a:r>
            <a:endParaRPr kumimoji="0" lang="en-US" altLang="zh-CN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值为 &lt; 喜欢程度 * 相似度 &gt;，其中的 1 和 0 为了区分两者，在最后一步中会用到</a:t>
            </a:r>
            <a:endParaRPr kumimoji="0" lang="en-US" altLang="zh-CN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4.Reduce 阶段，求和后输出；</a:t>
            </a:r>
            <a:endParaRPr kumimoji="0" lang="en-US" altLang="zh-CN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5.&lt; 相似用户 ID，物品 ID, 0&gt; 的值除以</a:t>
            </a:r>
            <a:endParaRPr kumimoji="0" lang="en-US" altLang="zh-CN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 &lt; 相似用户 ID，物品 ID, 1&gt; 的值</a:t>
            </a:r>
            <a:endParaRPr kumimoji="0" lang="en-US" altLang="zh-CN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" name="图片 3" descr="相似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6235" y="5827395"/>
            <a:ext cx="2959735" cy="98234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/>
              <a:t>产品篇</a:t>
            </a:r>
            <a:r>
              <a:rPr lang="en-US" altLang="zh-CN" dirty="0"/>
              <a:t>(</a:t>
            </a:r>
            <a:r>
              <a:rPr lang="zh-CN" altLang="zh-CN" dirty="0">
                <a:solidFill>
                  <a:srgbClr val="92D050"/>
                </a:solidFill>
                <a:sym typeface="+mn-ea"/>
              </a:rPr>
              <a:t>协同过滤</a:t>
            </a:r>
            <a:r>
              <a:rPr lang="en-US" altLang="zh-CN" dirty="0">
                <a:solidFill>
                  <a:srgbClr val="92D050"/>
                </a:solidFill>
                <a:sym typeface="+mn-ea"/>
              </a:rPr>
              <a:t>-</a:t>
            </a:r>
            <a:r>
              <a:rPr lang="zh-CN" altLang="en-US" dirty="0">
                <a:solidFill>
                  <a:srgbClr val="92D050"/>
                </a:solidFill>
                <a:sym typeface="+mn-ea"/>
              </a:rPr>
              <a:t>基于用户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395605" y="1657985"/>
            <a:ext cx="5081270" cy="2028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改进：</a:t>
            </a:r>
            <a:endParaRPr kumimoji="0" lang="zh-CN" altLang="zh-CN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惩罚热门物品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2.增加喜欢程度的时间衰减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，因为人的兴趣变化快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应用：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相似用户列表；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2.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基于用户的推荐结果。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605" y="4185285"/>
            <a:ext cx="8794115" cy="13208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问题：</a:t>
            </a:r>
            <a:endParaRPr kumimoji="0" lang="zh-CN" altLang="en-US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en-US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用户数量往往比较大，计算起来非常吃力，成为瓶颈；</a:t>
            </a:r>
            <a:endParaRPr kumimoji="0" lang="zh-CN" altLang="en-US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2.</a:t>
            </a:r>
            <a:r>
              <a:rPr kumimoji="0" lang="zh-CN" altLang="en-US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用户的口味其实变化还是很快的，不是静态的，所以兴趣迁移问题很难反应出来；</a:t>
            </a:r>
            <a:endParaRPr kumimoji="0" lang="zh-CN" altLang="en-US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3.</a:t>
            </a:r>
            <a:r>
              <a:rPr kumimoji="0" lang="zh-CN" altLang="en-US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数据稀疏，用户和用户之间有共同的消费行为实际上是比较少的，而且一般都是一些热门物品，</a:t>
            </a:r>
            <a:endParaRPr kumimoji="0" lang="zh-CN" altLang="en-US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对发现用户兴趣帮助也不大。</a:t>
            </a:r>
            <a:endParaRPr kumimoji="0" lang="zh-CN" altLang="en-US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/>
              <a:t>产品篇</a:t>
            </a:r>
            <a:r>
              <a:rPr lang="en-US" altLang="zh-CN" dirty="0"/>
              <a:t>(</a:t>
            </a:r>
            <a:r>
              <a:rPr lang="zh-CN" altLang="zh-CN" dirty="0">
                <a:solidFill>
                  <a:srgbClr val="92D050"/>
                </a:solidFill>
                <a:sym typeface="+mn-ea"/>
              </a:rPr>
              <a:t>协同过滤</a:t>
            </a:r>
            <a:r>
              <a:rPr lang="en-US" altLang="zh-CN" dirty="0">
                <a:solidFill>
                  <a:srgbClr val="92D050"/>
                </a:solidFill>
                <a:sym typeface="+mn-ea"/>
              </a:rPr>
              <a:t>-</a:t>
            </a:r>
            <a:r>
              <a:rPr lang="zh-CN" altLang="en-US" dirty="0">
                <a:solidFill>
                  <a:srgbClr val="92D050"/>
                </a:solidFill>
                <a:sym typeface="+mn-ea"/>
              </a:rPr>
              <a:t>基于物品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395605" y="1579245"/>
            <a:ext cx="851027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优点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;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1.物品的数量，或者严格的说，可以推荐的物品数量往往少于用户数量；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所以一般计算物品之间的相似度就不会成为瓶颈。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2.，物品之间的相似度比较静态，它们变化的速度没有用户的口味变化快；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所以完全解耦了用户兴趣迁移这个问题。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3.物品对应的消费者数量较大，对于计算物品之间的相似度稀疏度是好过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计算用户之间相似度的。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步骤：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1.构建用户物品的关系矩阵，矩阵元素可以是用户的消费行为，也可以是消费后的评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价，还可以是对消费行为的某种量化如时间、次数、费用等；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2.假如矩阵的行表示物品，列表示用户的话，那么就两两计算行向量之间的相似度，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得到物品相似度矩阵，行和列都是物品；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3.产生推荐结果，根据推荐场景不同，有两种产生结果的形式。一种是为某一个物品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推荐相关物品，另一种是在个人首页产生类似“猜你喜欢”的推荐结果。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/>
              <a:t>产品篇</a:t>
            </a:r>
            <a:r>
              <a:rPr lang="en-US" altLang="zh-CN" dirty="0"/>
              <a:t>(</a:t>
            </a:r>
            <a:r>
              <a:rPr lang="zh-CN" altLang="zh-CN" dirty="0">
                <a:solidFill>
                  <a:srgbClr val="92D050"/>
                </a:solidFill>
                <a:sym typeface="+mn-ea"/>
              </a:rPr>
              <a:t>协同过滤</a:t>
            </a:r>
            <a:r>
              <a:rPr lang="en-US" altLang="zh-CN" dirty="0">
                <a:solidFill>
                  <a:srgbClr val="92D050"/>
                </a:solidFill>
                <a:sym typeface="+mn-ea"/>
              </a:rPr>
              <a:t>-</a:t>
            </a:r>
            <a:r>
              <a:rPr lang="zh-CN" altLang="en-US" dirty="0">
                <a:solidFill>
                  <a:srgbClr val="92D050"/>
                </a:solidFill>
                <a:sym typeface="+mn-ea"/>
              </a:rPr>
              <a:t>基于物品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395605" y="1591945"/>
            <a:ext cx="8776970" cy="2305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计算物品相似度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它是一个稀疏向量；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向量的维度是用户，一个用户代表向量的一维，这个向量的总共维度是总用户数量；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向量各个维度的取值是用户对这个物品的消费结果，可以是行为本身的布尔值，也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可以是消费行为量化如时间长短、次数多少、费用大小等，还可以是消费的评价分数；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没有消费过的就不再表示出来，所以说是一个稀疏向量。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余弦相似度（别的也行）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图片 2" descr="物品相似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3505" y="4022725"/>
            <a:ext cx="3856990" cy="9715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7215" y="5388610"/>
            <a:ext cx="6528435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分母是计算两个物品向量的长度，求元素值的平方和再开方。分子是两个向量的点积，相同位置的元素值相乘再求和。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改进：物品中心化（铁杆粉丝），用户中心化（用户偏好）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/>
              <a:t>产品篇</a:t>
            </a:r>
            <a:r>
              <a:rPr lang="en-US" altLang="zh-CN" dirty="0"/>
              <a:t>(</a:t>
            </a:r>
            <a:r>
              <a:rPr lang="zh-CN" altLang="zh-CN" dirty="0">
                <a:solidFill>
                  <a:srgbClr val="92D050"/>
                </a:solidFill>
                <a:sym typeface="+mn-ea"/>
              </a:rPr>
              <a:t>协同过滤</a:t>
            </a:r>
            <a:r>
              <a:rPr lang="en-US" altLang="zh-CN" dirty="0">
                <a:solidFill>
                  <a:srgbClr val="92D050"/>
                </a:solidFill>
                <a:sym typeface="+mn-ea"/>
              </a:rPr>
              <a:t>-</a:t>
            </a:r>
            <a:r>
              <a:rPr lang="zh-CN" altLang="en-US" dirty="0">
                <a:solidFill>
                  <a:srgbClr val="92D050"/>
                </a:solidFill>
                <a:sym typeface="+mn-ea"/>
              </a:rPr>
              <a:t>基于物品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395605" y="1565910"/>
            <a:ext cx="40398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Slope One 算法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计算的物品之间的距离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图片 2" descr="差距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855" y="1932940"/>
            <a:ext cx="3944620" cy="1922145"/>
          </a:xfrm>
          <a:prstGeom prst="rect">
            <a:avLst/>
          </a:prstGeom>
        </p:spPr>
      </p:pic>
      <p:pic>
        <p:nvPicPr>
          <p:cNvPr id="4" name="图片 3" descr="差距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35" y="3855085"/>
            <a:ext cx="3864610" cy="17767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19625" y="1565910"/>
            <a:ext cx="4208145" cy="42754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括号里表示两个物品的共同用户数量，代表两个物品差距的置信程度。比如物品 A 和物品 B 之间的差距是 0.5，共同用户数是 2，反之，物品 B 和物品 A 的差距是 -0.5，共同用户数还是 2。知道这个差距后，就可以用一个物品去预测另一个物品的评分。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如果只知道用户 3 给物品 B 的评分是 2，那么预测用户 3 给物品 A 的评分呢就是 2.5，因为从物品 B 到物品 A 的差距是 0.5。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如果知道用户给多个物品评分了，怎么汇总这些分数呢？按照共同用户数加权求平均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比如现在知道用户 3 不但给物品 B 评分为 2，还给物品 C 评分为 5，物品 B 对物品 A 的预测是 2.5 分，刚才计算过了，物品 C 给物品 A 的预测是 8 分，再加权平均。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图片 6" descr="差距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690" y="5933440"/>
            <a:ext cx="2181225" cy="6762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03935" y="5794375"/>
            <a:ext cx="12331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实时更新？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92930" y="2494915"/>
            <a:ext cx="4662170" cy="3136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Slope One 可以做到在线更新我的理解是每当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有一个新的用户评分时，只需要把原来该用户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对于这个物品的评分值从推荐分数替换成实际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分数，然后更新物品间距离矩阵中包含这个物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品的行和列即可，每个矩阵元素计算过程中以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前的分子和分母值可以保留，只需往分子增加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一个项目，分母加1即可更新。同时行或列的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值只需计算一次，然后取相反数填到行列转置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的位置。而相似度矩阵计算则需要遍历所有和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这个物品有公共用户的物品的所有公共用户的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评分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/>
              <a:t>产品篇</a:t>
            </a:r>
            <a:r>
              <a:rPr lang="en-US" altLang="zh-CN" dirty="0"/>
              <a:t>(</a:t>
            </a:r>
            <a:r>
              <a:rPr lang="zh-CN" altLang="en-US" dirty="0"/>
              <a:t>协同过滤</a:t>
            </a:r>
            <a:r>
              <a:rPr lang="en-US" altLang="zh-CN" dirty="0"/>
              <a:t>)</a:t>
            </a:r>
            <a:endParaRPr lang="en-US" altLang="zh-CN" dirty="0"/>
          </a:p>
        </p:txBody>
      </p:sp>
      <p:pic>
        <p:nvPicPr>
          <p:cNvPr id="2" name="图片 1" descr="协同过滤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515" y="3102610"/>
            <a:ext cx="7502525" cy="37712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4375" y="1497330"/>
            <a:ext cx="57289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spark,kafka,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相似度，搜索引擎（大数据量存储和查询） </a:t>
            </a:r>
            <a:endParaRPr kumimoji="0" lang="zh-CN" altLang="zh-CN" sz="18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4375" y="1864360"/>
            <a:ext cx="7348855" cy="13208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粗略来说有这几个特征：帖子发布数量，月均发帖数量，平均帖子字数，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头像，一些标签数据，例如是否大V，是否营销号，是否网红，职业等标签数据。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另外还可以统计发文Top关键词向量及词频。标签数据可计算杰卡的相似度，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Top关键词可计算余弦相似度，发布量，字数等可计算欧氏距离，然后再融合这几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种相似度得到总和相似度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/>
              <a:t>产品篇</a:t>
            </a:r>
            <a:r>
              <a:rPr lang="en-US" altLang="zh-CN" dirty="0"/>
              <a:t>(</a:t>
            </a:r>
            <a:r>
              <a:rPr lang="zh-CN" altLang="en-US" dirty="0"/>
              <a:t>矩阵分解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395605" y="1577340"/>
            <a:ext cx="8489315" cy="18135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我们都是读书人，从不在背后说模型的坏话，这里可以非常坦诚地说几点近邻模型的问题：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物品之间存在相关性，信息量并不随着向量维度增加而线性增加；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矩阵元素稀疏，计算结果不稳定，增减一个向量维度，导致近邻结果差异很大的情况存在。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实际推荐计算时不再使用大矩阵，而是使用分解得到的两个小矩阵：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假设用户物品的评分矩阵 A 是 m 乘以 n 维，即一共有 m 个用户，n 个物品。我们选一个很小的数 k，这个 k 比 m 和 n 都小很多，比如小两个数量级这样，通过一套算法得到两个矩阵 U 和 V，矩阵 U 的维度是 m 乘以 k，矩阵 V 的维度是 n 乘以 k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图片 2" descr="矩阵分解公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3390900"/>
            <a:ext cx="2105025" cy="5429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77185" y="3390900"/>
            <a:ext cx="469392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Arial" panose="020B0604020202020204"/>
              </a:rPr>
              <a:t>[ A ]˂m,n˃=[ U ]˂m,k˃ * [ V ]˂k,n˃    </a:t>
            </a:r>
            <a:r>
              <a:rPr lang="zh-CN" altLang="en-US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Arial" panose="020B0604020202020204"/>
              </a:rPr>
              <a:t>（内积）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2760" y="3933825"/>
            <a:ext cx="7656830" cy="23672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每一个物品都得到一个向量 q，每一个用户也得到一个向量 p。对于物品，与它对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应的向量 q 中的元素，有正有负，代表着这个物品背后暗藏的一些用户关注的因素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对于用户，与它对应的向量 p 中的元素，也有正有负，代表这个用户在若干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因素上的偏好。物品被关注的因素，和用户偏好的因素，它们的数量和意义是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一致的，就是我们在矩阵分解之处人为指定的 k。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举个例子，用户 u 的向量是 pu，物品 i 的向量是 qi，那么，要计算物品 i 推荐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给用户 u 的推荐分数，直接计算点积即可：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 descr="矩阵分解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170" y="6009005"/>
            <a:ext cx="1733550" cy="55245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/>
              <a:t>产品篇</a:t>
            </a:r>
            <a:r>
              <a:rPr lang="en-US" altLang="zh-CN" dirty="0"/>
              <a:t>(</a:t>
            </a:r>
            <a:r>
              <a:rPr lang="zh-CN" altLang="en-US" dirty="0">
                <a:sym typeface="+mn-ea"/>
              </a:rPr>
              <a:t>矩阵分解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97840" y="1651000"/>
            <a:ext cx="8186420" cy="23368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看上去很简单，难在哪呢？难在如何得到每一个用户，每一个物品的 k 维向量。这是一个机器学习问题。按照机器学习框架，一般就是考虑两个核心要素：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1.损失函数；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2.优化算法。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损失函数： 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前一部分：用分解后的矩阵预测分数，要和实际的用户评分之间误差越小越好。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后一部分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: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得到的隐因子向量要越简单越好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,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以控制这个模型的方差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,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防止过拟合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840" y="3731895"/>
            <a:ext cx="4085590" cy="7143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1990" y="4425950"/>
            <a:ext cx="6152515" cy="2305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SVD 的学习过程就是：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准备好用户物品的评分矩阵，每一条评分数据看做一条训练样本；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给分解后的 U 矩阵和 V 矩阵随机初始化元素值；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用 U 和 V 计算预测后的分数；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4.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计算预测的分数和实际的分数误差；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5.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按照梯度下降的方向更新 U 和 V 中的元素值；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6.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重复步骤 3 到 5，直到达到停止条件。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最后：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拿着物品和用户两个向量，计算点积就是推荐分数了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/>
              <a:t>面对的环境</a:t>
            </a:r>
            <a:r>
              <a:rPr lang="en-US" altLang="zh-CN" dirty="0"/>
              <a:t>(</a:t>
            </a:r>
            <a:r>
              <a:rPr lang="zh-CN" altLang="zh-CN" dirty="0">
                <a:solidFill>
                  <a:srgbClr val="92D050"/>
                </a:solidFill>
              </a:rPr>
              <a:t>工作内容</a:t>
            </a:r>
            <a:r>
              <a:rPr lang="en-US" altLang="zh-CN" dirty="0"/>
              <a:t>)</a:t>
            </a:r>
            <a:endParaRPr lang="en-US" altLang="zh-CN" dirty="0"/>
          </a:p>
        </p:txBody>
      </p:sp>
      <p:grpSp>
        <p:nvGrpSpPr>
          <p:cNvPr id="43" name="组 42"/>
          <p:cNvGrpSpPr/>
          <p:nvPr/>
        </p:nvGrpSpPr>
        <p:grpSpPr>
          <a:xfrm>
            <a:off x="1633928" y="3055610"/>
            <a:ext cx="6395720" cy="661025"/>
            <a:chOff x="2353453" y="3055610"/>
            <a:chExt cx="5063142" cy="661025"/>
          </a:xfrm>
        </p:grpSpPr>
        <p:grpSp>
          <p:nvGrpSpPr>
            <p:cNvPr id="23" name="组 22"/>
            <p:cNvGrpSpPr/>
            <p:nvPr/>
          </p:nvGrpSpPr>
          <p:grpSpPr>
            <a:xfrm>
              <a:off x="2353453" y="3057068"/>
              <a:ext cx="5063142" cy="659567"/>
              <a:chOff x="2143593" y="4724399"/>
              <a:chExt cx="5063142" cy="659567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2143593" y="4724399"/>
                <a:ext cx="521536" cy="659567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886073" y="4839334"/>
                <a:ext cx="4320662" cy="459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2400" b="0" i="0" u="none" strike="noStrike" cap="none" spc="0" normalizeH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FillTx/>
                    <a:sym typeface="Arial" panose="020B0604020202020204"/>
                  </a:rPr>
                  <a:t>应用</a:t>
                </a:r>
                <a:r>
                  <a:rPr kumimoji="0" lang="en-US" altLang="zh-CN" sz="2400" b="0" i="0" u="none" strike="noStrike" cap="none" spc="0" normalizeH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FillTx/>
                    <a:sym typeface="Arial" panose="020B0604020202020204"/>
                  </a:rPr>
                  <a:t>(</a:t>
                </a:r>
                <a:r>
                  <a:rPr kumimoji="0" lang="zh-CN" altLang="zh-CN" sz="2400" b="0" i="0" u="none" strike="noStrike" cap="none" spc="0" normalizeH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ea typeface="宋体" panose="02010600030101010101" pitchFamily="2" charset="-122"/>
                    <a:sym typeface="Arial" panose="020B0604020202020204"/>
                  </a:rPr>
                  <a:t>关键字查询</a:t>
                </a:r>
                <a:r>
                  <a:rPr kumimoji="0" lang="zh-CN" altLang="zh-CN" sz="2400" b="0" i="0" u="none" strike="noStrike" cap="none" spc="0" normalizeH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FillTx/>
                    <a:ea typeface="宋体" panose="02010600030101010101" pitchFamily="2" charset="-122"/>
                    <a:sym typeface="Arial" panose="020B0604020202020204"/>
                  </a:rPr>
                  <a:t>，</a:t>
                </a:r>
                <a:r>
                  <a:rPr kumimoji="0" lang="zh-CN" altLang="zh-CN" sz="2400" b="0" i="0" u="none" strike="noStrike" cap="none" spc="0" normalizeH="0" dirty="0">
                    <a:ln>
                      <a:noFill/>
                    </a:ln>
                    <a:solidFill>
                      <a:srgbClr val="92D050"/>
                    </a:solidFill>
                    <a:effectLst/>
                    <a:uFillTx/>
                    <a:ea typeface="宋体" panose="02010600030101010101" pitchFamily="2" charset="-122"/>
                    <a:sym typeface="Arial" panose="020B0604020202020204"/>
                  </a:rPr>
                  <a:t>推荐</a:t>
                </a:r>
                <a:r>
                  <a:rPr kumimoji="0" lang="zh-CN" altLang="zh-CN" sz="2400" b="0" i="0" u="none" strike="noStrike" cap="none" spc="0" normalizeH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FillTx/>
                    <a:ea typeface="宋体" panose="02010600030101010101" pitchFamily="2" charset="-122"/>
                    <a:sym typeface="Arial" panose="020B0604020202020204"/>
                  </a:rPr>
                  <a:t>，</a:t>
                </a:r>
                <a:r>
                  <a:rPr lang="zh-CN" altLang="zh-CN" sz="2400" dirty="0">
                    <a:solidFill>
                      <a:schemeClr val="accent1"/>
                    </a:solidFill>
                    <a:ea typeface="宋体" panose="02010600030101010101" pitchFamily="2" charset="-122"/>
                    <a:sym typeface="Arial" panose="020B0604020202020204"/>
                  </a:rPr>
                  <a:t>过滤排序</a:t>
                </a:r>
                <a:r>
                  <a:rPr kumimoji="0" lang="en-US" altLang="zh-CN" sz="2400" b="0" i="0" u="none" strike="noStrike" cap="none" spc="0" normalizeH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FillTx/>
                    <a:sym typeface="Arial" panose="020B0604020202020204"/>
                  </a:rPr>
                  <a:t>)</a:t>
                </a:r>
                <a:endParaRPr kumimoji="0" lang="en-US" altLang="zh-CN" sz="24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sym typeface="Arial" panose="020B0604020202020204"/>
                </a:endParaRPr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2360389" y="3055610"/>
              <a:ext cx="419604" cy="584775"/>
            </a:xfrm>
            <a:prstGeom prst="rect">
              <a:avLst/>
            </a:prstGeom>
            <a:noFill/>
          </p:spPr>
          <p:txBody>
            <a:bodyPr wrap="square" lIns="91440" tIns="45720" rIns="0" bIns="45720">
              <a:spAutoFit/>
            </a:bodyPr>
            <a:lstStyle/>
            <a:p>
              <a:pPr algn="ctr"/>
              <a:r>
                <a:rPr lang="en-US" altLang="zh-CN" sz="3200" dirty="0" smtClean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rPr>
                <a:t>2</a:t>
              </a:r>
              <a:endParaRPr lang="zh-CN" altLang="en-U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1678061" y="2056893"/>
            <a:ext cx="6466205" cy="659567"/>
            <a:chOff x="2474294" y="1067544"/>
            <a:chExt cx="5114960" cy="659567"/>
          </a:xfrm>
        </p:grpSpPr>
        <p:grpSp>
          <p:nvGrpSpPr>
            <p:cNvPr id="33" name="组 32"/>
            <p:cNvGrpSpPr/>
            <p:nvPr/>
          </p:nvGrpSpPr>
          <p:grpSpPr>
            <a:xfrm>
              <a:off x="2474294" y="1067544"/>
              <a:ext cx="5114960" cy="659567"/>
              <a:chOff x="2193677" y="3312825"/>
              <a:chExt cx="5114960" cy="659567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193677" y="3312825"/>
                <a:ext cx="521130" cy="659567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2915990" y="3413155"/>
                <a:ext cx="4392647" cy="459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2400" b="0" i="0" u="none" strike="noStrike" cap="none" spc="0" normalizeH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数据量大，来源多</a:t>
                </a:r>
                <a:r>
                  <a:rPr kumimoji="0" lang="en-US" altLang="zh-CN" sz="2400" b="0" i="0" u="none" strike="noStrike" cap="none" spc="0" normalizeH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(</a:t>
                </a:r>
                <a:r>
                  <a:rPr kumimoji="0" lang="zh-CN" altLang="zh-CN" sz="2400" b="0" i="0" u="none" strike="noStrike" cap="none" spc="0" normalizeH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FillTx/>
                    <a:latin typeface="Arial" panose="020B0604020202020204"/>
                    <a:ea typeface="宋体" panose="02010600030101010101" pitchFamily="2" charset="-122"/>
                    <a:cs typeface="Arial" panose="020B0604020202020204"/>
                    <a:sym typeface="Arial" panose="020B0604020202020204"/>
                  </a:rPr>
                  <a:t>爬虫，数据库，消息</a:t>
                </a:r>
                <a:r>
                  <a:rPr kumimoji="0" lang="en-US" altLang="zh-CN" sz="2400" b="0" i="0" u="none" strike="noStrike" cap="none" spc="0" normalizeH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)</a:t>
                </a:r>
                <a:endParaRPr kumimoji="0" lang="en-US" altLang="zh-CN" sz="24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2474296" y="1077811"/>
              <a:ext cx="419604" cy="584775"/>
            </a:xfrm>
            <a:prstGeom prst="rect">
              <a:avLst/>
            </a:prstGeom>
            <a:noFill/>
          </p:spPr>
          <p:txBody>
            <a:bodyPr wrap="square" lIns="91440" tIns="45720" rIns="0" bIns="45720">
              <a:spAutoFit/>
            </a:bodyPr>
            <a:lstStyle/>
            <a:p>
              <a:pPr algn="ctr"/>
              <a:r>
                <a:rPr lang="en-US" altLang="zh-CN" sz="320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rPr>
                <a:t>1</a:t>
              </a:r>
              <a:endParaRPr lang="zh-CN" altLang="en-U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42745" y="4895850"/>
            <a:ext cx="19189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应用体现在哪里？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38275" y="4409440"/>
            <a:ext cx="10172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chemeClr val="accent1"/>
                </a:solidFill>
                <a:sym typeface="Arial" panose="020B0604020202020204"/>
              </a:rPr>
              <a:t>question: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/>
              <a:t>产品篇</a:t>
            </a:r>
            <a:r>
              <a:rPr lang="en-US" altLang="zh-CN" dirty="0"/>
              <a:t>(</a:t>
            </a:r>
            <a:r>
              <a:rPr lang="zh-CN" altLang="en-US" dirty="0">
                <a:sym typeface="+mn-ea"/>
              </a:rPr>
              <a:t>矩阵分解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569595" y="1763395"/>
            <a:ext cx="7405370" cy="13208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增加偏置信息：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1.有一些用户会给出偏高的评分，比如标准宽松的用户；有一些物品也会收到偏高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的评分，比如一些目标观众为铁粉的电影，甚至有可能整个平台的全局评分就偏高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变种：把偏置信息抽出来的 SVD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一个用户给一个物品的评分会由四部分相加：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335" y="3084195"/>
            <a:ext cx="2419350" cy="4953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9570" y="3579495"/>
            <a:ext cx="8674100" cy="2305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从左至右分别代表</a:t>
            </a:r>
            <a:r>
              <a:rPr lang="en-US" altLang="zh-CN" sz="1600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:</a:t>
            </a:r>
            <a:r>
              <a:rPr lang="zh-CN" altLang="en-US" sz="1600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全局平均分</a:t>
            </a:r>
            <a:r>
              <a:rPr lang="en-US" altLang="zh-CN" sz="1600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,</a:t>
            </a:r>
            <a:r>
              <a:rPr lang="zh-CN" altLang="en-US" sz="1600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物品的评分偏置</a:t>
            </a:r>
            <a:r>
              <a:rPr lang="en-US" altLang="zh-CN" sz="1600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,</a:t>
            </a:r>
            <a:r>
              <a:rPr lang="zh-CN" altLang="en-US" sz="1600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用户评分的偏置、用户和物品之间的兴趣偏好。</a:t>
            </a:r>
            <a:endParaRPr lang="zh-CN" altLang="en-US" sz="1600">
              <a:solidFill>
                <a:schemeClr val="accent1"/>
              </a:solidFill>
              <a:ea typeface="宋体" panose="02010600030101010101" pitchFamily="2" charset="-122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1600">
              <a:solidFill>
                <a:schemeClr val="accent1"/>
              </a:solidFill>
              <a:ea typeface="宋体" panose="02010600030101010101" pitchFamily="2" charset="-122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针对前面三项偏置分数，我在这里举个例子，假如一个电影评分网站全局平均分是 3 分，《肖申克的救赎》的平均分比全局平均分要高 1 分。</a:t>
            </a:r>
            <a:endParaRPr lang="zh-CN" altLang="en-US" sz="1600">
              <a:solidFill>
                <a:schemeClr val="accent1"/>
              </a:solidFill>
              <a:ea typeface="宋体" panose="02010600030101010101" pitchFamily="2" charset="-122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1600">
              <a:solidFill>
                <a:schemeClr val="accent1"/>
              </a:solidFill>
              <a:ea typeface="宋体" panose="02010600030101010101" pitchFamily="2" charset="-122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你是一个对电影非常严格的人，你一般打分比平均分都要低 0.5，所以前三项从左到右分别就是 3，1，-0.5。如果简单的就靠这三项，也可以给计算出一个你会给《肖申克的救赎》打的分数，就是 3.5。</a:t>
            </a:r>
            <a:endParaRPr lang="zh-CN" altLang="en-US" sz="1600">
              <a:solidFill>
                <a:schemeClr val="accent1"/>
              </a:solidFill>
              <a:ea typeface="宋体" panose="02010600030101010101" pitchFamily="2" charset="-122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增加了偏置信息的 SVD 模型目标函数稍有改变：</a:t>
            </a:r>
            <a:endParaRPr lang="zh-CN" altLang="en-US" sz="1600">
              <a:solidFill>
                <a:schemeClr val="accent1"/>
              </a:solidFill>
              <a:ea typeface="宋体" panose="02010600030101010101" pitchFamily="2" charset="-122"/>
              <a:sym typeface="Arial" panose="020B0604020202020204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5" y="5885180"/>
            <a:ext cx="4980940" cy="6191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60110" y="5528945"/>
            <a:ext cx="2540000" cy="10750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和基本的 SVD 相比，要想学习两个参数：用户偏置和物品偏置。学习的算法还是一样的。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/>
              <a:t>产品篇</a:t>
            </a:r>
            <a:r>
              <a:rPr lang="en-US" altLang="zh-CN" dirty="0"/>
              <a:t>(</a:t>
            </a:r>
            <a:r>
              <a:rPr lang="zh-CN" altLang="en-US" dirty="0">
                <a:sym typeface="+mn-ea"/>
              </a:rPr>
              <a:t>矩阵分解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395605" y="1692910"/>
            <a:ext cx="8624570" cy="13208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增加历史行为：有的用户评分比较少，主动点评电影或者美食的用户是少数</a:t>
            </a:r>
            <a:endParaRPr kumimoji="0" lang="zh-CN" altLang="zh-CN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再考虑多一点，对于用户的个人属性，比如性别等，是不是也可以加入到模型中来弥补冷启动</a:t>
            </a:r>
            <a:endParaRPr kumimoji="0" lang="zh-CN" altLang="zh-CN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的不足呢</a:t>
            </a:r>
            <a:endParaRPr kumimoji="0" lang="zh-CN" altLang="zh-CN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方法是：除了假设评分矩阵中的物品有一个隐因子向量外，用户有过行为的物品集合也都有一个</a:t>
            </a:r>
            <a:endParaRPr kumimoji="0" lang="zh-CN" altLang="zh-CN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隐因子向量，维度是一样的。把用户操作过的物品隐因子向量加起来，用来表达用户的兴趣偏好</a:t>
            </a:r>
            <a:endParaRPr kumimoji="0" lang="zh-CN" altLang="zh-CN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405" y="3100705"/>
            <a:ext cx="5180965" cy="6572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5140" y="3757930"/>
            <a:ext cx="8292465" cy="582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学习算法依然不变，只是要学习的参数多了两个向量：x 和 y。一个是隐式反馈的物品向量，另一个用户属性的向量。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/>
              <a:t>产品篇</a:t>
            </a:r>
            <a:r>
              <a:rPr lang="en-US" altLang="zh-CN" dirty="0"/>
              <a:t>(</a:t>
            </a:r>
            <a:r>
              <a:rPr lang="zh-CN" altLang="en-US" dirty="0"/>
              <a:t>实时？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90855" y="1618615"/>
            <a:ext cx="7405370" cy="10750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实时怎么处理，是否能找到一种模型，当有新的数据产生，仅更新有限维的向量，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而无需全表更新，跟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slope one 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算法类似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spark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storm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kafka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基本的实时推荐框图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2780030"/>
            <a:ext cx="6393815" cy="404050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04190" y="1644650"/>
            <a:ext cx="8153400" cy="47986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总述：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学习方法，获取途径，工作圈外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2.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已有经验的累积，抽象思维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3.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系统性，全局性，深度思考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工程篇主要是以 以往进阶过程的角度 来分享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solr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的学习曲线。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产品篇其实以推荐系统为一个切入点，从模糊的认识到系统的接触，对其有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一个正规全面的认识，以技术作为产品的角度来看待其特征。在其形成过程中，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挑选有用的工具，比如：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内容推荐抽取文本特征，用户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/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物品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画像，知识图谱（序列标注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[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分词，命名实体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]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，词向量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2.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特征选择，（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LG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GDBT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CNN,RNN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3.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工具：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word2Vec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spark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storm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solr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es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此时的维度，并不是一个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solr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工具了，而是首先做什么，其次该怎么做，最后用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哪个做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/>
              <a:t>工程篇</a:t>
            </a:r>
            <a:r>
              <a:rPr lang="en-US" altLang="zh-CN" dirty="0"/>
              <a:t>(</a:t>
            </a:r>
            <a:r>
              <a:rPr lang="zh-CN" altLang="zh-CN" dirty="0">
                <a:solidFill>
                  <a:srgbClr val="92D050"/>
                </a:solidFill>
              </a:rPr>
              <a:t>工作功底</a:t>
            </a:r>
            <a:r>
              <a:rPr lang="en-US" altLang="zh-CN" dirty="0">
                <a:solidFill>
                  <a:srgbClr val="92D050"/>
                </a:solidFill>
              </a:rPr>
              <a:t>-</a:t>
            </a:r>
            <a:r>
              <a:rPr lang="zh-CN" altLang="en-US" dirty="0">
                <a:solidFill>
                  <a:srgbClr val="92D050"/>
                </a:solidFill>
              </a:rPr>
              <a:t>初始阶段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570355" y="2040255"/>
            <a:ext cx="6694170" cy="1936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工程篇分享，不讲</a:t>
            </a:r>
            <a:r>
              <a:rPr kumimoji="0" lang="zh-CN" altLang="en-US" sz="2000" b="0" i="0" strike="sngStrike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编程基础，数据库原理，简单算法结构</a:t>
            </a:r>
            <a:r>
              <a:rPr kumimoji="0" lang="zh-CN" altLang="en-US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。</a:t>
            </a:r>
            <a:endParaRPr kumimoji="0" lang="zh-CN" altLang="en-US" sz="20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只讲</a:t>
            </a:r>
            <a:r>
              <a:rPr kumimoji="0" lang="en-US" altLang="zh-CN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Lucene</a:t>
            </a:r>
            <a:r>
              <a:rPr kumimoji="0" lang="zh-CN" altLang="en-US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</a:t>
            </a:r>
            <a:r>
              <a:rPr kumimoji="0" lang="en-US" altLang="zh-CN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Solr</a:t>
            </a:r>
            <a:r>
              <a:rPr kumimoji="0" lang="zh-CN" altLang="en-US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。但同时，又不是介绍里面的功能。</a:t>
            </a:r>
            <a:endParaRPr kumimoji="0" lang="zh-CN" altLang="en-US" sz="20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主旨：</a:t>
            </a:r>
            <a:endParaRPr kumimoji="0" lang="en-US" altLang="zh-CN" sz="20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en-US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什么阶段了解</a:t>
            </a:r>
            <a:r>
              <a:rPr kumimoji="0" lang="en-US" altLang="zh-CN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Solr</a:t>
            </a:r>
            <a:r>
              <a:rPr kumimoji="0" lang="zh-CN" altLang="en-US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的什么东西？</a:t>
            </a:r>
            <a:endParaRPr kumimoji="0" lang="zh-CN" altLang="en-US" sz="20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2.</a:t>
            </a:r>
            <a:r>
              <a:rPr kumimoji="0" lang="zh-CN" altLang="en-US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怎么样去理解</a:t>
            </a:r>
            <a:endParaRPr kumimoji="0" lang="zh-CN" altLang="en-US" sz="20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3.</a:t>
            </a:r>
            <a:r>
              <a:rPr kumimoji="0" lang="zh-CN" altLang="en-US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理解成什么程度</a:t>
            </a:r>
            <a:endParaRPr kumimoji="0" lang="zh-CN" altLang="en-US" sz="20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图片 2" descr="sol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8655" y="4581525"/>
            <a:ext cx="2515870" cy="15525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70355" y="4699000"/>
            <a:ext cx="329057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欲其行，必先利其器</a:t>
            </a:r>
            <a:endParaRPr kumimoji="0" lang="zh-CN" altLang="en-US" sz="2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/>
              <a:t>工程篇</a:t>
            </a:r>
            <a:r>
              <a:rPr lang="en-US" altLang="zh-CN" dirty="0"/>
              <a:t>(</a:t>
            </a:r>
            <a:r>
              <a:rPr lang="zh-CN" altLang="zh-CN" dirty="0">
                <a:solidFill>
                  <a:srgbClr val="92D050"/>
                </a:solidFill>
              </a:rPr>
              <a:t>工作功底</a:t>
            </a:r>
            <a:r>
              <a:rPr lang="en-US" altLang="zh-CN" dirty="0">
                <a:solidFill>
                  <a:srgbClr val="92D050"/>
                </a:solidFill>
                <a:sym typeface="+mn-ea"/>
              </a:rPr>
              <a:t>-</a:t>
            </a:r>
            <a:r>
              <a:rPr lang="zh-CN" altLang="en-US" dirty="0">
                <a:solidFill>
                  <a:srgbClr val="92D050"/>
                </a:solidFill>
                <a:sym typeface="+mn-ea"/>
              </a:rPr>
              <a:t>初始阶段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833120" y="1724025"/>
            <a:ext cx="7606665" cy="1751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假设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1:</a:t>
            </a:r>
            <a:endParaRPr kumimoji="0" lang="en-US" altLang="zh-CN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小明是刚入职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个月的新人，对搜索也只有粗浅的认识，最近做的工作是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A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：拉取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solr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工程，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schema.xml</a:t>
            </a:r>
            <a:r>
              <a:rPr kumimoji="0" lang="zh-CN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新增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name</a:t>
            </a:r>
            <a:r>
              <a:rPr kumimoji="0" lang="zh-CN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字段，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configure</a:t>
            </a:r>
            <a:r>
              <a:rPr kumimoji="0" lang="zh-CN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一下，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start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一下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B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：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SQL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里加个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name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字段 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C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：</a:t>
            </a:r>
            <a:r>
              <a:rPr kumimoji="0" lang="zh-CN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查询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tornado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接口的时候，返回结果能出来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name</a:t>
            </a:r>
            <a:r>
              <a:rPr lang="zh-CN" altLang="en-US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这个数据。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这些工作，都是你刚进入，导师让你做的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4195" y="3434715"/>
            <a:ext cx="8472170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试问：通过这个工作，你了解了什么？抛开这个工程？每一步对应了什么？</a:t>
            </a:r>
            <a:endParaRPr kumimoji="0" lang="zh-CN" altLang="en-US" sz="2000" b="0" i="0" baseline="0">
              <a:ln>
                <a:noFill/>
              </a:ln>
              <a:solidFill>
                <a:srgbClr val="FF0000"/>
              </a:solidFill>
              <a:effectLst/>
              <a:uFillTx/>
              <a:latin typeface="Arial" panose="020B06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2190" y="3832225"/>
            <a:ext cx="5119370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思维方式：抽象化所在对象，通过先验知识去理解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eg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6" name="图片 5" descr="index_sear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3855" y="4268470"/>
            <a:ext cx="4334510" cy="261048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/>
              <a:t>工程篇</a:t>
            </a:r>
            <a:r>
              <a:rPr lang="en-US" altLang="zh-CN" dirty="0"/>
              <a:t>(</a:t>
            </a:r>
            <a:r>
              <a:rPr lang="zh-CN" altLang="zh-CN" dirty="0">
                <a:solidFill>
                  <a:srgbClr val="92D050"/>
                </a:solidFill>
              </a:rPr>
              <a:t>工作功底</a:t>
            </a:r>
            <a:r>
              <a:rPr lang="en-US" altLang="zh-CN" dirty="0">
                <a:solidFill>
                  <a:srgbClr val="92D050"/>
                </a:solidFill>
                <a:sym typeface="+mn-ea"/>
              </a:rPr>
              <a:t>-</a:t>
            </a:r>
            <a:r>
              <a:rPr lang="zh-CN" altLang="en-US" dirty="0">
                <a:solidFill>
                  <a:srgbClr val="92D050"/>
                </a:solidFill>
                <a:sym typeface="+mn-ea"/>
              </a:rPr>
              <a:t>初始阶段</a:t>
            </a:r>
            <a:r>
              <a:rPr lang="en-US" altLang="zh-CN" dirty="0"/>
              <a:t>)</a:t>
            </a:r>
            <a:endParaRPr lang="en-US" altLang="zh-CN" dirty="0"/>
          </a:p>
        </p:txBody>
      </p:sp>
      <p:pic>
        <p:nvPicPr>
          <p:cNvPr id="6" name="图片 5" descr="index_sear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0400" y="1649095"/>
            <a:ext cx="4334510" cy="26104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36905" y="1524635"/>
            <a:ext cx="3976370" cy="2860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抽象化：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Solr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类似于一个数据库，能存索引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数据；同时，它又是一个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Web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服务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器，按照它的语法，能查询出来结果。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优点：它能够处理大量的数据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&amp;&amp;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能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进行关键词查询（通过倒排索引解决）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这个优点，大概做搜索的都知道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4045" y="4359910"/>
            <a:ext cx="8472170" cy="2028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Tips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作为刚做搜索的童鞋，你是不是应该假设一些东西？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我能够独立搭建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Solr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服务器吗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?(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主从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/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集群模式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?)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不同模式的项目结构有什么区别？</a:t>
            </a:r>
            <a:endParaRPr kumimoji="0" lang="zh-CN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2.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我能独立创建删除修改一个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collection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吗？（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add/delete/reload)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3.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我能独立增加删除修改每篇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doc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吗？（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add/delete/update)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4.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我能查询数据吗？简单的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q/fq/sort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baseline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6905" y="6094730"/>
            <a:ext cx="8345170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chemeClr val="accent3">
                    <a:lumMod val="50000"/>
                  </a:schemeClr>
                </a:solidFill>
                <a:ea typeface="宋体" panose="02010600030101010101" pitchFamily="2" charset="-122"/>
                <a:sym typeface="Arial" panose="020B0604020202020204"/>
              </a:rPr>
              <a:t>如果你前</a:t>
            </a:r>
            <a:r>
              <a:rPr lang="en-US" altLang="zh-CN">
                <a:solidFill>
                  <a:schemeClr val="accent3">
                    <a:lumMod val="50000"/>
                  </a:schemeClr>
                </a:solidFill>
                <a:ea typeface="宋体" panose="02010600030101010101" pitchFamily="2" charset="-122"/>
                <a:sym typeface="Arial" panose="020B0604020202020204"/>
              </a:rPr>
              <a:t>4</a:t>
            </a:r>
            <a:r>
              <a:rPr lang="zh-CN" altLang="en-US">
                <a:solidFill>
                  <a:schemeClr val="accent3">
                    <a:lumMod val="50000"/>
                  </a:schemeClr>
                </a:solidFill>
                <a:ea typeface="宋体" panose="02010600030101010101" pitchFamily="2" charset="-122"/>
                <a:sym typeface="Arial" panose="020B0604020202020204"/>
              </a:rPr>
              <a:t>个问题解决了，我敢说：你能意识到平时做的工作对应这</a:t>
            </a:r>
            <a:r>
              <a:rPr lang="en-US" altLang="zh-CN">
                <a:solidFill>
                  <a:schemeClr val="accent3">
                    <a:lumMod val="50000"/>
                  </a:schemeClr>
                </a:solidFill>
                <a:ea typeface="宋体" panose="02010600030101010101" pitchFamily="2" charset="-122"/>
                <a:sym typeface="Arial" panose="020B0604020202020204"/>
              </a:rPr>
              <a:t>4</a:t>
            </a:r>
            <a:r>
              <a:rPr lang="zh-CN" altLang="en-US">
                <a:solidFill>
                  <a:schemeClr val="accent3">
                    <a:lumMod val="50000"/>
                  </a:schemeClr>
                </a:solidFill>
                <a:ea typeface="宋体" panose="02010600030101010101" pitchFamily="2" charset="-122"/>
                <a:sym typeface="Arial" panose="020B0604020202020204"/>
              </a:rPr>
              <a:t>个问题的那些</a:t>
            </a:r>
            <a:endParaRPr kumimoji="0" lang="zh-CN" altLang="en-US" b="0" i="0" baseline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chemeClr val="accent3">
                    <a:lumMod val="50000"/>
                  </a:schemeClr>
                </a:solidFill>
                <a:ea typeface="宋体" panose="02010600030101010101" pitchFamily="2" charset="-122"/>
                <a:sym typeface="Arial" panose="020B0604020202020204"/>
              </a:rPr>
              <a:t>步骤，你能对现有项目有一个很好的先验知识</a:t>
            </a:r>
            <a:endParaRPr kumimoji="0" lang="zh-CN" altLang="en-US" b="0" i="0" baseline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/>
              <a:t>工程篇</a:t>
            </a:r>
            <a:r>
              <a:rPr lang="en-US" altLang="zh-CN" dirty="0"/>
              <a:t>(</a:t>
            </a:r>
            <a:r>
              <a:rPr lang="zh-CN" altLang="zh-CN" dirty="0">
                <a:solidFill>
                  <a:srgbClr val="92D050"/>
                </a:solidFill>
              </a:rPr>
              <a:t>工作功底</a:t>
            </a:r>
            <a:r>
              <a:rPr lang="en-US" altLang="zh-CN" dirty="0">
                <a:solidFill>
                  <a:srgbClr val="92D050"/>
                </a:solidFill>
                <a:sym typeface="+mn-ea"/>
              </a:rPr>
              <a:t>-</a:t>
            </a:r>
            <a:r>
              <a:rPr lang="zh-CN" altLang="en-US" dirty="0">
                <a:solidFill>
                  <a:srgbClr val="92D050"/>
                </a:solidFill>
                <a:sym typeface="+mn-ea"/>
              </a:rPr>
              <a:t>使用了解阶段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7" name="流程图: 可选过程 6"/>
          <p:cNvSpPr/>
          <p:nvPr/>
        </p:nvSpPr>
        <p:spPr>
          <a:xfrm>
            <a:off x="3689350" y="1733054"/>
            <a:ext cx="914400" cy="406758"/>
          </a:xfrm>
          <a:prstGeom prst="flowChartAlternate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Solr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1591945" y="1733063"/>
            <a:ext cx="914400" cy="406740"/>
          </a:xfrm>
          <a:prstGeom prst="flowChartAlternate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Index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流程图: 可选过程 8"/>
          <p:cNvSpPr/>
          <p:nvPr/>
        </p:nvSpPr>
        <p:spPr>
          <a:xfrm>
            <a:off x="6054090" y="1733063"/>
            <a:ext cx="914400" cy="406740"/>
          </a:xfrm>
          <a:prstGeom prst="flowChartAlternate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search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1" name="直接箭头连接符 10"/>
          <p:cNvCxnSpPr>
            <a:stCxn id="9" idx="1"/>
            <a:endCxn id="7" idx="3"/>
          </p:cNvCxnSpPr>
          <p:nvPr/>
        </p:nvCxnSpPr>
        <p:spPr>
          <a:xfrm flipH="1">
            <a:off x="4603750" y="1924050"/>
            <a:ext cx="145034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直接箭头连接符 11"/>
          <p:cNvCxnSpPr>
            <a:stCxn id="8" idx="3"/>
            <a:endCxn id="7" idx="1"/>
          </p:cNvCxnSpPr>
          <p:nvPr/>
        </p:nvCxnSpPr>
        <p:spPr>
          <a:xfrm>
            <a:off x="2506345" y="1924050"/>
            <a:ext cx="1183005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文本框 12"/>
          <p:cNvSpPr txBox="1"/>
          <p:nvPr/>
        </p:nvSpPr>
        <p:spPr>
          <a:xfrm>
            <a:off x="1547495" y="2375535"/>
            <a:ext cx="14617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充当的角色？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06720" y="2375535"/>
            <a:ext cx="14617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充当的角色？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69975" y="3079750"/>
            <a:ext cx="7837170" cy="2583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假设：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以运用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/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效果出发，先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Index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再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Query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，是应该这个顺序。那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Index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的东西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和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Query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出的东西我看到过？那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Solr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里面怎么操作？让我实现怎么搞？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Solr</a:t>
            </a:r>
            <a:endParaRPr kumimoji="0" lang="en-US" altLang="zh-CN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怎么搞？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2.Index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貌似比较复杂，先不管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3.Query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？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Solr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查询有哪些功能呢？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q/fq/sort/suggest(</a:t>
            </a:r>
            <a:r>
              <a:rPr kumimoji="0" lang="zh-CN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提示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)/spellcheck(</a:t>
            </a:r>
            <a:r>
              <a:rPr kumimoji="0" lang="zh-CN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拼写纠错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)/highlight(</a:t>
            </a:r>
            <a:r>
              <a:rPr kumimoji="0" lang="zh-CN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高亮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)/facet(</a:t>
            </a:r>
            <a:r>
              <a:rPr kumimoji="0" lang="zh-CN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切面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)</a:t>
            </a:r>
            <a:endParaRPr kumimoji="0" lang="en-US" altLang="zh-CN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stat(</a:t>
            </a:r>
            <a:r>
              <a:rPr kumimoji="0" lang="zh-CN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统计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)/function query(</a:t>
            </a:r>
            <a:r>
              <a:rPr kumimoji="0" lang="zh-CN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函数查询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)/group(</a:t>
            </a:r>
            <a:r>
              <a:rPr kumimoji="0" lang="zh-CN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分组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)/collapse(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分组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)/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局部函数等等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4.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第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3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点的东西我用过吗？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07110" y="5662930"/>
            <a:ext cx="7545070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阶段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2,</a:t>
            </a:r>
            <a:r>
              <a:rPr kumimoji="0" lang="zh-CN" altLang="zh-CN" sz="1800" b="0" i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我定义为：在对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Solr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有一个简单的使用后，我会用它附带的一些常用</a:t>
            </a:r>
            <a:endParaRPr kumimoji="0" lang="zh-CN" altLang="en-US" sz="1800" b="0" i="0" baseline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功能吗？该阶段是去熟悉和积累的一个过程，因为在平时的业务需求里，</a:t>
            </a:r>
            <a:endParaRPr kumimoji="0" lang="zh-CN" altLang="en-US" sz="1800" b="0" i="0" baseline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你需要它们帮你完成任务；同时体会这些组件的优点和不足</a:t>
            </a:r>
            <a:endParaRPr kumimoji="0" lang="zh-CN" altLang="en-US" sz="1800" b="0" i="0" baseline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/>
              <a:t>工程篇</a:t>
            </a:r>
            <a:r>
              <a:rPr lang="en-US" altLang="zh-CN" dirty="0"/>
              <a:t>(</a:t>
            </a:r>
            <a:r>
              <a:rPr lang="zh-CN" altLang="zh-CN" dirty="0">
                <a:solidFill>
                  <a:srgbClr val="92D050"/>
                </a:solidFill>
              </a:rPr>
              <a:t>工作功底</a:t>
            </a:r>
            <a:r>
              <a:rPr lang="en-US" dirty="0">
                <a:solidFill>
                  <a:srgbClr val="92D050"/>
                </a:solidFill>
                <a:sym typeface="+mn-ea"/>
              </a:rPr>
              <a:t>-</a:t>
            </a:r>
            <a:r>
              <a:rPr lang="zh-CN" altLang="en-US" dirty="0">
                <a:solidFill>
                  <a:srgbClr val="92D050"/>
                </a:solidFill>
                <a:sym typeface="+mn-ea"/>
              </a:rPr>
              <a:t>伴随阶段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833120" y="1881505"/>
            <a:ext cx="7665720" cy="1751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平时工作中积累的疑惑：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1.q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fq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区别？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2.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向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Solr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发请求，它返回数据。它怎么处理？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3.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某个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Solr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请求延时高怎么解决？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4.Index=true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Store=true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type=String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，对应什么功能？具体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Solr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怎么搞？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.......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3120" y="3750310"/>
            <a:ext cx="8357870" cy="2028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有一部分通过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blog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book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知道答案。但有些，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比如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A.user_patient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搜索慢，如何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解决？如何定位问题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?(1.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先验知识，知道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docValue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的存在，知道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Sort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会利用正排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--docValue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去加快排序。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2.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先解决问题，再了解其为什么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(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调试源码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))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比如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B.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搜索引擎因为存储数据量很大，像淘宝也都只返回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99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页，每页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10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条（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990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条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)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深分页是怎么解决返回全部数据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.(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利用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/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构建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正排表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&amp;&amp;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唯一键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)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/>
              <a:t>工程篇</a:t>
            </a:r>
            <a:r>
              <a:rPr lang="en-US" altLang="zh-CN" dirty="0"/>
              <a:t>(</a:t>
            </a:r>
            <a:r>
              <a:rPr lang="zh-CN" altLang="zh-CN" dirty="0">
                <a:solidFill>
                  <a:srgbClr val="92D050"/>
                </a:solidFill>
              </a:rPr>
              <a:t>工作功底</a:t>
            </a:r>
            <a:r>
              <a:rPr lang="en-US" dirty="0">
                <a:solidFill>
                  <a:srgbClr val="92D050"/>
                </a:solidFill>
                <a:sym typeface="+mn-ea"/>
              </a:rPr>
              <a:t>-</a:t>
            </a:r>
            <a:r>
              <a:rPr lang="zh-CN" altLang="en-US" dirty="0">
                <a:solidFill>
                  <a:srgbClr val="92D050"/>
                </a:solidFill>
                <a:sym typeface="+mn-ea"/>
              </a:rPr>
              <a:t>伴随阶段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25475" y="1797050"/>
            <a:ext cx="8408670" cy="1751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伴随阶段会一直围绕着你，你总会有过多过少不懂的知识。在这里，我推荐一种</a:t>
            </a:r>
            <a:endParaRPr kumimoji="0" lang="zh-CN" altLang="zh-CN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学习方式。</a:t>
            </a:r>
            <a:endParaRPr kumimoji="0" lang="zh-CN" altLang="zh-CN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抽象化。俯视看所了解到的东西，把它想象成你已有的概念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2.</a:t>
            </a:r>
            <a:r>
              <a:rPr lang="zh-CN" altLang="en-US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先快速了解。简单过一遍大纲和相关知识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3.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再全。学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Solr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，大概感觉下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Solr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的各个组成部分。再对每个组成部分切割成小的。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4.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深入源码，做出来的东西才是实实在在的。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门户架构-网络v1.0</Template>
  <TotalTime>0</TotalTime>
  <Words>8811</Words>
  <Application>WPS 演示</Application>
  <PresentationFormat>全屏显示(4:3)</PresentationFormat>
  <Paragraphs>529</Paragraphs>
  <Slides>33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Arial</vt:lpstr>
      <vt:lpstr>宋体</vt:lpstr>
      <vt:lpstr>Wingdings</vt:lpstr>
      <vt:lpstr>Arial</vt:lpstr>
      <vt:lpstr>Calibri</vt:lpstr>
      <vt:lpstr>微软雅黑</vt:lpstr>
      <vt:lpstr>Helvetica</vt:lpstr>
      <vt:lpstr>Arial Unicode MS</vt:lpstr>
      <vt:lpstr>Office 主题</vt:lpstr>
      <vt:lpstr>Equation.KSEE3</vt:lpstr>
      <vt:lpstr>搜索工程师学习之路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在线问诊业务介绍</dc:title>
  <dc:creator>xinxizz@126.com</dc:creator>
  <cp:lastModifiedBy>俺叫西方浩汤</cp:lastModifiedBy>
  <cp:revision>56</cp:revision>
  <dcterms:created xsi:type="dcterms:W3CDTF">2018-01-13T02:57:00Z</dcterms:created>
  <dcterms:modified xsi:type="dcterms:W3CDTF">2018-05-13T17:59:29Z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