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1"/>
  </p:notesMasterIdLst>
  <p:sldIdLst>
    <p:sldId id="256" r:id="rId2"/>
    <p:sldId id="268" r:id="rId3"/>
    <p:sldId id="271" r:id="rId4"/>
    <p:sldId id="278" r:id="rId5"/>
    <p:sldId id="270" r:id="rId6"/>
    <p:sldId id="279" r:id="rId7"/>
    <p:sldId id="277" r:id="rId8"/>
    <p:sldId id="280" r:id="rId9"/>
    <p:sldId id="282" r:id="rId10"/>
    <p:sldId id="284" r:id="rId11"/>
    <p:sldId id="291" r:id="rId12"/>
    <p:sldId id="292" r:id="rId13"/>
    <p:sldId id="286" r:id="rId14"/>
    <p:sldId id="293" r:id="rId15"/>
    <p:sldId id="294" r:id="rId16"/>
    <p:sldId id="287" r:id="rId17"/>
    <p:sldId id="295" r:id="rId18"/>
    <p:sldId id="288"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3" autoAdjust="0"/>
    <p:restoredTop sz="94660"/>
  </p:normalViewPr>
  <p:slideViewPr>
    <p:cSldViewPr snapToGrid="0">
      <p:cViewPr varScale="1">
        <p:scale>
          <a:sx n="108" d="100"/>
          <a:sy n="108" d="100"/>
        </p:scale>
        <p:origin x="6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0E105-B06B-43C6-974A-34388FEE2E2D}" type="datetimeFigureOut">
              <a:rPr lang="en-PH" smtClean="0"/>
              <a:t>26/06/2024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F1705-4F3B-4533-B670-F44AD6A64C40}" type="slidenum">
              <a:rPr lang="en-PH" smtClean="0"/>
              <a:t>‹#›</a:t>
            </a:fld>
            <a:endParaRPr lang="en-PH"/>
          </a:p>
        </p:txBody>
      </p:sp>
    </p:spTree>
    <p:extLst>
      <p:ext uri="{BB962C8B-B14F-4D97-AF65-F5344CB8AC3E}">
        <p14:creationId xmlns:p14="http://schemas.microsoft.com/office/powerpoint/2010/main" val="353738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05F1705-4F3B-4533-B670-F44AD6A64C40}" type="slidenum">
              <a:rPr lang="en-PH" smtClean="0"/>
              <a:t>14</a:t>
            </a:fld>
            <a:endParaRPr lang="en-PH"/>
          </a:p>
        </p:txBody>
      </p:sp>
    </p:spTree>
    <p:extLst>
      <p:ext uri="{BB962C8B-B14F-4D97-AF65-F5344CB8AC3E}">
        <p14:creationId xmlns:p14="http://schemas.microsoft.com/office/powerpoint/2010/main" val="117803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FAA01-BCFF-4BC8-9E3A-F4AEBF138DF4}" type="datetimeFigureOut">
              <a:rPr lang="en-PH" smtClean="0"/>
              <a:t>25/06/2024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75428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FAA01-BCFF-4BC8-9E3A-F4AEBF138DF4}" type="datetimeFigureOut">
              <a:rPr lang="en-PH" smtClean="0"/>
              <a:t>25/06/2024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398221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FAA01-BCFF-4BC8-9E3A-F4AEBF138DF4}" type="datetimeFigureOut">
              <a:rPr lang="en-PH" smtClean="0"/>
              <a:t>25/06/2024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239675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FAA01-BCFF-4BC8-9E3A-F4AEBF138DF4}" type="datetimeFigureOut">
              <a:rPr lang="en-PH" smtClean="0"/>
              <a:t>25/06/2024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B63B2D-84FF-4233-A07F-B8F36EA18E87}" type="slidenum">
              <a:rPr lang="en-PH" smtClean="0"/>
              <a:t>‹#›</a:t>
            </a:fld>
            <a:endParaRPr lang="en-PH"/>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665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8FAA01-BCFF-4BC8-9E3A-F4AEBF138DF4}" type="datetimeFigureOut">
              <a:rPr lang="en-PH" smtClean="0"/>
              <a:t>25/06/2024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963657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8FAA01-BCFF-4BC8-9E3A-F4AEBF138DF4}" type="datetimeFigureOut">
              <a:rPr lang="en-PH" smtClean="0"/>
              <a:t>25/06/2024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302032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8FAA01-BCFF-4BC8-9E3A-F4AEBF138DF4}" type="datetimeFigureOut">
              <a:rPr lang="en-PH" smtClean="0"/>
              <a:t>25/06/2024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213384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AA01-BCFF-4BC8-9E3A-F4AEBF138DF4}" type="datetimeFigureOut">
              <a:rPr lang="en-PH" smtClean="0"/>
              <a:t>25/06/2024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3866950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AA01-BCFF-4BC8-9E3A-F4AEBF138DF4}" type="datetimeFigureOut">
              <a:rPr lang="en-PH" smtClean="0"/>
              <a:t>25/06/2024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19043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AA01-BCFF-4BC8-9E3A-F4AEBF138DF4}" type="datetimeFigureOut">
              <a:rPr lang="en-PH" smtClean="0"/>
              <a:t>25/06/2024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45398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FAA01-BCFF-4BC8-9E3A-F4AEBF138DF4}" type="datetimeFigureOut">
              <a:rPr lang="en-PH" smtClean="0"/>
              <a:t>25/06/2024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3329936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FAA01-BCFF-4BC8-9E3A-F4AEBF138DF4}" type="datetimeFigureOut">
              <a:rPr lang="en-PH" smtClean="0"/>
              <a:t>25/06/2024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327159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FAA01-BCFF-4BC8-9E3A-F4AEBF138DF4}" type="datetimeFigureOut">
              <a:rPr lang="en-PH" smtClean="0"/>
              <a:t>25/06/2024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260499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FAA01-BCFF-4BC8-9E3A-F4AEBF138DF4}" type="datetimeFigureOut">
              <a:rPr lang="en-PH" smtClean="0"/>
              <a:t>25/06/2024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148324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FAA01-BCFF-4BC8-9E3A-F4AEBF138DF4}" type="datetimeFigureOut">
              <a:rPr lang="en-PH" smtClean="0"/>
              <a:t>25/06/2024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362540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FAA01-BCFF-4BC8-9E3A-F4AEBF138DF4}" type="datetimeFigureOut">
              <a:rPr lang="en-PH" smtClean="0"/>
              <a:t>25/06/2024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40562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FAA01-BCFF-4BC8-9E3A-F4AEBF138DF4}" type="datetimeFigureOut">
              <a:rPr lang="en-PH" smtClean="0"/>
              <a:t>25/06/2024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6B63B2D-84FF-4233-A07F-B8F36EA18E87}" type="slidenum">
              <a:rPr lang="en-PH" smtClean="0"/>
              <a:t>‹#›</a:t>
            </a:fld>
            <a:endParaRPr lang="en-PH"/>
          </a:p>
        </p:txBody>
      </p:sp>
    </p:spTree>
    <p:extLst>
      <p:ext uri="{BB962C8B-B14F-4D97-AF65-F5344CB8AC3E}">
        <p14:creationId xmlns:p14="http://schemas.microsoft.com/office/powerpoint/2010/main" val="127391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28FAA01-BCFF-4BC8-9E3A-F4AEBF138DF4}" type="datetimeFigureOut">
              <a:rPr lang="en-PH" smtClean="0"/>
              <a:t>25/06/2024</a:t>
            </a:fld>
            <a:endParaRPr lang="en-PH"/>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PH"/>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B63B2D-84FF-4233-A07F-B8F36EA18E87}" type="slidenum">
              <a:rPr lang="en-PH" smtClean="0"/>
              <a:t>‹#›</a:t>
            </a:fld>
            <a:endParaRPr lang="en-PH"/>
          </a:p>
        </p:txBody>
      </p:sp>
    </p:spTree>
    <p:extLst>
      <p:ext uri="{BB962C8B-B14F-4D97-AF65-F5344CB8AC3E}">
        <p14:creationId xmlns:p14="http://schemas.microsoft.com/office/powerpoint/2010/main" val="115747449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1199669"/>
            <a:ext cx="12192000" cy="3046988"/>
          </a:xfrm>
          <a:prstGeom prst="rect">
            <a:avLst/>
          </a:prstGeom>
          <a:noFill/>
        </p:spPr>
        <p:txBody>
          <a:bodyPr wrap="square" rtlCol="0">
            <a:spAutoFit/>
          </a:bodyPr>
          <a:lstStyle/>
          <a:p>
            <a:pPr algn="ctr"/>
            <a:r>
              <a:rPr lang="en-US" sz="4800" b="1" dirty="0"/>
              <a:t>PERSONALIZED AND OVERSIMPLIFIED QUICK DECISION MAKER FOR TIP MODE OF TRANSPORTATION</a:t>
            </a:r>
          </a:p>
        </p:txBody>
      </p:sp>
      <p:sp>
        <p:nvSpPr>
          <p:cNvPr id="16" name="TextBox 15">
            <a:extLst>
              <a:ext uri="{FF2B5EF4-FFF2-40B4-BE49-F238E27FC236}">
                <a16:creationId xmlns:a16="http://schemas.microsoft.com/office/drawing/2014/main" id="{F28FC74D-2158-F01E-E1ED-CF3DE42F43DC}"/>
              </a:ext>
            </a:extLst>
          </p:cNvPr>
          <p:cNvSpPr txBox="1"/>
          <p:nvPr/>
        </p:nvSpPr>
        <p:spPr>
          <a:xfrm>
            <a:off x="577048" y="6022316"/>
            <a:ext cx="11443317" cy="646331"/>
          </a:xfrm>
          <a:prstGeom prst="rect">
            <a:avLst/>
          </a:prstGeom>
          <a:noFill/>
        </p:spPr>
        <p:txBody>
          <a:bodyPr wrap="square" rtlCol="0">
            <a:spAutoFit/>
          </a:bodyPr>
          <a:lstStyle/>
          <a:p>
            <a:pPr algn="r"/>
            <a:r>
              <a:rPr lang="en-US" dirty="0" err="1">
                <a:latin typeface="Times New Roman" panose="02020603050405020304" pitchFamily="18" charset="0"/>
                <a:cs typeface="Times New Roman" panose="02020603050405020304" pitchFamily="18" charset="0"/>
              </a:rPr>
              <a:t>Sumilang</a:t>
            </a:r>
            <a:r>
              <a:rPr lang="en-US" dirty="0">
                <a:latin typeface="Times New Roman" panose="02020603050405020304" pitchFamily="18" charset="0"/>
                <a:cs typeface="Times New Roman" panose="02020603050405020304" pitchFamily="18" charset="0"/>
              </a:rPr>
              <a:t>, Kenneth</a:t>
            </a:r>
          </a:p>
          <a:p>
            <a:pPr algn="r"/>
            <a:r>
              <a:rPr lang="en-US" dirty="0" err="1">
                <a:latin typeface="Times New Roman" panose="02020603050405020304" pitchFamily="18" charset="0"/>
                <a:cs typeface="Times New Roman" panose="02020603050405020304" pitchFamily="18" charset="0"/>
              </a:rPr>
              <a:t>Delloson</a:t>
            </a:r>
            <a:r>
              <a:rPr lang="en-US" dirty="0">
                <a:latin typeface="Times New Roman" panose="02020603050405020304" pitchFamily="18" charset="0"/>
                <a:cs typeface="Times New Roman" panose="02020603050405020304" pitchFamily="18" charset="0"/>
              </a:rPr>
              <a:t>, Renz</a:t>
            </a:r>
            <a:endParaRPr lang="en-P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7069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273614"/>
            <a:ext cx="12192000" cy="1015663"/>
          </a:xfrm>
          <a:prstGeom prst="rect">
            <a:avLst/>
          </a:prstGeom>
          <a:noFill/>
        </p:spPr>
        <p:txBody>
          <a:bodyPr wrap="square" rtlCol="0">
            <a:spAutoFit/>
          </a:bodyPr>
          <a:lstStyle/>
          <a:p>
            <a:r>
              <a:rPr lang="en-US" sz="6000" b="1" i="1" dirty="0"/>
              <a:t>ITERATION 1</a:t>
            </a:r>
          </a:p>
        </p:txBody>
      </p:sp>
      <p:sp>
        <p:nvSpPr>
          <p:cNvPr id="31" name="TextBox 30">
            <a:extLst>
              <a:ext uri="{FF2B5EF4-FFF2-40B4-BE49-F238E27FC236}">
                <a16:creationId xmlns:a16="http://schemas.microsoft.com/office/drawing/2014/main" id="{297045F9-85DE-ACC1-494D-C85B4875ADAD}"/>
              </a:ext>
            </a:extLst>
          </p:cNvPr>
          <p:cNvSpPr txBox="1"/>
          <p:nvPr/>
        </p:nvSpPr>
        <p:spPr>
          <a:xfrm>
            <a:off x="299517" y="2164682"/>
            <a:ext cx="4387893" cy="2308324"/>
          </a:xfrm>
          <a:prstGeom prst="rect">
            <a:avLst/>
          </a:prstGeom>
          <a:noFill/>
        </p:spPr>
        <p:txBody>
          <a:bodyPr wrap="square" rtlCol="0">
            <a:spAutoFit/>
          </a:bodyPr>
          <a:lstStyle/>
          <a:p>
            <a:pPr algn="ctr"/>
            <a:r>
              <a:rPr lang="en-US" sz="2400" b="1" dirty="0"/>
              <a:t>Problem Identification</a:t>
            </a:r>
          </a:p>
          <a:p>
            <a:endParaRPr lang="en-US" sz="2400" b="1" dirty="0"/>
          </a:p>
          <a:p>
            <a:pPr algn="just"/>
            <a:r>
              <a:rPr lang="en-US" sz="2400" dirty="0"/>
              <a:t>Determine best route to reach destination on time with budget constraints and decision value in consideration</a:t>
            </a:r>
            <a:endParaRPr lang="en-PH" sz="2400" dirty="0"/>
          </a:p>
        </p:txBody>
      </p:sp>
      <p:sp>
        <p:nvSpPr>
          <p:cNvPr id="32" name="TextBox 31">
            <a:extLst>
              <a:ext uri="{FF2B5EF4-FFF2-40B4-BE49-F238E27FC236}">
                <a16:creationId xmlns:a16="http://schemas.microsoft.com/office/drawing/2014/main" id="{A5E59388-F5C2-DB9D-D7A6-D534BEF54BB3}"/>
              </a:ext>
            </a:extLst>
          </p:cNvPr>
          <p:cNvSpPr txBox="1"/>
          <p:nvPr/>
        </p:nvSpPr>
        <p:spPr>
          <a:xfrm>
            <a:off x="6809015" y="273614"/>
            <a:ext cx="5134568" cy="2246769"/>
          </a:xfrm>
          <a:prstGeom prst="rect">
            <a:avLst/>
          </a:prstGeom>
          <a:noFill/>
        </p:spPr>
        <p:txBody>
          <a:bodyPr wrap="square" rtlCol="0">
            <a:spAutoFit/>
          </a:bodyPr>
          <a:lstStyle/>
          <a:p>
            <a:pPr algn="ctr"/>
            <a:r>
              <a:rPr lang="en-US" sz="2000" b="1" dirty="0"/>
              <a:t>Decomposition</a:t>
            </a:r>
          </a:p>
          <a:p>
            <a:endParaRPr lang="en-US" sz="2000" b="1" dirty="0"/>
          </a:p>
          <a:p>
            <a:r>
              <a:rPr lang="en-US" sz="2000" dirty="0"/>
              <a:t>- Identify different transportation options.</a:t>
            </a:r>
          </a:p>
          <a:p>
            <a:br>
              <a:rPr lang="en-US" sz="2000" dirty="0"/>
            </a:br>
            <a:r>
              <a:rPr lang="en-US" sz="2000" dirty="0"/>
              <a:t> - Determine the travel time for each option. </a:t>
            </a:r>
          </a:p>
          <a:p>
            <a:br>
              <a:rPr lang="en-US" sz="2000" dirty="0"/>
            </a:br>
            <a:r>
              <a:rPr lang="en-US" sz="2000" dirty="0"/>
              <a:t>- Check if each option meets the target time.</a:t>
            </a:r>
            <a:endParaRPr lang="en-PH" sz="2000" dirty="0"/>
          </a:p>
        </p:txBody>
      </p:sp>
      <p:sp>
        <p:nvSpPr>
          <p:cNvPr id="33" name="TextBox 32">
            <a:extLst>
              <a:ext uri="{FF2B5EF4-FFF2-40B4-BE49-F238E27FC236}">
                <a16:creationId xmlns:a16="http://schemas.microsoft.com/office/drawing/2014/main" id="{AB7829AF-FCA5-7DD4-0CEF-38B912FED9D8}"/>
              </a:ext>
            </a:extLst>
          </p:cNvPr>
          <p:cNvSpPr txBox="1"/>
          <p:nvPr/>
        </p:nvSpPr>
        <p:spPr>
          <a:xfrm>
            <a:off x="6911214" y="2840480"/>
            <a:ext cx="5032369" cy="1323439"/>
          </a:xfrm>
          <a:prstGeom prst="rect">
            <a:avLst/>
          </a:prstGeom>
          <a:noFill/>
        </p:spPr>
        <p:txBody>
          <a:bodyPr wrap="square" rtlCol="0">
            <a:spAutoFit/>
          </a:bodyPr>
          <a:lstStyle/>
          <a:p>
            <a:pPr algn="ctr"/>
            <a:r>
              <a:rPr lang="en-US" sz="2000" b="1" dirty="0"/>
              <a:t>Pattern Recognition</a:t>
            </a:r>
          </a:p>
          <a:p>
            <a:endParaRPr lang="en-US" sz="2000" b="1" dirty="0"/>
          </a:p>
          <a:p>
            <a:r>
              <a:rPr lang="en-US" sz="2000" dirty="0"/>
              <a:t>- If an option does not meet the target time, discard</a:t>
            </a:r>
            <a:endParaRPr lang="en-PH" sz="2000" dirty="0"/>
          </a:p>
        </p:txBody>
      </p:sp>
      <p:sp>
        <p:nvSpPr>
          <p:cNvPr id="34" name="TextBox 33">
            <a:extLst>
              <a:ext uri="{FF2B5EF4-FFF2-40B4-BE49-F238E27FC236}">
                <a16:creationId xmlns:a16="http://schemas.microsoft.com/office/drawing/2014/main" id="{A6F9F6F5-7F4B-ADA6-E482-3B6274951EB3}"/>
              </a:ext>
            </a:extLst>
          </p:cNvPr>
          <p:cNvSpPr txBox="1"/>
          <p:nvPr/>
        </p:nvSpPr>
        <p:spPr>
          <a:xfrm>
            <a:off x="6757915" y="4250559"/>
            <a:ext cx="5134568" cy="2246769"/>
          </a:xfrm>
          <a:prstGeom prst="rect">
            <a:avLst/>
          </a:prstGeom>
          <a:noFill/>
        </p:spPr>
        <p:txBody>
          <a:bodyPr wrap="square" rtlCol="0">
            <a:spAutoFit/>
          </a:bodyPr>
          <a:lstStyle/>
          <a:p>
            <a:pPr algn="ctr"/>
            <a:r>
              <a:rPr lang="en-PH" sz="2000" b="1" dirty="0"/>
              <a:t>Abstraction</a:t>
            </a:r>
          </a:p>
          <a:p>
            <a:pPr algn="ctr"/>
            <a:endParaRPr lang="en-US" sz="2000" b="1" dirty="0"/>
          </a:p>
          <a:p>
            <a:r>
              <a:rPr lang="en-PH" sz="2000" i="1" dirty="0"/>
              <a:t>Relevant information: </a:t>
            </a:r>
            <a:r>
              <a:rPr lang="en-PH" sz="2000" dirty="0"/>
              <a:t>transportation options, travel time, cost.</a:t>
            </a:r>
          </a:p>
          <a:p>
            <a:endParaRPr lang="en-PH" sz="2000" dirty="0"/>
          </a:p>
          <a:p>
            <a:r>
              <a:rPr lang="en-PH" sz="2000" i="1" dirty="0"/>
              <a:t>Less relevant information: </a:t>
            </a:r>
            <a:r>
              <a:rPr lang="en-PH" sz="2000" dirty="0"/>
              <a:t>specific routes or non-critical stops.</a:t>
            </a:r>
          </a:p>
        </p:txBody>
      </p:sp>
    </p:spTree>
    <p:extLst>
      <p:ext uri="{BB962C8B-B14F-4D97-AF65-F5344CB8AC3E}">
        <p14:creationId xmlns:p14="http://schemas.microsoft.com/office/powerpoint/2010/main" val="37920657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79899" y="365140"/>
            <a:ext cx="12192000" cy="923330"/>
          </a:xfrm>
          <a:prstGeom prst="rect">
            <a:avLst/>
          </a:prstGeom>
          <a:noFill/>
        </p:spPr>
        <p:txBody>
          <a:bodyPr wrap="square" rtlCol="0">
            <a:spAutoFit/>
          </a:bodyPr>
          <a:lstStyle/>
          <a:p>
            <a:r>
              <a:rPr lang="en-US" sz="5400" b="1" i="1" dirty="0"/>
              <a:t>DECOMPOSITION</a:t>
            </a:r>
          </a:p>
        </p:txBody>
      </p:sp>
      <p:sp>
        <p:nvSpPr>
          <p:cNvPr id="32" name="TextBox 31">
            <a:extLst>
              <a:ext uri="{FF2B5EF4-FFF2-40B4-BE49-F238E27FC236}">
                <a16:creationId xmlns:a16="http://schemas.microsoft.com/office/drawing/2014/main" id="{A5E59388-F5C2-DB9D-D7A6-D534BEF54BB3}"/>
              </a:ext>
            </a:extLst>
          </p:cNvPr>
          <p:cNvSpPr txBox="1"/>
          <p:nvPr/>
        </p:nvSpPr>
        <p:spPr>
          <a:xfrm>
            <a:off x="7634797" y="305397"/>
            <a:ext cx="5418338" cy="923330"/>
          </a:xfrm>
          <a:prstGeom prst="rect">
            <a:avLst/>
          </a:prstGeom>
          <a:noFill/>
        </p:spPr>
        <p:txBody>
          <a:bodyPr wrap="square" rtlCol="0">
            <a:spAutoFit/>
          </a:bodyPr>
          <a:lstStyle/>
          <a:p>
            <a:r>
              <a:rPr lang="en-US" dirty="0"/>
              <a:t>- Identify different transportation options.</a:t>
            </a:r>
            <a:br>
              <a:rPr lang="en-US" dirty="0"/>
            </a:br>
            <a:r>
              <a:rPr lang="en-US" dirty="0"/>
              <a:t>- Determine the travel time for each option. </a:t>
            </a:r>
            <a:br>
              <a:rPr lang="en-US" dirty="0"/>
            </a:br>
            <a:r>
              <a:rPr lang="en-US" dirty="0"/>
              <a:t>- Check if each option meets the target time.</a:t>
            </a:r>
            <a:endParaRPr lang="en-PH" dirty="0"/>
          </a:p>
        </p:txBody>
      </p:sp>
      <p:pic>
        <p:nvPicPr>
          <p:cNvPr id="3" name="Picture 2">
            <a:extLst>
              <a:ext uri="{FF2B5EF4-FFF2-40B4-BE49-F238E27FC236}">
                <a16:creationId xmlns:a16="http://schemas.microsoft.com/office/drawing/2014/main" id="{F778E7FC-CA47-4EA3-3B88-D4B0F73CC480}"/>
              </a:ext>
            </a:extLst>
          </p:cNvPr>
          <p:cNvPicPr>
            <a:picLocks noChangeAspect="1"/>
          </p:cNvPicPr>
          <p:nvPr/>
        </p:nvPicPr>
        <p:blipFill>
          <a:blip r:embed="rId2"/>
          <a:stretch>
            <a:fillRect/>
          </a:stretch>
        </p:blipFill>
        <p:spPr>
          <a:xfrm>
            <a:off x="0" y="1348213"/>
            <a:ext cx="12192000" cy="1009583"/>
          </a:xfrm>
          <a:prstGeom prst="rect">
            <a:avLst/>
          </a:prstGeom>
        </p:spPr>
      </p:pic>
      <p:pic>
        <p:nvPicPr>
          <p:cNvPr id="7" name="Picture 6">
            <a:extLst>
              <a:ext uri="{FF2B5EF4-FFF2-40B4-BE49-F238E27FC236}">
                <a16:creationId xmlns:a16="http://schemas.microsoft.com/office/drawing/2014/main" id="{B899CB95-6BC2-71DB-BF66-0739D2764DEC}"/>
              </a:ext>
            </a:extLst>
          </p:cNvPr>
          <p:cNvPicPr>
            <a:picLocks noChangeAspect="1"/>
          </p:cNvPicPr>
          <p:nvPr/>
        </p:nvPicPr>
        <p:blipFill>
          <a:blip r:embed="rId3"/>
          <a:stretch>
            <a:fillRect/>
          </a:stretch>
        </p:blipFill>
        <p:spPr>
          <a:xfrm>
            <a:off x="0" y="2357796"/>
            <a:ext cx="12192000" cy="1711920"/>
          </a:xfrm>
          <a:prstGeom prst="rect">
            <a:avLst/>
          </a:prstGeom>
        </p:spPr>
      </p:pic>
      <p:pic>
        <p:nvPicPr>
          <p:cNvPr id="11" name="Picture 10">
            <a:extLst>
              <a:ext uri="{FF2B5EF4-FFF2-40B4-BE49-F238E27FC236}">
                <a16:creationId xmlns:a16="http://schemas.microsoft.com/office/drawing/2014/main" id="{95015931-25DD-B91B-D004-C5FAD6DF4153}"/>
              </a:ext>
            </a:extLst>
          </p:cNvPr>
          <p:cNvPicPr>
            <a:picLocks noChangeAspect="1"/>
          </p:cNvPicPr>
          <p:nvPr/>
        </p:nvPicPr>
        <p:blipFill>
          <a:blip r:embed="rId4"/>
          <a:stretch>
            <a:fillRect/>
          </a:stretch>
        </p:blipFill>
        <p:spPr>
          <a:xfrm>
            <a:off x="0" y="4069716"/>
            <a:ext cx="8973802" cy="2695951"/>
          </a:xfrm>
          <a:prstGeom prst="rect">
            <a:avLst/>
          </a:prstGeom>
        </p:spPr>
      </p:pic>
    </p:spTree>
    <p:extLst>
      <p:ext uri="{BB962C8B-B14F-4D97-AF65-F5344CB8AC3E}">
        <p14:creationId xmlns:p14="http://schemas.microsoft.com/office/powerpoint/2010/main" val="16652882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0"/>
            <a:ext cx="6096000" cy="1938992"/>
          </a:xfrm>
          <a:prstGeom prst="rect">
            <a:avLst/>
          </a:prstGeom>
          <a:noFill/>
        </p:spPr>
        <p:txBody>
          <a:bodyPr wrap="square" rtlCol="0">
            <a:spAutoFit/>
          </a:bodyPr>
          <a:lstStyle/>
          <a:p>
            <a:r>
              <a:rPr lang="en-US" sz="6000" dirty="0"/>
              <a:t>Pattern Recognition</a:t>
            </a:r>
          </a:p>
        </p:txBody>
      </p:sp>
      <p:pic>
        <p:nvPicPr>
          <p:cNvPr id="4" name="Picture 3">
            <a:extLst>
              <a:ext uri="{FF2B5EF4-FFF2-40B4-BE49-F238E27FC236}">
                <a16:creationId xmlns:a16="http://schemas.microsoft.com/office/drawing/2014/main" id="{A181F2B3-FFBB-D1BC-8BE2-15D46B8FCE2F}"/>
              </a:ext>
            </a:extLst>
          </p:cNvPr>
          <p:cNvPicPr>
            <a:picLocks noChangeAspect="1"/>
          </p:cNvPicPr>
          <p:nvPr/>
        </p:nvPicPr>
        <p:blipFill>
          <a:blip r:embed="rId2"/>
          <a:stretch>
            <a:fillRect/>
          </a:stretch>
        </p:blipFill>
        <p:spPr>
          <a:xfrm>
            <a:off x="0" y="2351470"/>
            <a:ext cx="3836943" cy="743898"/>
          </a:xfrm>
          <a:prstGeom prst="rect">
            <a:avLst/>
          </a:prstGeom>
        </p:spPr>
      </p:pic>
      <p:sp>
        <p:nvSpPr>
          <p:cNvPr id="6" name="TextBox 5">
            <a:extLst>
              <a:ext uri="{FF2B5EF4-FFF2-40B4-BE49-F238E27FC236}">
                <a16:creationId xmlns:a16="http://schemas.microsoft.com/office/drawing/2014/main" id="{D88740B1-5087-DFC1-2A93-9B15379B9068}"/>
              </a:ext>
            </a:extLst>
          </p:cNvPr>
          <p:cNvSpPr txBox="1"/>
          <p:nvPr/>
        </p:nvSpPr>
        <p:spPr>
          <a:xfrm>
            <a:off x="0" y="1837241"/>
            <a:ext cx="5997460" cy="369332"/>
          </a:xfrm>
          <a:prstGeom prst="rect">
            <a:avLst/>
          </a:prstGeom>
          <a:noFill/>
        </p:spPr>
        <p:txBody>
          <a:bodyPr wrap="square">
            <a:spAutoFit/>
          </a:bodyPr>
          <a:lstStyle/>
          <a:p>
            <a:r>
              <a:rPr lang="en-US" dirty="0"/>
              <a:t>-if an option does not meet the target time, discard</a:t>
            </a:r>
            <a:endParaRPr lang="en-PH" dirty="0"/>
          </a:p>
        </p:txBody>
      </p:sp>
      <p:sp>
        <p:nvSpPr>
          <p:cNvPr id="8" name="TextBox 7">
            <a:extLst>
              <a:ext uri="{FF2B5EF4-FFF2-40B4-BE49-F238E27FC236}">
                <a16:creationId xmlns:a16="http://schemas.microsoft.com/office/drawing/2014/main" id="{765AA02E-1DAE-9B07-BEDC-FCCD8B9A6F1A}"/>
              </a:ext>
            </a:extLst>
          </p:cNvPr>
          <p:cNvSpPr txBox="1"/>
          <p:nvPr/>
        </p:nvSpPr>
        <p:spPr>
          <a:xfrm>
            <a:off x="6096000" y="0"/>
            <a:ext cx="6018362" cy="1015663"/>
          </a:xfrm>
          <a:prstGeom prst="rect">
            <a:avLst/>
          </a:prstGeom>
          <a:noFill/>
        </p:spPr>
        <p:txBody>
          <a:bodyPr wrap="square" rtlCol="0">
            <a:spAutoFit/>
          </a:bodyPr>
          <a:lstStyle/>
          <a:p>
            <a:pPr algn="r"/>
            <a:r>
              <a:rPr lang="en-US" sz="6000" dirty="0">
                <a:solidFill>
                  <a:schemeClr val="bg1"/>
                </a:solidFill>
                <a:highlight>
                  <a:srgbClr val="C0C0C0"/>
                </a:highlight>
              </a:rPr>
              <a:t>Abstraction</a:t>
            </a:r>
          </a:p>
        </p:txBody>
      </p:sp>
      <p:pic>
        <p:nvPicPr>
          <p:cNvPr id="10" name="Picture 9">
            <a:extLst>
              <a:ext uri="{FF2B5EF4-FFF2-40B4-BE49-F238E27FC236}">
                <a16:creationId xmlns:a16="http://schemas.microsoft.com/office/drawing/2014/main" id="{3EC390D2-913F-47DD-C654-4629C4CA2B57}"/>
              </a:ext>
            </a:extLst>
          </p:cNvPr>
          <p:cNvPicPr>
            <a:picLocks noChangeAspect="1"/>
          </p:cNvPicPr>
          <p:nvPr/>
        </p:nvPicPr>
        <p:blipFill>
          <a:blip r:embed="rId3"/>
          <a:stretch>
            <a:fillRect/>
          </a:stretch>
        </p:blipFill>
        <p:spPr>
          <a:xfrm>
            <a:off x="6096000" y="1199880"/>
            <a:ext cx="5138081" cy="4080433"/>
          </a:xfrm>
          <a:prstGeom prst="rect">
            <a:avLst/>
          </a:prstGeom>
        </p:spPr>
      </p:pic>
      <p:pic>
        <p:nvPicPr>
          <p:cNvPr id="11" name="Picture 10">
            <a:extLst>
              <a:ext uri="{FF2B5EF4-FFF2-40B4-BE49-F238E27FC236}">
                <a16:creationId xmlns:a16="http://schemas.microsoft.com/office/drawing/2014/main" id="{4DB92418-44ED-4D7A-8187-75935FA12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5" y="3160366"/>
            <a:ext cx="3711411" cy="3258358"/>
          </a:xfrm>
          <a:prstGeom prst="rect">
            <a:avLst/>
          </a:prstGeom>
        </p:spPr>
      </p:pic>
    </p:spTree>
    <p:extLst>
      <p:ext uri="{BB962C8B-B14F-4D97-AF65-F5344CB8AC3E}">
        <p14:creationId xmlns:p14="http://schemas.microsoft.com/office/powerpoint/2010/main" val="22477420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273614"/>
            <a:ext cx="12192000" cy="1015663"/>
          </a:xfrm>
          <a:prstGeom prst="rect">
            <a:avLst/>
          </a:prstGeom>
          <a:noFill/>
        </p:spPr>
        <p:txBody>
          <a:bodyPr wrap="square" rtlCol="0">
            <a:spAutoFit/>
          </a:bodyPr>
          <a:lstStyle/>
          <a:p>
            <a:r>
              <a:rPr lang="en-US" sz="6000" b="1" i="1" dirty="0"/>
              <a:t>ITERATION 2</a:t>
            </a:r>
          </a:p>
        </p:txBody>
      </p:sp>
      <p:sp>
        <p:nvSpPr>
          <p:cNvPr id="31" name="TextBox 30">
            <a:extLst>
              <a:ext uri="{FF2B5EF4-FFF2-40B4-BE49-F238E27FC236}">
                <a16:creationId xmlns:a16="http://schemas.microsoft.com/office/drawing/2014/main" id="{297045F9-85DE-ACC1-494D-C85B4875ADAD}"/>
              </a:ext>
            </a:extLst>
          </p:cNvPr>
          <p:cNvSpPr txBox="1"/>
          <p:nvPr/>
        </p:nvSpPr>
        <p:spPr>
          <a:xfrm>
            <a:off x="0" y="1836289"/>
            <a:ext cx="5861958" cy="2677656"/>
          </a:xfrm>
          <a:prstGeom prst="rect">
            <a:avLst/>
          </a:prstGeom>
          <a:noFill/>
        </p:spPr>
        <p:txBody>
          <a:bodyPr wrap="square" rtlCol="0">
            <a:spAutoFit/>
          </a:bodyPr>
          <a:lstStyle/>
          <a:p>
            <a:pPr algn="ctr"/>
            <a:r>
              <a:rPr lang="en-US" sz="2800" b="1" dirty="0"/>
              <a:t>Problem Identification</a:t>
            </a:r>
          </a:p>
          <a:p>
            <a:endParaRPr lang="en-US" sz="2800" b="1" dirty="0"/>
          </a:p>
          <a:p>
            <a:pPr algn="just"/>
            <a:r>
              <a:rPr lang="en-US" sz="2800" dirty="0"/>
              <a:t>How can we ensure that the selected transportation option is within budget while providing the best value? </a:t>
            </a:r>
            <a:endParaRPr lang="en-PH" sz="2800" dirty="0"/>
          </a:p>
        </p:txBody>
      </p:sp>
      <p:sp>
        <p:nvSpPr>
          <p:cNvPr id="32" name="TextBox 31">
            <a:extLst>
              <a:ext uri="{FF2B5EF4-FFF2-40B4-BE49-F238E27FC236}">
                <a16:creationId xmlns:a16="http://schemas.microsoft.com/office/drawing/2014/main" id="{A5E59388-F5C2-DB9D-D7A6-D534BEF54BB3}"/>
              </a:ext>
            </a:extLst>
          </p:cNvPr>
          <p:cNvSpPr txBox="1"/>
          <p:nvPr/>
        </p:nvSpPr>
        <p:spPr>
          <a:xfrm>
            <a:off x="6539594" y="273614"/>
            <a:ext cx="5382985" cy="2554545"/>
          </a:xfrm>
          <a:prstGeom prst="rect">
            <a:avLst/>
          </a:prstGeom>
          <a:noFill/>
        </p:spPr>
        <p:txBody>
          <a:bodyPr wrap="square" rtlCol="0">
            <a:spAutoFit/>
          </a:bodyPr>
          <a:lstStyle/>
          <a:p>
            <a:pPr algn="ctr"/>
            <a:r>
              <a:rPr lang="en-US" sz="2000" b="1" dirty="0"/>
              <a:t>Decomposition</a:t>
            </a:r>
          </a:p>
          <a:p>
            <a:endParaRPr lang="en-US" sz="2000" b="1" dirty="0"/>
          </a:p>
          <a:p>
            <a:pPr marL="285750" indent="-285750">
              <a:buFontTx/>
              <a:buChar char="-"/>
            </a:pPr>
            <a:r>
              <a:rPr lang="en-US" sz="2000" dirty="0"/>
              <a:t>Check the cost of each transportation option.</a:t>
            </a:r>
            <a:br>
              <a:rPr lang="en-US" sz="2000" dirty="0"/>
            </a:br>
            <a:r>
              <a:rPr lang="en-US" sz="2000" dirty="0"/>
              <a:t> </a:t>
            </a:r>
          </a:p>
          <a:p>
            <a:pPr marL="285750" indent="-285750">
              <a:buFontTx/>
              <a:buChar char="-"/>
            </a:pPr>
            <a:r>
              <a:rPr lang="en-US" sz="2000" dirty="0"/>
              <a:t>Discard options that exceed the budget. </a:t>
            </a:r>
            <a:br>
              <a:rPr lang="en-US" sz="2000" dirty="0"/>
            </a:br>
            <a:endParaRPr lang="en-US" sz="2000" dirty="0"/>
          </a:p>
          <a:p>
            <a:pPr marL="285750" indent="-285750">
              <a:buFontTx/>
              <a:buChar char="-"/>
            </a:pPr>
            <a:r>
              <a:rPr lang="en-US" sz="2000" dirty="0"/>
              <a:t>Calculate the Budget Fit Score for each option.</a:t>
            </a:r>
            <a:endParaRPr lang="en-PH" sz="2000" dirty="0"/>
          </a:p>
        </p:txBody>
      </p:sp>
      <p:sp>
        <p:nvSpPr>
          <p:cNvPr id="33" name="TextBox 32">
            <a:extLst>
              <a:ext uri="{FF2B5EF4-FFF2-40B4-BE49-F238E27FC236}">
                <a16:creationId xmlns:a16="http://schemas.microsoft.com/office/drawing/2014/main" id="{AB7829AF-FCA5-7DD4-0CEF-38B912FED9D8}"/>
              </a:ext>
            </a:extLst>
          </p:cNvPr>
          <p:cNvSpPr txBox="1"/>
          <p:nvPr/>
        </p:nvSpPr>
        <p:spPr>
          <a:xfrm>
            <a:off x="6809015" y="2851257"/>
            <a:ext cx="5382985" cy="1323439"/>
          </a:xfrm>
          <a:prstGeom prst="rect">
            <a:avLst/>
          </a:prstGeom>
          <a:noFill/>
        </p:spPr>
        <p:txBody>
          <a:bodyPr wrap="square" rtlCol="0">
            <a:spAutoFit/>
          </a:bodyPr>
          <a:lstStyle/>
          <a:p>
            <a:pPr algn="ctr"/>
            <a:r>
              <a:rPr lang="en-US" sz="2000" b="1" dirty="0"/>
              <a:t>Pattern Recognition</a:t>
            </a:r>
          </a:p>
          <a:p>
            <a:endParaRPr lang="en-US" sz="2000" b="1" dirty="0"/>
          </a:p>
          <a:p>
            <a:r>
              <a:rPr lang="en-US" sz="2000" dirty="0"/>
              <a:t>- If an option does not meet the target time, discard</a:t>
            </a:r>
            <a:endParaRPr lang="en-PH" sz="2000" dirty="0"/>
          </a:p>
        </p:txBody>
      </p:sp>
      <p:sp>
        <p:nvSpPr>
          <p:cNvPr id="34" name="TextBox 33">
            <a:extLst>
              <a:ext uri="{FF2B5EF4-FFF2-40B4-BE49-F238E27FC236}">
                <a16:creationId xmlns:a16="http://schemas.microsoft.com/office/drawing/2014/main" id="{A6F9F6F5-7F4B-ADA6-E482-3B6274951EB3}"/>
              </a:ext>
            </a:extLst>
          </p:cNvPr>
          <p:cNvSpPr txBox="1"/>
          <p:nvPr/>
        </p:nvSpPr>
        <p:spPr>
          <a:xfrm>
            <a:off x="6539594" y="4286070"/>
            <a:ext cx="5652406" cy="2246769"/>
          </a:xfrm>
          <a:prstGeom prst="rect">
            <a:avLst/>
          </a:prstGeom>
          <a:noFill/>
        </p:spPr>
        <p:txBody>
          <a:bodyPr wrap="square" rtlCol="0">
            <a:spAutoFit/>
          </a:bodyPr>
          <a:lstStyle/>
          <a:p>
            <a:pPr algn="ctr"/>
            <a:r>
              <a:rPr lang="en-PH" sz="2000" b="1" dirty="0"/>
              <a:t>Abstraction</a:t>
            </a:r>
          </a:p>
          <a:p>
            <a:pPr algn="ctr"/>
            <a:endParaRPr lang="en-US" sz="2000" b="1" dirty="0"/>
          </a:p>
          <a:p>
            <a:r>
              <a:rPr lang="en-PH" sz="2000" i="1" dirty="0"/>
              <a:t>Relevant information: </a:t>
            </a:r>
            <a:r>
              <a:rPr lang="en-PH" sz="2000" dirty="0"/>
              <a:t>transportation options, travel time, cost.</a:t>
            </a:r>
          </a:p>
          <a:p>
            <a:endParaRPr lang="en-PH" sz="2000" dirty="0"/>
          </a:p>
          <a:p>
            <a:r>
              <a:rPr lang="en-PH" sz="2000" i="1" dirty="0"/>
              <a:t>Less relevant information: </a:t>
            </a:r>
            <a:r>
              <a:rPr lang="en-PH" sz="2000" dirty="0"/>
              <a:t>specific routes or non-critical stops.</a:t>
            </a:r>
          </a:p>
        </p:txBody>
      </p:sp>
    </p:spTree>
    <p:extLst>
      <p:ext uri="{BB962C8B-B14F-4D97-AF65-F5344CB8AC3E}">
        <p14:creationId xmlns:p14="http://schemas.microsoft.com/office/powerpoint/2010/main" val="12627308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0"/>
            <a:ext cx="12192000" cy="923330"/>
          </a:xfrm>
          <a:prstGeom prst="rect">
            <a:avLst/>
          </a:prstGeom>
          <a:noFill/>
        </p:spPr>
        <p:txBody>
          <a:bodyPr wrap="square" rtlCol="0">
            <a:spAutoFit/>
          </a:bodyPr>
          <a:lstStyle/>
          <a:p>
            <a:r>
              <a:rPr lang="en-US" sz="5400" b="1" i="1" dirty="0"/>
              <a:t>DECOMPOSITION</a:t>
            </a:r>
            <a:endParaRPr lang="en-US" sz="6000" b="1" i="1" dirty="0"/>
          </a:p>
        </p:txBody>
      </p:sp>
      <p:sp>
        <p:nvSpPr>
          <p:cNvPr id="32" name="TextBox 31">
            <a:extLst>
              <a:ext uri="{FF2B5EF4-FFF2-40B4-BE49-F238E27FC236}">
                <a16:creationId xmlns:a16="http://schemas.microsoft.com/office/drawing/2014/main" id="{A5E59388-F5C2-DB9D-D7A6-D534BEF54BB3}"/>
              </a:ext>
            </a:extLst>
          </p:cNvPr>
          <p:cNvSpPr txBox="1"/>
          <p:nvPr/>
        </p:nvSpPr>
        <p:spPr>
          <a:xfrm>
            <a:off x="5956915" y="4827208"/>
            <a:ext cx="8873291" cy="1015663"/>
          </a:xfrm>
          <a:prstGeom prst="rect">
            <a:avLst/>
          </a:prstGeom>
          <a:noFill/>
        </p:spPr>
        <p:txBody>
          <a:bodyPr wrap="square" rtlCol="0">
            <a:spAutoFit/>
          </a:bodyPr>
          <a:lstStyle/>
          <a:p>
            <a:pPr marL="285750" indent="-285750">
              <a:buFontTx/>
              <a:buChar char="-"/>
            </a:pPr>
            <a:r>
              <a:rPr lang="en-US" sz="2000" dirty="0"/>
              <a:t>Check the cost of each transportation option. </a:t>
            </a:r>
          </a:p>
          <a:p>
            <a:pPr marL="285750" indent="-285750">
              <a:buFontTx/>
              <a:buChar char="-"/>
            </a:pPr>
            <a:r>
              <a:rPr lang="en-US" sz="2000" dirty="0"/>
              <a:t>Discard options that exceed the budget. </a:t>
            </a:r>
          </a:p>
          <a:p>
            <a:pPr marL="285750" indent="-285750">
              <a:buFontTx/>
              <a:buChar char="-"/>
            </a:pPr>
            <a:r>
              <a:rPr lang="en-US" sz="2000" dirty="0"/>
              <a:t>Calculate the Budget Fit Score for each option.</a:t>
            </a:r>
            <a:endParaRPr lang="en-PH" sz="2000" dirty="0"/>
          </a:p>
        </p:txBody>
      </p:sp>
      <p:pic>
        <p:nvPicPr>
          <p:cNvPr id="6" name="Picture 5">
            <a:extLst>
              <a:ext uri="{FF2B5EF4-FFF2-40B4-BE49-F238E27FC236}">
                <a16:creationId xmlns:a16="http://schemas.microsoft.com/office/drawing/2014/main" id="{23FB156B-8ECF-4911-1B69-F0239424859F}"/>
              </a:ext>
            </a:extLst>
          </p:cNvPr>
          <p:cNvPicPr>
            <a:picLocks noChangeAspect="1"/>
          </p:cNvPicPr>
          <p:nvPr/>
        </p:nvPicPr>
        <p:blipFill>
          <a:blip r:embed="rId3"/>
          <a:stretch>
            <a:fillRect/>
          </a:stretch>
        </p:blipFill>
        <p:spPr>
          <a:xfrm>
            <a:off x="-2" y="4827209"/>
            <a:ext cx="5956917" cy="912912"/>
          </a:xfrm>
          <a:prstGeom prst="rect">
            <a:avLst/>
          </a:prstGeom>
        </p:spPr>
      </p:pic>
      <p:pic>
        <p:nvPicPr>
          <p:cNvPr id="9" name="Picture 8">
            <a:extLst>
              <a:ext uri="{FF2B5EF4-FFF2-40B4-BE49-F238E27FC236}">
                <a16:creationId xmlns:a16="http://schemas.microsoft.com/office/drawing/2014/main" id="{8502940B-B475-4869-5D9F-1334E37A4936}"/>
              </a:ext>
            </a:extLst>
          </p:cNvPr>
          <p:cNvPicPr>
            <a:picLocks noChangeAspect="1"/>
          </p:cNvPicPr>
          <p:nvPr/>
        </p:nvPicPr>
        <p:blipFill>
          <a:blip r:embed="rId4"/>
          <a:stretch>
            <a:fillRect/>
          </a:stretch>
        </p:blipFill>
        <p:spPr>
          <a:xfrm>
            <a:off x="-1" y="912912"/>
            <a:ext cx="10824665" cy="3914296"/>
          </a:xfrm>
          <a:prstGeom prst="rect">
            <a:avLst/>
          </a:prstGeom>
        </p:spPr>
      </p:pic>
    </p:spTree>
    <p:extLst>
      <p:ext uri="{BB962C8B-B14F-4D97-AF65-F5344CB8AC3E}">
        <p14:creationId xmlns:p14="http://schemas.microsoft.com/office/powerpoint/2010/main" val="12258201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0"/>
            <a:ext cx="5078027" cy="1569660"/>
          </a:xfrm>
          <a:prstGeom prst="rect">
            <a:avLst/>
          </a:prstGeom>
          <a:noFill/>
        </p:spPr>
        <p:txBody>
          <a:bodyPr wrap="square" rtlCol="0">
            <a:spAutoFit/>
          </a:bodyPr>
          <a:lstStyle/>
          <a:p>
            <a:r>
              <a:rPr lang="en-US" sz="4800" dirty="0"/>
              <a:t>Pattern Recognition</a:t>
            </a:r>
          </a:p>
        </p:txBody>
      </p:sp>
      <p:pic>
        <p:nvPicPr>
          <p:cNvPr id="4" name="Picture 3">
            <a:extLst>
              <a:ext uri="{FF2B5EF4-FFF2-40B4-BE49-F238E27FC236}">
                <a16:creationId xmlns:a16="http://schemas.microsoft.com/office/drawing/2014/main" id="{A181F2B3-FFBB-D1BC-8BE2-15D46B8FCE2F}"/>
              </a:ext>
            </a:extLst>
          </p:cNvPr>
          <p:cNvPicPr>
            <a:picLocks noChangeAspect="1"/>
          </p:cNvPicPr>
          <p:nvPr/>
        </p:nvPicPr>
        <p:blipFill>
          <a:blip r:embed="rId2"/>
          <a:stretch>
            <a:fillRect/>
          </a:stretch>
        </p:blipFill>
        <p:spPr>
          <a:xfrm>
            <a:off x="0" y="2030742"/>
            <a:ext cx="3836943" cy="743898"/>
          </a:xfrm>
          <a:prstGeom prst="rect">
            <a:avLst/>
          </a:prstGeom>
        </p:spPr>
      </p:pic>
      <p:sp>
        <p:nvSpPr>
          <p:cNvPr id="6" name="TextBox 5">
            <a:extLst>
              <a:ext uri="{FF2B5EF4-FFF2-40B4-BE49-F238E27FC236}">
                <a16:creationId xmlns:a16="http://schemas.microsoft.com/office/drawing/2014/main" id="{D88740B1-5087-DFC1-2A93-9B15379B9068}"/>
              </a:ext>
            </a:extLst>
          </p:cNvPr>
          <p:cNvSpPr txBox="1"/>
          <p:nvPr/>
        </p:nvSpPr>
        <p:spPr>
          <a:xfrm>
            <a:off x="0" y="1661410"/>
            <a:ext cx="5997460" cy="369332"/>
          </a:xfrm>
          <a:prstGeom prst="rect">
            <a:avLst/>
          </a:prstGeom>
          <a:noFill/>
        </p:spPr>
        <p:txBody>
          <a:bodyPr wrap="square">
            <a:spAutoFit/>
          </a:bodyPr>
          <a:lstStyle/>
          <a:p>
            <a:r>
              <a:rPr lang="en-US" dirty="0"/>
              <a:t>- If an option does not meet the target time, discard</a:t>
            </a:r>
            <a:endParaRPr lang="en-PH" dirty="0"/>
          </a:p>
        </p:txBody>
      </p:sp>
      <p:sp>
        <p:nvSpPr>
          <p:cNvPr id="8" name="TextBox 7">
            <a:extLst>
              <a:ext uri="{FF2B5EF4-FFF2-40B4-BE49-F238E27FC236}">
                <a16:creationId xmlns:a16="http://schemas.microsoft.com/office/drawing/2014/main" id="{765AA02E-1DAE-9B07-BEDC-FCCD8B9A6F1A}"/>
              </a:ext>
            </a:extLst>
          </p:cNvPr>
          <p:cNvSpPr txBox="1"/>
          <p:nvPr/>
        </p:nvSpPr>
        <p:spPr>
          <a:xfrm>
            <a:off x="4764350" y="861774"/>
            <a:ext cx="6018362" cy="707886"/>
          </a:xfrm>
          <a:prstGeom prst="rect">
            <a:avLst/>
          </a:prstGeom>
          <a:noFill/>
        </p:spPr>
        <p:txBody>
          <a:bodyPr wrap="square" rtlCol="0">
            <a:spAutoFit/>
          </a:bodyPr>
          <a:lstStyle/>
          <a:p>
            <a:pPr algn="r"/>
            <a:r>
              <a:rPr lang="en-US" sz="4000" dirty="0"/>
              <a:t>Abstraction</a:t>
            </a:r>
          </a:p>
        </p:txBody>
      </p:sp>
      <p:pic>
        <p:nvPicPr>
          <p:cNvPr id="3" name="Picture 2">
            <a:extLst>
              <a:ext uri="{FF2B5EF4-FFF2-40B4-BE49-F238E27FC236}">
                <a16:creationId xmlns:a16="http://schemas.microsoft.com/office/drawing/2014/main" id="{D6EC5566-F6A8-9058-A89A-41F68C084D94}"/>
              </a:ext>
            </a:extLst>
          </p:cNvPr>
          <p:cNvPicPr>
            <a:picLocks noChangeAspect="1"/>
          </p:cNvPicPr>
          <p:nvPr/>
        </p:nvPicPr>
        <p:blipFill>
          <a:blip r:embed="rId3"/>
          <a:stretch>
            <a:fillRect/>
          </a:stretch>
        </p:blipFill>
        <p:spPr>
          <a:xfrm>
            <a:off x="6116900" y="1620988"/>
            <a:ext cx="5997461" cy="4318172"/>
          </a:xfrm>
          <a:prstGeom prst="rect">
            <a:avLst/>
          </a:prstGeom>
        </p:spPr>
      </p:pic>
      <p:pic>
        <p:nvPicPr>
          <p:cNvPr id="11" name="Picture 10">
            <a:extLst>
              <a:ext uri="{FF2B5EF4-FFF2-40B4-BE49-F238E27FC236}">
                <a16:creationId xmlns:a16="http://schemas.microsoft.com/office/drawing/2014/main" id="{AD04FE89-3CA3-4A03-8A45-5BD8D85F0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47" y="2849647"/>
            <a:ext cx="3333750" cy="3333750"/>
          </a:xfrm>
          <a:prstGeom prst="rect">
            <a:avLst/>
          </a:prstGeom>
        </p:spPr>
      </p:pic>
    </p:spTree>
    <p:extLst>
      <p:ext uri="{BB962C8B-B14F-4D97-AF65-F5344CB8AC3E}">
        <p14:creationId xmlns:p14="http://schemas.microsoft.com/office/powerpoint/2010/main" val="36436123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273614"/>
            <a:ext cx="12192000" cy="1015663"/>
          </a:xfrm>
          <a:prstGeom prst="rect">
            <a:avLst/>
          </a:prstGeom>
          <a:noFill/>
        </p:spPr>
        <p:txBody>
          <a:bodyPr wrap="square" rtlCol="0">
            <a:spAutoFit/>
          </a:bodyPr>
          <a:lstStyle/>
          <a:p>
            <a:r>
              <a:rPr lang="en-US" sz="6000" b="1" i="1" dirty="0"/>
              <a:t>ITERATION 3</a:t>
            </a:r>
          </a:p>
        </p:txBody>
      </p:sp>
      <p:sp>
        <p:nvSpPr>
          <p:cNvPr id="31" name="TextBox 30">
            <a:extLst>
              <a:ext uri="{FF2B5EF4-FFF2-40B4-BE49-F238E27FC236}">
                <a16:creationId xmlns:a16="http://schemas.microsoft.com/office/drawing/2014/main" id="{297045F9-85DE-ACC1-494D-C85B4875ADAD}"/>
              </a:ext>
            </a:extLst>
          </p:cNvPr>
          <p:cNvSpPr txBox="1"/>
          <p:nvPr/>
        </p:nvSpPr>
        <p:spPr>
          <a:xfrm>
            <a:off x="390460" y="2218028"/>
            <a:ext cx="4820733" cy="2062103"/>
          </a:xfrm>
          <a:prstGeom prst="rect">
            <a:avLst/>
          </a:prstGeom>
          <a:noFill/>
        </p:spPr>
        <p:txBody>
          <a:bodyPr wrap="square" rtlCol="0">
            <a:spAutoFit/>
          </a:bodyPr>
          <a:lstStyle/>
          <a:p>
            <a:pPr algn="ctr"/>
            <a:r>
              <a:rPr lang="en-US" sz="3200" b="1" dirty="0"/>
              <a:t>Problem Identification</a:t>
            </a:r>
          </a:p>
          <a:p>
            <a:pPr algn="ctr"/>
            <a:endParaRPr lang="en-US" sz="3200" b="1" dirty="0"/>
          </a:p>
          <a:p>
            <a:pPr algn="ctr"/>
            <a:r>
              <a:rPr lang="en-US" sz="3200" dirty="0"/>
              <a:t>Calculate Value Score to Determine the best route</a:t>
            </a:r>
            <a:endParaRPr lang="en-PH" sz="3200" dirty="0"/>
          </a:p>
        </p:txBody>
      </p:sp>
      <p:sp>
        <p:nvSpPr>
          <p:cNvPr id="32" name="TextBox 31">
            <a:extLst>
              <a:ext uri="{FF2B5EF4-FFF2-40B4-BE49-F238E27FC236}">
                <a16:creationId xmlns:a16="http://schemas.microsoft.com/office/drawing/2014/main" id="{A5E59388-F5C2-DB9D-D7A6-D534BEF54BB3}"/>
              </a:ext>
            </a:extLst>
          </p:cNvPr>
          <p:cNvSpPr txBox="1"/>
          <p:nvPr/>
        </p:nvSpPr>
        <p:spPr>
          <a:xfrm>
            <a:off x="6792685" y="0"/>
            <a:ext cx="5382985" cy="2862322"/>
          </a:xfrm>
          <a:prstGeom prst="rect">
            <a:avLst/>
          </a:prstGeom>
          <a:noFill/>
        </p:spPr>
        <p:txBody>
          <a:bodyPr wrap="square" rtlCol="0">
            <a:spAutoFit/>
          </a:bodyPr>
          <a:lstStyle/>
          <a:p>
            <a:pPr algn="ctr"/>
            <a:r>
              <a:rPr lang="en-US" sz="2000" b="1" dirty="0"/>
              <a:t>Decomposition</a:t>
            </a:r>
          </a:p>
          <a:p>
            <a:endParaRPr lang="en-US" sz="2000" b="1" dirty="0"/>
          </a:p>
          <a:p>
            <a:pPr marL="285750" indent="-285750">
              <a:buFontTx/>
              <a:buChar char="-"/>
            </a:pPr>
            <a:r>
              <a:rPr lang="en-US" sz="2000" dirty="0"/>
              <a:t>Calculate the Value Score for each option using the Budget Fit Score and travel time.</a:t>
            </a:r>
            <a:br>
              <a:rPr lang="en-US" sz="2000" dirty="0"/>
            </a:br>
            <a:endParaRPr lang="en-US" sz="2000" dirty="0"/>
          </a:p>
          <a:p>
            <a:pPr marL="285750" indent="-285750">
              <a:buFontTx/>
              <a:buChar char="-"/>
            </a:pPr>
            <a:r>
              <a:rPr lang="en-US" sz="2000" dirty="0"/>
              <a:t>Store and compare the Value Scores.</a:t>
            </a:r>
            <a:br>
              <a:rPr lang="en-US" sz="2000" dirty="0"/>
            </a:br>
            <a:r>
              <a:rPr lang="en-US" sz="2000" dirty="0"/>
              <a:t> </a:t>
            </a:r>
          </a:p>
          <a:p>
            <a:pPr marL="285750" indent="-285750">
              <a:buFontTx/>
              <a:buChar char="-"/>
            </a:pPr>
            <a:r>
              <a:rPr lang="en-US" sz="2000" dirty="0"/>
              <a:t>Select the option with the highest Value Score.</a:t>
            </a:r>
            <a:endParaRPr lang="en-PH" sz="2000" dirty="0"/>
          </a:p>
        </p:txBody>
      </p:sp>
      <p:sp>
        <p:nvSpPr>
          <p:cNvPr id="33" name="TextBox 32">
            <a:extLst>
              <a:ext uri="{FF2B5EF4-FFF2-40B4-BE49-F238E27FC236}">
                <a16:creationId xmlns:a16="http://schemas.microsoft.com/office/drawing/2014/main" id="{AB7829AF-FCA5-7DD4-0CEF-38B912FED9D8}"/>
              </a:ext>
            </a:extLst>
          </p:cNvPr>
          <p:cNvSpPr txBox="1"/>
          <p:nvPr/>
        </p:nvSpPr>
        <p:spPr>
          <a:xfrm>
            <a:off x="6792684" y="2862322"/>
            <a:ext cx="5382985" cy="1569660"/>
          </a:xfrm>
          <a:prstGeom prst="rect">
            <a:avLst/>
          </a:prstGeom>
          <a:noFill/>
        </p:spPr>
        <p:txBody>
          <a:bodyPr wrap="square" rtlCol="0">
            <a:spAutoFit/>
          </a:bodyPr>
          <a:lstStyle/>
          <a:p>
            <a:pPr algn="ctr"/>
            <a:r>
              <a:rPr lang="en-US" sz="2400" b="1" dirty="0"/>
              <a:t>Pattern Recognition</a:t>
            </a:r>
          </a:p>
          <a:p>
            <a:endParaRPr lang="en-US" sz="2400" b="1" dirty="0"/>
          </a:p>
          <a:p>
            <a:r>
              <a:rPr lang="en-US" sz="2400" dirty="0"/>
              <a:t>-The option with the highest Value Score is the best decision. </a:t>
            </a:r>
            <a:endParaRPr lang="en-PH" sz="2400" dirty="0"/>
          </a:p>
        </p:txBody>
      </p:sp>
      <p:sp>
        <p:nvSpPr>
          <p:cNvPr id="34" name="TextBox 33">
            <a:extLst>
              <a:ext uri="{FF2B5EF4-FFF2-40B4-BE49-F238E27FC236}">
                <a16:creationId xmlns:a16="http://schemas.microsoft.com/office/drawing/2014/main" id="{A6F9F6F5-7F4B-ADA6-E482-3B6274951EB3}"/>
              </a:ext>
            </a:extLst>
          </p:cNvPr>
          <p:cNvSpPr txBox="1"/>
          <p:nvPr/>
        </p:nvSpPr>
        <p:spPr>
          <a:xfrm>
            <a:off x="6800849" y="4736937"/>
            <a:ext cx="5399313" cy="1938992"/>
          </a:xfrm>
          <a:prstGeom prst="rect">
            <a:avLst/>
          </a:prstGeom>
          <a:noFill/>
        </p:spPr>
        <p:txBody>
          <a:bodyPr wrap="square" rtlCol="0">
            <a:spAutoFit/>
          </a:bodyPr>
          <a:lstStyle/>
          <a:p>
            <a:pPr algn="ctr"/>
            <a:r>
              <a:rPr lang="en-PH" sz="2000" b="1" dirty="0"/>
              <a:t>Abstraction</a:t>
            </a:r>
            <a:endParaRPr lang="en-US" sz="2000" b="1" dirty="0"/>
          </a:p>
          <a:p>
            <a:r>
              <a:rPr lang="en-US" sz="2000" dirty="0"/>
              <a:t>Relevant information: transportation options, travel time, cost, budget, Value Scores. </a:t>
            </a:r>
          </a:p>
          <a:p>
            <a:endParaRPr lang="en-US" sz="2000" dirty="0"/>
          </a:p>
          <a:p>
            <a:r>
              <a:rPr lang="en-US" sz="2000" dirty="0"/>
              <a:t>Less relevant information: minor variations in travel time (e.g., due to traffic).</a:t>
            </a:r>
            <a:endParaRPr lang="en-PH" sz="2000" dirty="0"/>
          </a:p>
        </p:txBody>
      </p:sp>
    </p:spTree>
    <p:extLst>
      <p:ext uri="{BB962C8B-B14F-4D97-AF65-F5344CB8AC3E}">
        <p14:creationId xmlns:p14="http://schemas.microsoft.com/office/powerpoint/2010/main" val="5515460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0"/>
            <a:ext cx="12192000" cy="1015663"/>
          </a:xfrm>
          <a:prstGeom prst="rect">
            <a:avLst/>
          </a:prstGeom>
          <a:noFill/>
        </p:spPr>
        <p:txBody>
          <a:bodyPr wrap="square" rtlCol="0">
            <a:spAutoFit/>
          </a:bodyPr>
          <a:lstStyle/>
          <a:p>
            <a:r>
              <a:rPr lang="en-US" sz="6000" b="1" i="1" dirty="0"/>
              <a:t>DECOMPOSITION</a:t>
            </a:r>
          </a:p>
        </p:txBody>
      </p:sp>
      <p:sp>
        <p:nvSpPr>
          <p:cNvPr id="32" name="TextBox 31">
            <a:extLst>
              <a:ext uri="{FF2B5EF4-FFF2-40B4-BE49-F238E27FC236}">
                <a16:creationId xmlns:a16="http://schemas.microsoft.com/office/drawing/2014/main" id="{A5E59388-F5C2-DB9D-D7A6-D534BEF54BB3}"/>
              </a:ext>
            </a:extLst>
          </p:cNvPr>
          <p:cNvSpPr txBox="1"/>
          <p:nvPr/>
        </p:nvSpPr>
        <p:spPr>
          <a:xfrm>
            <a:off x="6909759" y="1789980"/>
            <a:ext cx="4288252" cy="2677656"/>
          </a:xfrm>
          <a:prstGeom prst="rect">
            <a:avLst/>
          </a:prstGeom>
          <a:noFill/>
        </p:spPr>
        <p:txBody>
          <a:bodyPr wrap="square" rtlCol="0">
            <a:spAutoFit/>
          </a:bodyPr>
          <a:lstStyle/>
          <a:p>
            <a:pPr marL="285750" indent="-285750">
              <a:buFontTx/>
              <a:buChar char="-"/>
            </a:pPr>
            <a:r>
              <a:rPr lang="en-US" sz="2400" dirty="0"/>
              <a:t>Calculate the Value Score for each option using the Budget Fit Score and travel time.</a:t>
            </a:r>
          </a:p>
          <a:p>
            <a:pPr marL="285750" indent="-285750">
              <a:buFontTx/>
              <a:buChar char="-"/>
            </a:pPr>
            <a:r>
              <a:rPr lang="en-US" sz="2400" dirty="0"/>
              <a:t>Store and compare the Value Scores. </a:t>
            </a:r>
          </a:p>
          <a:p>
            <a:pPr marL="285750" indent="-285750">
              <a:buFontTx/>
              <a:buChar char="-"/>
            </a:pPr>
            <a:r>
              <a:rPr lang="en-US" sz="2400" dirty="0"/>
              <a:t>Select the option with the highest Value Score.</a:t>
            </a:r>
            <a:endParaRPr lang="en-PH" sz="2400" dirty="0"/>
          </a:p>
        </p:txBody>
      </p:sp>
      <p:pic>
        <p:nvPicPr>
          <p:cNvPr id="3" name="Picture 2">
            <a:extLst>
              <a:ext uri="{FF2B5EF4-FFF2-40B4-BE49-F238E27FC236}">
                <a16:creationId xmlns:a16="http://schemas.microsoft.com/office/drawing/2014/main" id="{8AD7DC19-548F-0715-7FA1-E9781EA3465D}"/>
              </a:ext>
            </a:extLst>
          </p:cNvPr>
          <p:cNvPicPr>
            <a:picLocks noChangeAspect="1"/>
          </p:cNvPicPr>
          <p:nvPr/>
        </p:nvPicPr>
        <p:blipFill>
          <a:blip r:embed="rId2"/>
          <a:stretch>
            <a:fillRect/>
          </a:stretch>
        </p:blipFill>
        <p:spPr>
          <a:xfrm>
            <a:off x="0" y="1255573"/>
            <a:ext cx="6449324" cy="891646"/>
          </a:xfrm>
          <a:prstGeom prst="rect">
            <a:avLst/>
          </a:prstGeom>
        </p:spPr>
      </p:pic>
      <p:pic>
        <p:nvPicPr>
          <p:cNvPr id="5" name="Picture 4">
            <a:extLst>
              <a:ext uri="{FF2B5EF4-FFF2-40B4-BE49-F238E27FC236}">
                <a16:creationId xmlns:a16="http://schemas.microsoft.com/office/drawing/2014/main" id="{D47C10B0-08CC-E898-334C-7119356DF2C1}"/>
              </a:ext>
            </a:extLst>
          </p:cNvPr>
          <p:cNvPicPr>
            <a:picLocks noChangeAspect="1"/>
          </p:cNvPicPr>
          <p:nvPr/>
        </p:nvPicPr>
        <p:blipFill>
          <a:blip r:embed="rId3"/>
          <a:stretch>
            <a:fillRect/>
          </a:stretch>
        </p:blipFill>
        <p:spPr>
          <a:xfrm>
            <a:off x="-1" y="2147219"/>
            <a:ext cx="6449325" cy="524960"/>
          </a:xfrm>
          <a:prstGeom prst="rect">
            <a:avLst/>
          </a:prstGeom>
        </p:spPr>
      </p:pic>
      <p:pic>
        <p:nvPicPr>
          <p:cNvPr id="8" name="Picture 7">
            <a:extLst>
              <a:ext uri="{FF2B5EF4-FFF2-40B4-BE49-F238E27FC236}">
                <a16:creationId xmlns:a16="http://schemas.microsoft.com/office/drawing/2014/main" id="{53A5A447-8C77-8E26-C096-332B85A5889D}"/>
              </a:ext>
            </a:extLst>
          </p:cNvPr>
          <p:cNvPicPr>
            <a:picLocks noChangeAspect="1"/>
          </p:cNvPicPr>
          <p:nvPr/>
        </p:nvPicPr>
        <p:blipFill>
          <a:blip r:embed="rId4"/>
          <a:stretch>
            <a:fillRect/>
          </a:stretch>
        </p:blipFill>
        <p:spPr>
          <a:xfrm>
            <a:off x="0" y="2667143"/>
            <a:ext cx="6449325" cy="3181794"/>
          </a:xfrm>
          <a:prstGeom prst="rect">
            <a:avLst/>
          </a:prstGeom>
        </p:spPr>
      </p:pic>
    </p:spTree>
    <p:extLst>
      <p:ext uri="{BB962C8B-B14F-4D97-AF65-F5344CB8AC3E}">
        <p14:creationId xmlns:p14="http://schemas.microsoft.com/office/powerpoint/2010/main" val="22201190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2428872" y="451167"/>
            <a:ext cx="10564427" cy="1015663"/>
          </a:xfrm>
          <a:prstGeom prst="rect">
            <a:avLst/>
          </a:prstGeom>
          <a:noFill/>
        </p:spPr>
        <p:txBody>
          <a:bodyPr wrap="square" rtlCol="0">
            <a:spAutoFit/>
          </a:bodyPr>
          <a:lstStyle/>
          <a:p>
            <a:r>
              <a:rPr lang="en-US" sz="6000" b="1" i="1" dirty="0"/>
              <a:t>THE BIG PICTURE</a:t>
            </a:r>
          </a:p>
        </p:txBody>
      </p:sp>
      <p:sp>
        <p:nvSpPr>
          <p:cNvPr id="5" name="Rectangle 4">
            <a:extLst>
              <a:ext uri="{FF2B5EF4-FFF2-40B4-BE49-F238E27FC236}">
                <a16:creationId xmlns:a16="http://schemas.microsoft.com/office/drawing/2014/main" id="{BACBED27-C0F8-458C-AC30-59CD17974917}"/>
              </a:ext>
            </a:extLst>
          </p:cNvPr>
          <p:cNvSpPr/>
          <p:nvPr/>
        </p:nvSpPr>
        <p:spPr>
          <a:xfrm>
            <a:off x="4041320" y="2759528"/>
            <a:ext cx="3265715" cy="1338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Check Timeliness, Budget, Value Scores</a:t>
            </a:r>
            <a:endParaRPr lang="en-PH" dirty="0"/>
          </a:p>
        </p:txBody>
      </p:sp>
      <p:cxnSp>
        <p:nvCxnSpPr>
          <p:cNvPr id="8" name="Straight Arrow Connector 7">
            <a:extLst>
              <a:ext uri="{FF2B5EF4-FFF2-40B4-BE49-F238E27FC236}">
                <a16:creationId xmlns:a16="http://schemas.microsoft.com/office/drawing/2014/main" id="{B81D5F50-7766-976B-CBAE-A6BC6261CF97}"/>
              </a:ext>
            </a:extLst>
          </p:cNvPr>
          <p:cNvCxnSpPr/>
          <p:nvPr/>
        </p:nvCxnSpPr>
        <p:spPr>
          <a:xfrm>
            <a:off x="1110342" y="3184071"/>
            <a:ext cx="26370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6538680-1F6F-393E-F25C-55C1D02829BF}"/>
              </a:ext>
            </a:extLst>
          </p:cNvPr>
          <p:cNvCxnSpPr/>
          <p:nvPr/>
        </p:nvCxnSpPr>
        <p:spPr>
          <a:xfrm>
            <a:off x="1110340" y="3612894"/>
            <a:ext cx="26370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9AF55DD-06F1-2F8E-DDA5-CA2F01926FF4}"/>
              </a:ext>
            </a:extLst>
          </p:cNvPr>
          <p:cNvCxnSpPr/>
          <p:nvPr/>
        </p:nvCxnSpPr>
        <p:spPr>
          <a:xfrm>
            <a:off x="7609114" y="3184071"/>
            <a:ext cx="26370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F2FF4A4-3250-E693-A62F-07642B58728E}"/>
              </a:ext>
            </a:extLst>
          </p:cNvPr>
          <p:cNvCxnSpPr/>
          <p:nvPr/>
        </p:nvCxnSpPr>
        <p:spPr>
          <a:xfrm>
            <a:off x="7609114" y="3608614"/>
            <a:ext cx="26370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967B356-2CF8-21F3-D6AE-3C3D037AA6FA}"/>
              </a:ext>
            </a:extLst>
          </p:cNvPr>
          <p:cNvSpPr txBox="1"/>
          <p:nvPr/>
        </p:nvSpPr>
        <p:spPr>
          <a:xfrm>
            <a:off x="1713571" y="2962283"/>
            <a:ext cx="1521635" cy="369332"/>
          </a:xfrm>
          <a:prstGeom prst="rect">
            <a:avLst/>
          </a:prstGeom>
          <a:solidFill>
            <a:schemeClr val="bg1"/>
          </a:solidFill>
        </p:spPr>
        <p:txBody>
          <a:bodyPr wrap="none" rtlCol="0">
            <a:spAutoFit/>
          </a:bodyPr>
          <a:lstStyle/>
          <a:p>
            <a:r>
              <a:rPr lang="en-US" dirty="0"/>
              <a:t>Current Time</a:t>
            </a:r>
            <a:endParaRPr lang="en-PH" dirty="0"/>
          </a:p>
        </p:txBody>
      </p:sp>
      <p:sp>
        <p:nvSpPr>
          <p:cNvPr id="16" name="TextBox 15">
            <a:extLst>
              <a:ext uri="{FF2B5EF4-FFF2-40B4-BE49-F238E27FC236}">
                <a16:creationId xmlns:a16="http://schemas.microsoft.com/office/drawing/2014/main" id="{7452CA49-F331-509A-4CA2-4B8A7505CAE7}"/>
              </a:ext>
            </a:extLst>
          </p:cNvPr>
          <p:cNvSpPr txBox="1"/>
          <p:nvPr/>
        </p:nvSpPr>
        <p:spPr>
          <a:xfrm>
            <a:off x="1713571" y="3413311"/>
            <a:ext cx="1478353" cy="369332"/>
          </a:xfrm>
          <a:prstGeom prst="rect">
            <a:avLst/>
          </a:prstGeom>
          <a:solidFill>
            <a:schemeClr val="bg1"/>
          </a:solidFill>
        </p:spPr>
        <p:txBody>
          <a:bodyPr wrap="square">
            <a:spAutoFit/>
          </a:bodyPr>
          <a:lstStyle/>
          <a:p>
            <a:r>
              <a:rPr lang="en-US" dirty="0"/>
              <a:t>Target Time</a:t>
            </a:r>
            <a:endParaRPr lang="en-PH" dirty="0"/>
          </a:p>
        </p:txBody>
      </p:sp>
      <p:sp>
        <p:nvSpPr>
          <p:cNvPr id="17" name="TextBox 16">
            <a:extLst>
              <a:ext uri="{FF2B5EF4-FFF2-40B4-BE49-F238E27FC236}">
                <a16:creationId xmlns:a16="http://schemas.microsoft.com/office/drawing/2014/main" id="{E61376F1-E047-FCDE-0548-AE22CB06A6FF}"/>
              </a:ext>
            </a:extLst>
          </p:cNvPr>
          <p:cNvSpPr txBox="1"/>
          <p:nvPr/>
        </p:nvSpPr>
        <p:spPr>
          <a:xfrm>
            <a:off x="8187849" y="2962283"/>
            <a:ext cx="1818062" cy="369332"/>
          </a:xfrm>
          <a:prstGeom prst="rect">
            <a:avLst/>
          </a:prstGeom>
          <a:solidFill>
            <a:schemeClr val="bg1"/>
          </a:solidFill>
        </p:spPr>
        <p:txBody>
          <a:bodyPr wrap="none" rtlCol="0">
            <a:spAutoFit/>
          </a:bodyPr>
          <a:lstStyle/>
          <a:p>
            <a:r>
              <a:rPr lang="en-US" dirty="0"/>
              <a:t>Viable Decisions</a:t>
            </a:r>
            <a:endParaRPr lang="en-PH" dirty="0"/>
          </a:p>
        </p:txBody>
      </p:sp>
      <p:sp>
        <p:nvSpPr>
          <p:cNvPr id="18" name="TextBox 17">
            <a:extLst>
              <a:ext uri="{FF2B5EF4-FFF2-40B4-BE49-F238E27FC236}">
                <a16:creationId xmlns:a16="http://schemas.microsoft.com/office/drawing/2014/main" id="{2548ECA2-C188-D62B-70C4-ECFC4E4D708C}"/>
              </a:ext>
            </a:extLst>
          </p:cNvPr>
          <p:cNvSpPr txBox="1"/>
          <p:nvPr/>
        </p:nvSpPr>
        <p:spPr>
          <a:xfrm>
            <a:off x="8250009" y="3423948"/>
            <a:ext cx="1710419" cy="369332"/>
          </a:xfrm>
          <a:prstGeom prst="rect">
            <a:avLst/>
          </a:prstGeom>
          <a:solidFill>
            <a:schemeClr val="bg1"/>
          </a:solidFill>
        </p:spPr>
        <p:txBody>
          <a:bodyPr wrap="square">
            <a:spAutoFit/>
          </a:bodyPr>
          <a:lstStyle/>
          <a:p>
            <a:r>
              <a:rPr lang="en-US" dirty="0"/>
              <a:t>Best Decisions</a:t>
            </a:r>
            <a:endParaRPr lang="en-PH" dirty="0"/>
          </a:p>
        </p:txBody>
      </p:sp>
      <p:sp>
        <p:nvSpPr>
          <p:cNvPr id="19" name="TextBox 18">
            <a:extLst>
              <a:ext uri="{FF2B5EF4-FFF2-40B4-BE49-F238E27FC236}">
                <a16:creationId xmlns:a16="http://schemas.microsoft.com/office/drawing/2014/main" id="{2543431E-CAD2-C46E-4466-27A10F8BBF7F}"/>
              </a:ext>
            </a:extLst>
          </p:cNvPr>
          <p:cNvSpPr txBox="1"/>
          <p:nvPr/>
        </p:nvSpPr>
        <p:spPr>
          <a:xfrm>
            <a:off x="2076854" y="2264279"/>
            <a:ext cx="713657" cy="369332"/>
          </a:xfrm>
          <a:prstGeom prst="rect">
            <a:avLst/>
          </a:prstGeom>
          <a:solidFill>
            <a:schemeClr val="bg1"/>
          </a:solidFill>
        </p:spPr>
        <p:txBody>
          <a:bodyPr wrap="none" rtlCol="0">
            <a:spAutoFit/>
          </a:bodyPr>
          <a:lstStyle/>
          <a:p>
            <a:r>
              <a:rPr lang="en-US" dirty="0"/>
              <a:t>Input</a:t>
            </a:r>
            <a:endParaRPr lang="en-PH" dirty="0"/>
          </a:p>
        </p:txBody>
      </p:sp>
      <p:sp>
        <p:nvSpPr>
          <p:cNvPr id="20" name="TextBox 19">
            <a:extLst>
              <a:ext uri="{FF2B5EF4-FFF2-40B4-BE49-F238E27FC236}">
                <a16:creationId xmlns:a16="http://schemas.microsoft.com/office/drawing/2014/main" id="{29DB83A4-F8F1-B9AF-FF50-C6B7B90A9746}"/>
              </a:ext>
            </a:extLst>
          </p:cNvPr>
          <p:cNvSpPr txBox="1"/>
          <p:nvPr/>
        </p:nvSpPr>
        <p:spPr>
          <a:xfrm>
            <a:off x="5035508" y="2264279"/>
            <a:ext cx="1225015" cy="369332"/>
          </a:xfrm>
          <a:prstGeom prst="rect">
            <a:avLst/>
          </a:prstGeom>
          <a:solidFill>
            <a:schemeClr val="bg1"/>
          </a:solidFill>
        </p:spPr>
        <p:txBody>
          <a:bodyPr wrap="none" rtlCol="0">
            <a:spAutoFit/>
          </a:bodyPr>
          <a:lstStyle/>
          <a:p>
            <a:r>
              <a:rPr lang="en-US" dirty="0"/>
              <a:t>Processing</a:t>
            </a:r>
            <a:endParaRPr lang="en-PH" dirty="0"/>
          </a:p>
        </p:txBody>
      </p:sp>
      <p:sp>
        <p:nvSpPr>
          <p:cNvPr id="21" name="TextBox 20">
            <a:extLst>
              <a:ext uri="{FF2B5EF4-FFF2-40B4-BE49-F238E27FC236}">
                <a16:creationId xmlns:a16="http://schemas.microsoft.com/office/drawing/2014/main" id="{02A8975A-FBD6-467D-C4C6-82184B925DFB}"/>
              </a:ext>
            </a:extLst>
          </p:cNvPr>
          <p:cNvSpPr txBox="1"/>
          <p:nvPr/>
        </p:nvSpPr>
        <p:spPr>
          <a:xfrm>
            <a:off x="8660224" y="2264279"/>
            <a:ext cx="880369" cy="369332"/>
          </a:xfrm>
          <a:prstGeom prst="rect">
            <a:avLst/>
          </a:prstGeom>
          <a:solidFill>
            <a:schemeClr val="bg1"/>
          </a:solidFill>
        </p:spPr>
        <p:txBody>
          <a:bodyPr wrap="none" rtlCol="0">
            <a:spAutoFit/>
          </a:bodyPr>
          <a:lstStyle/>
          <a:p>
            <a:r>
              <a:rPr lang="en-US" dirty="0"/>
              <a:t>Output</a:t>
            </a:r>
            <a:endParaRPr lang="en-PH" dirty="0"/>
          </a:p>
        </p:txBody>
      </p:sp>
    </p:spTree>
    <p:extLst>
      <p:ext uri="{BB962C8B-B14F-4D97-AF65-F5344CB8AC3E}">
        <p14:creationId xmlns:p14="http://schemas.microsoft.com/office/powerpoint/2010/main" val="29078003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106532"/>
            <a:ext cx="12192000" cy="1015663"/>
          </a:xfrm>
          <a:prstGeom prst="rect">
            <a:avLst/>
          </a:prstGeom>
          <a:noFill/>
        </p:spPr>
        <p:txBody>
          <a:bodyPr wrap="square" rtlCol="0">
            <a:spAutoFit/>
          </a:bodyPr>
          <a:lstStyle/>
          <a:p>
            <a:r>
              <a:rPr lang="en-US" sz="6000" b="1" i="1" dirty="0"/>
              <a:t>FLOWCHART</a:t>
            </a:r>
          </a:p>
        </p:txBody>
      </p:sp>
      <p:pic>
        <p:nvPicPr>
          <p:cNvPr id="29" name="Picture 28">
            <a:extLst>
              <a:ext uri="{FF2B5EF4-FFF2-40B4-BE49-F238E27FC236}">
                <a16:creationId xmlns:a16="http://schemas.microsoft.com/office/drawing/2014/main" id="{54A5F1AD-B45D-1D89-E1B0-F78A7D0C2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0825"/>
            <a:ext cx="12192000" cy="1276350"/>
          </a:xfrm>
          <a:prstGeom prst="rect">
            <a:avLst/>
          </a:prstGeom>
        </p:spPr>
      </p:pic>
    </p:spTree>
    <p:extLst>
      <p:ext uri="{BB962C8B-B14F-4D97-AF65-F5344CB8AC3E}">
        <p14:creationId xmlns:p14="http://schemas.microsoft.com/office/powerpoint/2010/main" val="35480605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905521" y="705177"/>
            <a:ext cx="10804125" cy="5447645"/>
          </a:xfrm>
          <a:prstGeom prst="rect">
            <a:avLst/>
          </a:prstGeom>
          <a:noFill/>
        </p:spPr>
        <p:txBody>
          <a:bodyPr wrap="square" rtlCol="0">
            <a:spAutoFit/>
          </a:bodyPr>
          <a:lstStyle/>
          <a:p>
            <a:r>
              <a:rPr lang="en-US" sz="6000" b="1" i="1" dirty="0"/>
              <a:t>PROBLEM DISCUSSION</a:t>
            </a:r>
          </a:p>
          <a:p>
            <a:endParaRPr lang="en-US" sz="6000" dirty="0"/>
          </a:p>
          <a:p>
            <a:r>
              <a:rPr lang="en-US" sz="2400" dirty="0"/>
              <a:t>Navigating daily transportation decisions can be daunting, especially for students balancing tight schedules and limited budgets. The problem becomes even more pronounced when a student wakes up and struggles to rationalize the best mode of transportation to get to their first class on time. This scenario necessitates a personalized decision-making tool that considers various factors such as the time of the first class, the student’s budget, and the current time, to recommend the most optimal mode of transportation.</a:t>
            </a:r>
          </a:p>
          <a:p>
            <a:endParaRPr lang="en-PH" sz="6000" dirty="0"/>
          </a:p>
        </p:txBody>
      </p:sp>
    </p:spTree>
    <p:extLst>
      <p:ext uri="{BB962C8B-B14F-4D97-AF65-F5344CB8AC3E}">
        <p14:creationId xmlns:p14="http://schemas.microsoft.com/office/powerpoint/2010/main" val="35670244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1322772" y="1340526"/>
            <a:ext cx="10369118" cy="2677656"/>
          </a:xfrm>
          <a:prstGeom prst="rect">
            <a:avLst/>
          </a:prstGeom>
          <a:noFill/>
        </p:spPr>
        <p:txBody>
          <a:bodyPr wrap="square" rtlCol="0">
            <a:spAutoFit/>
          </a:bodyPr>
          <a:lstStyle/>
          <a:p>
            <a:r>
              <a:rPr lang="en-US" sz="6000" b="1" i="1" dirty="0"/>
              <a:t>SOLUTION</a:t>
            </a:r>
            <a:br>
              <a:rPr lang="en-US" sz="6000" dirty="0"/>
            </a:br>
            <a:br>
              <a:rPr lang="en-US" sz="6000" dirty="0"/>
            </a:br>
            <a:r>
              <a:rPr lang="en-US" sz="2400" dirty="0"/>
              <a:t>Develop a Python program that assists university students in selecting the best mode of transportation each day. </a:t>
            </a:r>
            <a:endParaRPr lang="en-PH" sz="6000" dirty="0"/>
          </a:p>
        </p:txBody>
      </p:sp>
    </p:spTree>
    <p:extLst>
      <p:ext uri="{BB962C8B-B14F-4D97-AF65-F5344CB8AC3E}">
        <p14:creationId xmlns:p14="http://schemas.microsoft.com/office/powerpoint/2010/main" val="32480017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1535836" y="1242872"/>
            <a:ext cx="9490229" cy="3785652"/>
          </a:xfrm>
          <a:prstGeom prst="rect">
            <a:avLst/>
          </a:prstGeom>
          <a:noFill/>
        </p:spPr>
        <p:txBody>
          <a:bodyPr wrap="square" rtlCol="0">
            <a:spAutoFit/>
          </a:bodyPr>
          <a:lstStyle/>
          <a:p>
            <a:r>
              <a:rPr lang="en-US" sz="6000" b="1" i="1" dirty="0"/>
              <a:t>LIMITATIONS</a:t>
            </a:r>
          </a:p>
          <a:p>
            <a:endParaRPr lang="en-US" sz="6000" dirty="0"/>
          </a:p>
          <a:p>
            <a:r>
              <a:rPr lang="en-US" sz="2400" dirty="0"/>
              <a:t>The values of certain routes are based on personal estimations as it was not feasible to data scrape Google Maps traffic data on certain routes. For one, acquiring the Directions API require one to have a credit card. We do not possess a credit card so accurately defining weights relative to time is futile. </a:t>
            </a:r>
            <a:endParaRPr lang="en-PH" sz="6000" dirty="0"/>
          </a:p>
        </p:txBody>
      </p:sp>
    </p:spTree>
    <p:extLst>
      <p:ext uri="{BB962C8B-B14F-4D97-AF65-F5344CB8AC3E}">
        <p14:creationId xmlns:p14="http://schemas.microsoft.com/office/powerpoint/2010/main" val="41641444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1260630" y="1349405"/>
            <a:ext cx="10821880" cy="3416320"/>
          </a:xfrm>
          <a:prstGeom prst="rect">
            <a:avLst/>
          </a:prstGeom>
          <a:noFill/>
        </p:spPr>
        <p:txBody>
          <a:bodyPr wrap="square" rtlCol="0">
            <a:spAutoFit/>
          </a:bodyPr>
          <a:lstStyle/>
          <a:p>
            <a:r>
              <a:rPr lang="en-US" sz="6000" b="1" i="1" dirty="0"/>
              <a:t>CONSTRAINTS</a:t>
            </a:r>
          </a:p>
          <a:p>
            <a:endParaRPr lang="en-US" sz="6000" dirty="0"/>
          </a:p>
          <a:p>
            <a:r>
              <a:rPr lang="en-US" sz="2400" dirty="0"/>
              <a:t>The program will analyze two factors:</a:t>
            </a:r>
          </a:p>
          <a:p>
            <a:pPr>
              <a:buFont typeface="+mj-lt"/>
              <a:buAutoNum type="arabicPeriod"/>
            </a:pPr>
            <a:r>
              <a:rPr lang="en-US" sz="2400" b="1" dirty="0"/>
              <a:t>Budget:</a:t>
            </a:r>
            <a:r>
              <a:rPr lang="en-US" sz="2400" dirty="0"/>
              <a:t> The maximum allowable spending on a transportation option</a:t>
            </a:r>
          </a:p>
          <a:p>
            <a:pPr>
              <a:buFont typeface="+mj-lt"/>
              <a:buAutoNum type="arabicPeriod"/>
            </a:pPr>
            <a:r>
              <a:rPr lang="en-US" sz="2400" b="1" dirty="0"/>
              <a:t>Time: </a:t>
            </a:r>
            <a:r>
              <a:rPr lang="en-US" sz="2400" dirty="0"/>
              <a:t>The time window between the </a:t>
            </a:r>
            <a:r>
              <a:rPr lang="en-US" sz="2400" b="1" dirty="0"/>
              <a:t>current time</a:t>
            </a:r>
            <a:r>
              <a:rPr lang="en-US" sz="2400" dirty="0"/>
              <a:t> and </a:t>
            </a:r>
            <a:r>
              <a:rPr lang="en-US" sz="2400" b="1" dirty="0"/>
              <a:t>the target time </a:t>
            </a:r>
            <a:r>
              <a:rPr lang="en-US" sz="2400" dirty="0"/>
              <a:t>defines the allowable travel duration for selecting a viable transportation option.</a:t>
            </a:r>
            <a:endParaRPr lang="en-US" sz="2400" b="1" dirty="0"/>
          </a:p>
        </p:txBody>
      </p:sp>
    </p:spTree>
    <p:extLst>
      <p:ext uri="{BB962C8B-B14F-4D97-AF65-F5344CB8AC3E}">
        <p14:creationId xmlns:p14="http://schemas.microsoft.com/office/powerpoint/2010/main" val="5646032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317899"/>
            <a:ext cx="12192000" cy="1015663"/>
          </a:xfrm>
          <a:prstGeom prst="rect">
            <a:avLst/>
          </a:prstGeom>
          <a:noFill/>
        </p:spPr>
        <p:txBody>
          <a:bodyPr wrap="square" rtlCol="0">
            <a:spAutoFit/>
          </a:bodyPr>
          <a:lstStyle/>
          <a:p>
            <a:r>
              <a:rPr lang="en-US" sz="6000" b="1" i="1" dirty="0"/>
              <a:t>GRAPH</a:t>
            </a:r>
            <a:endParaRPr lang="en-US" sz="6000" dirty="0"/>
          </a:p>
        </p:txBody>
      </p:sp>
      <p:sp>
        <p:nvSpPr>
          <p:cNvPr id="2" name="Oval 1">
            <a:extLst>
              <a:ext uri="{FF2B5EF4-FFF2-40B4-BE49-F238E27FC236}">
                <a16:creationId xmlns:a16="http://schemas.microsoft.com/office/drawing/2014/main" id="{77FCA3E4-C823-FC7C-354C-42E31AF6ABB9}"/>
              </a:ext>
            </a:extLst>
          </p:cNvPr>
          <p:cNvSpPr/>
          <p:nvPr/>
        </p:nvSpPr>
        <p:spPr>
          <a:xfrm>
            <a:off x="10803624" y="295292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T.I.P</a:t>
            </a:r>
            <a:endParaRPr lang="en-PH" sz="1050" dirty="0"/>
          </a:p>
        </p:txBody>
      </p:sp>
      <p:sp>
        <p:nvSpPr>
          <p:cNvPr id="3" name="Oval 2">
            <a:extLst>
              <a:ext uri="{FF2B5EF4-FFF2-40B4-BE49-F238E27FC236}">
                <a16:creationId xmlns:a16="http://schemas.microsoft.com/office/drawing/2014/main" id="{8B63F81B-1B77-5EB9-8FC0-3682338F6B27}"/>
              </a:ext>
            </a:extLst>
          </p:cNvPr>
          <p:cNvSpPr/>
          <p:nvPr/>
        </p:nvSpPr>
        <p:spPr>
          <a:xfrm>
            <a:off x="427838" y="29718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Home</a:t>
            </a:r>
            <a:endParaRPr lang="en-PH" sz="1050" dirty="0"/>
          </a:p>
        </p:txBody>
      </p:sp>
      <p:sp>
        <p:nvSpPr>
          <p:cNvPr id="4" name="Oval 3">
            <a:extLst>
              <a:ext uri="{FF2B5EF4-FFF2-40B4-BE49-F238E27FC236}">
                <a16:creationId xmlns:a16="http://schemas.microsoft.com/office/drawing/2014/main" id="{E6512B36-C47A-4A9C-1019-FF7EBA27E00D}"/>
              </a:ext>
            </a:extLst>
          </p:cNvPr>
          <p:cNvSpPr/>
          <p:nvPr/>
        </p:nvSpPr>
        <p:spPr>
          <a:xfrm>
            <a:off x="2565634" y="29718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Timog Ave.</a:t>
            </a:r>
            <a:endParaRPr lang="en-PH" sz="1050" dirty="0"/>
          </a:p>
        </p:txBody>
      </p:sp>
      <p:sp>
        <p:nvSpPr>
          <p:cNvPr id="6" name="Oval 5">
            <a:extLst>
              <a:ext uri="{FF2B5EF4-FFF2-40B4-BE49-F238E27FC236}">
                <a16:creationId xmlns:a16="http://schemas.microsoft.com/office/drawing/2014/main" id="{30B4DBB7-ACE0-2C9D-9FBF-92992A37B8EE}"/>
              </a:ext>
            </a:extLst>
          </p:cNvPr>
          <p:cNvSpPr/>
          <p:nvPr/>
        </p:nvSpPr>
        <p:spPr>
          <a:xfrm>
            <a:off x="1317070" y="464959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t>Angkas</a:t>
            </a:r>
            <a:endParaRPr lang="en-PH" sz="1050" dirty="0"/>
          </a:p>
        </p:txBody>
      </p:sp>
      <p:sp>
        <p:nvSpPr>
          <p:cNvPr id="7" name="Oval 6">
            <a:extLst>
              <a:ext uri="{FF2B5EF4-FFF2-40B4-BE49-F238E27FC236}">
                <a16:creationId xmlns:a16="http://schemas.microsoft.com/office/drawing/2014/main" id="{DB27EAC0-7009-5200-A206-92F40EDE986A}"/>
              </a:ext>
            </a:extLst>
          </p:cNvPr>
          <p:cNvSpPr/>
          <p:nvPr/>
        </p:nvSpPr>
        <p:spPr>
          <a:xfrm>
            <a:off x="1530990" y="1419837"/>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Grab</a:t>
            </a:r>
            <a:endParaRPr lang="en-PH" sz="1050" dirty="0"/>
          </a:p>
        </p:txBody>
      </p:sp>
      <p:sp>
        <p:nvSpPr>
          <p:cNvPr id="8" name="Oval 7">
            <a:extLst>
              <a:ext uri="{FF2B5EF4-FFF2-40B4-BE49-F238E27FC236}">
                <a16:creationId xmlns:a16="http://schemas.microsoft.com/office/drawing/2014/main" id="{D52D9196-332E-6A58-FADD-C42B5D5F1E40}"/>
              </a:ext>
            </a:extLst>
          </p:cNvPr>
          <p:cNvSpPr/>
          <p:nvPr/>
        </p:nvSpPr>
        <p:spPr>
          <a:xfrm>
            <a:off x="6361650" y="86507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Taxi</a:t>
            </a:r>
            <a:endParaRPr lang="en-PH" sz="1050" dirty="0"/>
          </a:p>
        </p:txBody>
      </p:sp>
      <p:sp>
        <p:nvSpPr>
          <p:cNvPr id="9" name="Oval 8">
            <a:extLst>
              <a:ext uri="{FF2B5EF4-FFF2-40B4-BE49-F238E27FC236}">
                <a16:creationId xmlns:a16="http://schemas.microsoft.com/office/drawing/2014/main" id="{D3A6F481-2646-6CC7-9E52-7ACDFBA321D9}"/>
              </a:ext>
            </a:extLst>
          </p:cNvPr>
          <p:cNvSpPr/>
          <p:nvPr/>
        </p:nvSpPr>
        <p:spPr>
          <a:xfrm>
            <a:off x="8772088" y="29718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Anonas</a:t>
            </a:r>
            <a:endParaRPr lang="en-PH" sz="1050" dirty="0"/>
          </a:p>
        </p:txBody>
      </p:sp>
      <p:cxnSp>
        <p:nvCxnSpPr>
          <p:cNvPr id="13" name="Straight Arrow Connector 12">
            <a:extLst>
              <a:ext uri="{FF2B5EF4-FFF2-40B4-BE49-F238E27FC236}">
                <a16:creationId xmlns:a16="http://schemas.microsoft.com/office/drawing/2014/main" id="{B4B3D3F8-0FE6-88E4-EE0F-3058C29D3660}"/>
              </a:ext>
            </a:extLst>
          </p:cNvPr>
          <p:cNvCxnSpPr>
            <a:cxnSpLocks/>
          </p:cNvCxnSpPr>
          <p:nvPr/>
        </p:nvCxnSpPr>
        <p:spPr>
          <a:xfrm>
            <a:off x="1459684" y="3429000"/>
            <a:ext cx="10346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A43CDDF-6001-32C9-A887-895023F0AE28}"/>
              </a:ext>
            </a:extLst>
          </p:cNvPr>
          <p:cNvCxnSpPr>
            <a:cxnSpLocks/>
          </p:cNvCxnSpPr>
          <p:nvPr/>
        </p:nvCxnSpPr>
        <p:spPr>
          <a:xfrm flipV="1">
            <a:off x="2505512" y="3886200"/>
            <a:ext cx="8081394" cy="1235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278F1CC-D9AC-5BAE-12D7-AB2564216F8F}"/>
              </a:ext>
            </a:extLst>
          </p:cNvPr>
          <p:cNvCxnSpPr>
            <a:cxnSpLocks/>
          </p:cNvCxnSpPr>
          <p:nvPr/>
        </p:nvCxnSpPr>
        <p:spPr>
          <a:xfrm>
            <a:off x="2565634" y="1858162"/>
            <a:ext cx="7928994" cy="11136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673D13A-62FC-8EEE-C610-E41EFC975650}"/>
              </a:ext>
            </a:extLst>
          </p:cNvPr>
          <p:cNvCxnSpPr>
            <a:cxnSpLocks/>
          </p:cNvCxnSpPr>
          <p:nvPr/>
        </p:nvCxnSpPr>
        <p:spPr>
          <a:xfrm>
            <a:off x="3657600" y="3410125"/>
            <a:ext cx="49998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3F9B2A1-C8BC-FD52-261B-CC4C113D80C5}"/>
              </a:ext>
            </a:extLst>
          </p:cNvPr>
          <p:cNvCxnSpPr>
            <a:cxnSpLocks/>
          </p:cNvCxnSpPr>
          <p:nvPr/>
        </p:nvCxnSpPr>
        <p:spPr>
          <a:xfrm flipV="1">
            <a:off x="3594683" y="1692439"/>
            <a:ext cx="2562836" cy="13275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1F7FFC3F-64D1-7617-CBFC-2AC3A2A07C15}"/>
              </a:ext>
            </a:extLst>
          </p:cNvPr>
          <p:cNvCxnSpPr>
            <a:cxnSpLocks/>
          </p:cNvCxnSpPr>
          <p:nvPr/>
        </p:nvCxnSpPr>
        <p:spPr>
          <a:xfrm>
            <a:off x="7480181" y="1322274"/>
            <a:ext cx="3391951" cy="15939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37ECBB65-6731-8718-05C4-85AA0C39DD19}"/>
              </a:ext>
            </a:extLst>
          </p:cNvPr>
          <p:cNvCxnSpPr>
            <a:cxnSpLocks/>
          </p:cNvCxnSpPr>
          <p:nvPr/>
        </p:nvCxnSpPr>
        <p:spPr>
          <a:xfrm>
            <a:off x="9857064" y="3410125"/>
            <a:ext cx="8556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232411BA-CD8A-8723-A28C-E2319AF65A75}"/>
              </a:ext>
            </a:extLst>
          </p:cNvPr>
          <p:cNvCxnSpPr>
            <a:cxnSpLocks/>
          </p:cNvCxnSpPr>
          <p:nvPr/>
        </p:nvCxnSpPr>
        <p:spPr>
          <a:xfrm>
            <a:off x="1057013" y="3941776"/>
            <a:ext cx="429936" cy="663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FBC2AD8-B584-CCA6-2770-1F6B22A8BF95}"/>
              </a:ext>
            </a:extLst>
          </p:cNvPr>
          <p:cNvCxnSpPr>
            <a:cxnSpLocks/>
          </p:cNvCxnSpPr>
          <p:nvPr/>
        </p:nvCxnSpPr>
        <p:spPr>
          <a:xfrm flipV="1">
            <a:off x="1092315" y="2334237"/>
            <a:ext cx="562066" cy="568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EDAA1B0-05A4-86AB-82E6-6F5C4AFCF291}"/>
              </a:ext>
            </a:extLst>
          </p:cNvPr>
          <p:cNvSpPr txBox="1"/>
          <p:nvPr/>
        </p:nvSpPr>
        <p:spPr>
          <a:xfrm>
            <a:off x="1665216" y="3148515"/>
            <a:ext cx="570990" cy="253916"/>
          </a:xfrm>
          <a:prstGeom prst="rect">
            <a:avLst/>
          </a:prstGeom>
          <a:noFill/>
        </p:spPr>
        <p:txBody>
          <a:bodyPr wrap="none" rtlCol="0">
            <a:spAutoFit/>
          </a:bodyPr>
          <a:lstStyle/>
          <a:p>
            <a:r>
              <a:rPr lang="en-US" sz="1050" dirty="0"/>
              <a:t>3 mins</a:t>
            </a:r>
            <a:endParaRPr lang="en-PH" sz="1050" dirty="0"/>
          </a:p>
        </p:txBody>
      </p:sp>
      <p:sp>
        <p:nvSpPr>
          <p:cNvPr id="12" name="TextBox 11">
            <a:extLst>
              <a:ext uri="{FF2B5EF4-FFF2-40B4-BE49-F238E27FC236}">
                <a16:creationId xmlns:a16="http://schemas.microsoft.com/office/drawing/2014/main" id="{DFA05470-E178-ACE8-D79A-30D260085AEB}"/>
              </a:ext>
            </a:extLst>
          </p:cNvPr>
          <p:cNvSpPr txBox="1"/>
          <p:nvPr/>
        </p:nvSpPr>
        <p:spPr>
          <a:xfrm>
            <a:off x="636866" y="4260185"/>
            <a:ext cx="570990" cy="253916"/>
          </a:xfrm>
          <a:prstGeom prst="rect">
            <a:avLst/>
          </a:prstGeom>
          <a:noFill/>
        </p:spPr>
        <p:txBody>
          <a:bodyPr wrap="none" rtlCol="0">
            <a:spAutoFit/>
          </a:bodyPr>
          <a:lstStyle/>
          <a:p>
            <a:r>
              <a:rPr lang="en-US" sz="1050" dirty="0"/>
              <a:t>5 mins</a:t>
            </a:r>
            <a:endParaRPr lang="en-PH" sz="1050" dirty="0"/>
          </a:p>
        </p:txBody>
      </p:sp>
      <p:sp>
        <p:nvSpPr>
          <p:cNvPr id="14" name="TextBox 13">
            <a:extLst>
              <a:ext uri="{FF2B5EF4-FFF2-40B4-BE49-F238E27FC236}">
                <a16:creationId xmlns:a16="http://schemas.microsoft.com/office/drawing/2014/main" id="{B04920B2-CC7A-B900-1624-101C020B9AE7}"/>
              </a:ext>
            </a:extLst>
          </p:cNvPr>
          <p:cNvSpPr txBox="1"/>
          <p:nvPr/>
        </p:nvSpPr>
        <p:spPr>
          <a:xfrm>
            <a:off x="993666" y="1444033"/>
            <a:ext cx="570990" cy="253916"/>
          </a:xfrm>
          <a:prstGeom prst="rect">
            <a:avLst/>
          </a:prstGeom>
          <a:noFill/>
        </p:spPr>
        <p:txBody>
          <a:bodyPr wrap="none" rtlCol="0">
            <a:spAutoFit/>
          </a:bodyPr>
          <a:lstStyle/>
          <a:p>
            <a:r>
              <a:rPr lang="en-US" sz="1050" dirty="0"/>
              <a:t>5 mins</a:t>
            </a:r>
            <a:endParaRPr lang="en-PH" sz="1050" dirty="0"/>
          </a:p>
        </p:txBody>
      </p:sp>
      <p:sp>
        <p:nvSpPr>
          <p:cNvPr id="16" name="TextBox 15">
            <a:extLst>
              <a:ext uri="{FF2B5EF4-FFF2-40B4-BE49-F238E27FC236}">
                <a16:creationId xmlns:a16="http://schemas.microsoft.com/office/drawing/2014/main" id="{1AF1E51F-D335-2123-4959-9355C4EBD696}"/>
              </a:ext>
            </a:extLst>
          </p:cNvPr>
          <p:cNvSpPr txBox="1"/>
          <p:nvPr/>
        </p:nvSpPr>
        <p:spPr>
          <a:xfrm rot="19878622">
            <a:off x="4164272" y="2602918"/>
            <a:ext cx="505267" cy="253916"/>
          </a:xfrm>
          <a:prstGeom prst="rect">
            <a:avLst/>
          </a:prstGeom>
          <a:noFill/>
        </p:spPr>
        <p:txBody>
          <a:bodyPr wrap="none" rtlCol="0">
            <a:spAutoFit/>
          </a:bodyPr>
          <a:lstStyle/>
          <a:p>
            <a:r>
              <a:rPr lang="en-US" sz="1050" dirty="0"/>
              <a:t>1 min</a:t>
            </a:r>
            <a:endParaRPr lang="en-PH" sz="1050" dirty="0"/>
          </a:p>
        </p:txBody>
      </p:sp>
      <p:sp>
        <p:nvSpPr>
          <p:cNvPr id="17" name="TextBox 16">
            <a:extLst>
              <a:ext uri="{FF2B5EF4-FFF2-40B4-BE49-F238E27FC236}">
                <a16:creationId xmlns:a16="http://schemas.microsoft.com/office/drawing/2014/main" id="{446E7B6A-E39D-12FF-5488-89989F8153DB}"/>
              </a:ext>
            </a:extLst>
          </p:cNvPr>
          <p:cNvSpPr txBox="1"/>
          <p:nvPr/>
        </p:nvSpPr>
        <p:spPr>
          <a:xfrm>
            <a:off x="9229288" y="1824243"/>
            <a:ext cx="833883" cy="253916"/>
          </a:xfrm>
          <a:prstGeom prst="rect">
            <a:avLst/>
          </a:prstGeom>
          <a:noFill/>
        </p:spPr>
        <p:txBody>
          <a:bodyPr wrap="none" rtlCol="0">
            <a:spAutoFit/>
          </a:bodyPr>
          <a:lstStyle/>
          <a:p>
            <a:r>
              <a:rPr lang="en-US" sz="1050" dirty="0"/>
              <a:t>20-30 mins</a:t>
            </a:r>
            <a:endParaRPr lang="en-PH" sz="1050" dirty="0"/>
          </a:p>
        </p:txBody>
      </p:sp>
      <p:sp>
        <p:nvSpPr>
          <p:cNvPr id="19" name="TextBox 18">
            <a:extLst>
              <a:ext uri="{FF2B5EF4-FFF2-40B4-BE49-F238E27FC236}">
                <a16:creationId xmlns:a16="http://schemas.microsoft.com/office/drawing/2014/main" id="{ECFCDEC1-13B2-72E0-1EC4-22C8F67AC173}"/>
              </a:ext>
            </a:extLst>
          </p:cNvPr>
          <p:cNvSpPr txBox="1"/>
          <p:nvPr/>
        </p:nvSpPr>
        <p:spPr>
          <a:xfrm>
            <a:off x="5507329" y="3150164"/>
            <a:ext cx="768159" cy="253916"/>
          </a:xfrm>
          <a:prstGeom prst="rect">
            <a:avLst/>
          </a:prstGeom>
          <a:noFill/>
        </p:spPr>
        <p:txBody>
          <a:bodyPr wrap="none" rtlCol="0">
            <a:spAutoFit/>
          </a:bodyPr>
          <a:lstStyle/>
          <a:p>
            <a:r>
              <a:rPr lang="en-US" sz="1050" dirty="0"/>
              <a:t>25-30 min</a:t>
            </a:r>
            <a:endParaRPr lang="en-PH" sz="1050" dirty="0"/>
          </a:p>
        </p:txBody>
      </p:sp>
      <p:sp>
        <p:nvSpPr>
          <p:cNvPr id="21" name="TextBox 20">
            <a:extLst>
              <a:ext uri="{FF2B5EF4-FFF2-40B4-BE49-F238E27FC236}">
                <a16:creationId xmlns:a16="http://schemas.microsoft.com/office/drawing/2014/main" id="{16FF8FB9-D988-33CB-8ADC-4FE6EF19DBE0}"/>
              </a:ext>
            </a:extLst>
          </p:cNvPr>
          <p:cNvSpPr txBox="1"/>
          <p:nvPr/>
        </p:nvSpPr>
        <p:spPr>
          <a:xfrm>
            <a:off x="9989361" y="3175084"/>
            <a:ext cx="505267" cy="253916"/>
          </a:xfrm>
          <a:prstGeom prst="rect">
            <a:avLst/>
          </a:prstGeom>
          <a:noFill/>
        </p:spPr>
        <p:txBody>
          <a:bodyPr wrap="none" rtlCol="0">
            <a:spAutoFit/>
          </a:bodyPr>
          <a:lstStyle/>
          <a:p>
            <a:r>
              <a:rPr lang="en-US" sz="1050" dirty="0"/>
              <a:t>5 min</a:t>
            </a:r>
            <a:endParaRPr lang="en-PH" sz="1050" dirty="0"/>
          </a:p>
        </p:txBody>
      </p:sp>
      <p:sp>
        <p:nvSpPr>
          <p:cNvPr id="23" name="TextBox 22">
            <a:extLst>
              <a:ext uri="{FF2B5EF4-FFF2-40B4-BE49-F238E27FC236}">
                <a16:creationId xmlns:a16="http://schemas.microsoft.com/office/drawing/2014/main" id="{C9799BDA-B1B9-1540-2E33-7ADF7FF66AC1}"/>
              </a:ext>
            </a:extLst>
          </p:cNvPr>
          <p:cNvSpPr txBox="1"/>
          <p:nvPr/>
        </p:nvSpPr>
        <p:spPr>
          <a:xfrm>
            <a:off x="5323636" y="4714399"/>
            <a:ext cx="833883" cy="253916"/>
          </a:xfrm>
          <a:prstGeom prst="rect">
            <a:avLst/>
          </a:prstGeom>
          <a:noFill/>
        </p:spPr>
        <p:txBody>
          <a:bodyPr wrap="none" rtlCol="0">
            <a:spAutoFit/>
          </a:bodyPr>
          <a:lstStyle/>
          <a:p>
            <a:r>
              <a:rPr lang="en-US" sz="1050" dirty="0"/>
              <a:t>15-20 mins</a:t>
            </a:r>
            <a:endParaRPr lang="en-PH" sz="1050" dirty="0"/>
          </a:p>
        </p:txBody>
      </p:sp>
      <p:sp>
        <p:nvSpPr>
          <p:cNvPr id="10" name="TextBox 9">
            <a:extLst>
              <a:ext uri="{FF2B5EF4-FFF2-40B4-BE49-F238E27FC236}">
                <a16:creationId xmlns:a16="http://schemas.microsoft.com/office/drawing/2014/main" id="{26470A89-A36F-A70A-EA78-5721CDF4A1B0}"/>
              </a:ext>
            </a:extLst>
          </p:cNvPr>
          <p:cNvSpPr txBox="1"/>
          <p:nvPr/>
        </p:nvSpPr>
        <p:spPr>
          <a:xfrm>
            <a:off x="6640475" y="2158166"/>
            <a:ext cx="768159" cy="253916"/>
          </a:xfrm>
          <a:prstGeom prst="rect">
            <a:avLst/>
          </a:prstGeom>
          <a:noFill/>
        </p:spPr>
        <p:txBody>
          <a:bodyPr wrap="none" rtlCol="0">
            <a:spAutoFit/>
          </a:bodyPr>
          <a:lstStyle/>
          <a:p>
            <a:r>
              <a:rPr lang="en-US" sz="1050" dirty="0"/>
              <a:t>20-30 min</a:t>
            </a:r>
            <a:endParaRPr lang="en-PH" sz="1050" dirty="0"/>
          </a:p>
        </p:txBody>
      </p:sp>
    </p:spTree>
    <p:extLst>
      <p:ext uri="{BB962C8B-B14F-4D97-AF65-F5344CB8AC3E}">
        <p14:creationId xmlns:p14="http://schemas.microsoft.com/office/powerpoint/2010/main" val="25322472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113022"/>
            <a:ext cx="12192000" cy="3016210"/>
          </a:xfrm>
          <a:prstGeom prst="rect">
            <a:avLst/>
          </a:prstGeom>
          <a:noFill/>
        </p:spPr>
        <p:txBody>
          <a:bodyPr wrap="square" rtlCol="0">
            <a:spAutoFit/>
          </a:bodyPr>
          <a:lstStyle/>
          <a:p>
            <a:r>
              <a:rPr lang="en-US" sz="6000" b="1" i="1" dirty="0"/>
              <a:t>TIME AND TRAFFIC</a:t>
            </a:r>
          </a:p>
          <a:p>
            <a:r>
              <a:rPr lang="en-US" sz="2400" dirty="0"/>
              <a:t>	</a:t>
            </a:r>
            <a:r>
              <a:rPr lang="en-US" sz="2200" dirty="0"/>
              <a:t>Traffic and time are correlated as the earlier the time is, the less traffic certain graphs weigh.</a:t>
            </a:r>
            <a:br>
              <a:rPr lang="en-US" sz="2200" dirty="0"/>
            </a:br>
            <a:r>
              <a:rPr lang="en-US" sz="2200" dirty="0"/>
              <a:t>	Here is a table that determines when certain nodes change values based on time.</a:t>
            </a:r>
          </a:p>
          <a:p>
            <a:endParaRPr lang="en-US" sz="2400" dirty="0"/>
          </a:p>
          <a:p>
            <a:endParaRPr lang="en-US" sz="6000" dirty="0"/>
          </a:p>
        </p:txBody>
      </p:sp>
      <p:graphicFrame>
        <p:nvGraphicFramePr>
          <p:cNvPr id="6" name="Table 5">
            <a:extLst>
              <a:ext uri="{FF2B5EF4-FFF2-40B4-BE49-F238E27FC236}">
                <a16:creationId xmlns:a16="http://schemas.microsoft.com/office/drawing/2014/main" id="{A726FCF5-57A7-1A16-94CC-71FE83EEF230}"/>
              </a:ext>
            </a:extLst>
          </p:cNvPr>
          <p:cNvGraphicFramePr>
            <a:graphicFrameLocks noGrp="1"/>
          </p:cNvGraphicFramePr>
          <p:nvPr>
            <p:extLst>
              <p:ext uri="{D42A27DB-BD31-4B8C-83A1-F6EECF244321}">
                <p14:modId xmlns:p14="http://schemas.microsoft.com/office/powerpoint/2010/main" val="1645346825"/>
              </p:ext>
            </p:extLst>
          </p:nvPr>
        </p:nvGraphicFramePr>
        <p:xfrm>
          <a:off x="914401" y="2130642"/>
          <a:ext cx="9809823" cy="4270158"/>
        </p:xfrm>
        <a:graphic>
          <a:graphicData uri="http://schemas.openxmlformats.org/drawingml/2006/table">
            <a:tbl>
              <a:tblPr firstRow="1" bandRow="1">
                <a:tableStyleId>{073A0DAA-6AF3-43AB-8588-CEC1D06C72B9}</a:tableStyleId>
              </a:tblPr>
              <a:tblGrid>
                <a:gridCol w="3269941">
                  <a:extLst>
                    <a:ext uri="{9D8B030D-6E8A-4147-A177-3AD203B41FA5}">
                      <a16:colId xmlns:a16="http://schemas.microsoft.com/office/drawing/2014/main" val="3108095201"/>
                    </a:ext>
                  </a:extLst>
                </a:gridCol>
                <a:gridCol w="3269941">
                  <a:extLst>
                    <a:ext uri="{9D8B030D-6E8A-4147-A177-3AD203B41FA5}">
                      <a16:colId xmlns:a16="http://schemas.microsoft.com/office/drawing/2014/main" val="2727239497"/>
                    </a:ext>
                  </a:extLst>
                </a:gridCol>
                <a:gridCol w="3269941">
                  <a:extLst>
                    <a:ext uri="{9D8B030D-6E8A-4147-A177-3AD203B41FA5}">
                      <a16:colId xmlns:a16="http://schemas.microsoft.com/office/drawing/2014/main" val="364023669"/>
                    </a:ext>
                  </a:extLst>
                </a:gridCol>
              </a:tblGrid>
              <a:tr h="473447">
                <a:tc>
                  <a:txBody>
                    <a:bodyPr/>
                    <a:lstStyle/>
                    <a:p>
                      <a:r>
                        <a:rPr lang="en-US" dirty="0"/>
                        <a:t>Current Time</a:t>
                      </a:r>
                      <a:endParaRPr lang="en-PH" dirty="0"/>
                    </a:p>
                  </a:txBody>
                  <a:tcPr/>
                </a:tc>
                <a:tc>
                  <a:txBody>
                    <a:bodyPr/>
                    <a:lstStyle/>
                    <a:p>
                      <a:r>
                        <a:rPr lang="en-US" dirty="0"/>
                        <a:t>Certain Nodes</a:t>
                      </a:r>
                      <a:endParaRPr lang="en-PH" dirty="0"/>
                    </a:p>
                  </a:txBody>
                  <a:tcPr/>
                </a:tc>
                <a:tc>
                  <a:txBody>
                    <a:bodyPr/>
                    <a:lstStyle/>
                    <a:p>
                      <a:r>
                        <a:rPr lang="en-US" dirty="0"/>
                        <a:t>Travel Time</a:t>
                      </a:r>
                      <a:endParaRPr lang="en-PH" dirty="0"/>
                    </a:p>
                  </a:txBody>
                  <a:tcPr/>
                </a:tc>
                <a:extLst>
                  <a:ext uri="{0D108BD9-81ED-4DB2-BD59-A6C34878D82A}">
                    <a16:rowId xmlns:a16="http://schemas.microsoft.com/office/drawing/2014/main" val="2917056865"/>
                  </a:ext>
                </a:extLst>
              </a:tr>
              <a:tr h="473447">
                <a:tc>
                  <a:txBody>
                    <a:bodyPr/>
                    <a:lstStyle/>
                    <a:p>
                      <a:r>
                        <a:rPr lang="en-US" dirty="0"/>
                        <a:t>4 am – 9 am</a:t>
                      </a:r>
                      <a:endParaRPr lang="en-PH" dirty="0"/>
                    </a:p>
                  </a:txBody>
                  <a:tcPr/>
                </a:tc>
                <a:tc>
                  <a:txBody>
                    <a:bodyPr/>
                    <a:lstStyle/>
                    <a:p>
                      <a:r>
                        <a:rPr lang="en-US" dirty="0"/>
                        <a:t>Taxi</a:t>
                      </a:r>
                      <a:endParaRPr lang="en-PH" dirty="0"/>
                    </a:p>
                  </a:txBody>
                  <a:tcPr/>
                </a:tc>
                <a:tc>
                  <a:txBody>
                    <a:bodyPr/>
                    <a:lstStyle/>
                    <a:p>
                      <a:r>
                        <a:rPr lang="en-US" dirty="0"/>
                        <a:t>15</a:t>
                      </a:r>
                      <a:endParaRPr lang="en-PH" dirty="0"/>
                    </a:p>
                  </a:txBody>
                  <a:tcPr/>
                </a:tc>
                <a:extLst>
                  <a:ext uri="{0D108BD9-81ED-4DB2-BD59-A6C34878D82A}">
                    <a16:rowId xmlns:a16="http://schemas.microsoft.com/office/drawing/2014/main" val="1396448586"/>
                  </a:ext>
                </a:extLst>
              </a:tr>
              <a:tr h="473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am – 9 am</a:t>
                      </a:r>
                      <a:endParaRPr lang="en-PH" dirty="0"/>
                    </a:p>
                  </a:txBody>
                  <a:tcPr/>
                </a:tc>
                <a:tc>
                  <a:txBody>
                    <a:bodyPr/>
                    <a:lstStyle/>
                    <a:p>
                      <a:r>
                        <a:rPr lang="en-US" dirty="0"/>
                        <a:t>Motorcycle</a:t>
                      </a:r>
                      <a:endParaRPr lang="en-PH" dirty="0"/>
                    </a:p>
                  </a:txBody>
                  <a:tcPr/>
                </a:tc>
                <a:tc>
                  <a:txBody>
                    <a:bodyPr/>
                    <a:lstStyle/>
                    <a:p>
                      <a:r>
                        <a:rPr lang="en-US" dirty="0"/>
                        <a:t>15</a:t>
                      </a:r>
                      <a:endParaRPr lang="en-PH" dirty="0"/>
                    </a:p>
                  </a:txBody>
                  <a:tcPr/>
                </a:tc>
                <a:extLst>
                  <a:ext uri="{0D108BD9-81ED-4DB2-BD59-A6C34878D82A}">
                    <a16:rowId xmlns:a16="http://schemas.microsoft.com/office/drawing/2014/main" val="2031989694"/>
                  </a:ext>
                </a:extLst>
              </a:tr>
              <a:tr h="473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am – 9 am</a:t>
                      </a:r>
                      <a:endParaRPr lang="en-PH" dirty="0"/>
                    </a:p>
                  </a:txBody>
                  <a:tcPr/>
                </a:tc>
                <a:tc>
                  <a:txBody>
                    <a:bodyPr/>
                    <a:lstStyle/>
                    <a:p>
                      <a:r>
                        <a:rPr lang="en-US" dirty="0"/>
                        <a:t>Timog Ave (Jeep)</a:t>
                      </a:r>
                      <a:endParaRPr lang="en-PH" dirty="0"/>
                    </a:p>
                  </a:txBody>
                  <a:tcPr/>
                </a:tc>
                <a:tc>
                  <a:txBody>
                    <a:bodyPr/>
                    <a:lstStyle/>
                    <a:p>
                      <a:r>
                        <a:rPr lang="en-US" dirty="0"/>
                        <a:t>15</a:t>
                      </a:r>
                      <a:endParaRPr lang="en-PH" dirty="0"/>
                    </a:p>
                  </a:txBody>
                  <a:tcPr/>
                </a:tc>
                <a:extLst>
                  <a:ext uri="{0D108BD9-81ED-4DB2-BD59-A6C34878D82A}">
                    <a16:rowId xmlns:a16="http://schemas.microsoft.com/office/drawing/2014/main" val="2622243848"/>
                  </a:ext>
                </a:extLst>
              </a:tr>
              <a:tr h="473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am – 9 am</a:t>
                      </a:r>
                      <a:endParaRPr lang="en-PH" dirty="0"/>
                    </a:p>
                  </a:txBody>
                  <a:tcPr/>
                </a:tc>
                <a:tc>
                  <a:txBody>
                    <a:bodyPr/>
                    <a:lstStyle/>
                    <a:p>
                      <a:r>
                        <a:rPr lang="en-US" dirty="0"/>
                        <a:t>Grab</a:t>
                      </a:r>
                      <a:endParaRPr lang="en-PH" dirty="0"/>
                    </a:p>
                  </a:txBody>
                  <a:tcPr/>
                </a:tc>
                <a:tc>
                  <a:txBody>
                    <a:bodyPr/>
                    <a:lstStyle/>
                    <a:p>
                      <a:r>
                        <a:rPr lang="en-US" dirty="0"/>
                        <a:t>15</a:t>
                      </a:r>
                      <a:endParaRPr lang="en-PH" dirty="0"/>
                    </a:p>
                  </a:txBody>
                  <a:tcPr/>
                </a:tc>
                <a:extLst>
                  <a:ext uri="{0D108BD9-81ED-4DB2-BD59-A6C34878D82A}">
                    <a16:rowId xmlns:a16="http://schemas.microsoft.com/office/drawing/2014/main" val="1042026241"/>
                  </a:ext>
                </a:extLst>
              </a:tr>
              <a:tr h="473447">
                <a:tc>
                  <a:txBody>
                    <a:bodyPr/>
                    <a:lstStyle/>
                    <a:p>
                      <a:r>
                        <a:rPr lang="en-US" dirty="0"/>
                        <a:t>9:01 am- 6pm</a:t>
                      </a:r>
                      <a:endParaRPr lang="en-PH" dirty="0"/>
                    </a:p>
                  </a:txBody>
                  <a:tcPr/>
                </a:tc>
                <a:tc>
                  <a:txBody>
                    <a:bodyPr/>
                    <a:lstStyle/>
                    <a:p>
                      <a:r>
                        <a:rPr lang="en-US" dirty="0"/>
                        <a:t>Taxi</a:t>
                      </a:r>
                      <a:endParaRPr lang="en-PH" dirty="0"/>
                    </a:p>
                  </a:txBody>
                  <a:tcPr/>
                </a:tc>
                <a:tc>
                  <a:txBody>
                    <a:bodyPr/>
                    <a:lstStyle/>
                    <a:p>
                      <a:r>
                        <a:rPr lang="en-US" dirty="0"/>
                        <a:t>30</a:t>
                      </a:r>
                      <a:endParaRPr lang="en-PH" dirty="0"/>
                    </a:p>
                  </a:txBody>
                  <a:tcPr/>
                </a:tc>
                <a:extLst>
                  <a:ext uri="{0D108BD9-81ED-4DB2-BD59-A6C34878D82A}">
                    <a16:rowId xmlns:a16="http://schemas.microsoft.com/office/drawing/2014/main" val="4204105784"/>
                  </a:ext>
                </a:extLst>
              </a:tr>
              <a:tr h="473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9:01 am- 6pm</a:t>
                      </a:r>
                      <a:endParaRPr lang="en-PH" dirty="0"/>
                    </a:p>
                  </a:txBody>
                  <a:tcPr/>
                </a:tc>
                <a:tc>
                  <a:txBody>
                    <a:bodyPr/>
                    <a:lstStyle/>
                    <a:p>
                      <a:r>
                        <a:rPr lang="en-US" dirty="0"/>
                        <a:t>Motorcycle</a:t>
                      </a:r>
                      <a:endParaRPr lang="en-PH" dirty="0"/>
                    </a:p>
                  </a:txBody>
                  <a:tcPr/>
                </a:tc>
                <a:tc>
                  <a:txBody>
                    <a:bodyPr/>
                    <a:lstStyle/>
                    <a:p>
                      <a:r>
                        <a:rPr lang="en-US" dirty="0"/>
                        <a:t>25</a:t>
                      </a:r>
                      <a:endParaRPr lang="en-PH" dirty="0"/>
                    </a:p>
                  </a:txBody>
                  <a:tcPr/>
                </a:tc>
                <a:extLst>
                  <a:ext uri="{0D108BD9-81ED-4DB2-BD59-A6C34878D82A}">
                    <a16:rowId xmlns:a16="http://schemas.microsoft.com/office/drawing/2014/main" val="4288194048"/>
                  </a:ext>
                </a:extLst>
              </a:tr>
              <a:tr h="473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9:01 am- 6pm</a:t>
                      </a:r>
                      <a:endParaRPr lang="en-PH"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Timog Ave (Jeep)</a:t>
                      </a:r>
                      <a:endParaRPr lang="en-PH" dirty="0"/>
                    </a:p>
                  </a:txBody>
                  <a:tcPr/>
                </a:tc>
                <a:tc>
                  <a:txBody>
                    <a:bodyPr/>
                    <a:lstStyle/>
                    <a:p>
                      <a:r>
                        <a:rPr lang="en-US" dirty="0"/>
                        <a:t>45</a:t>
                      </a:r>
                      <a:endParaRPr lang="en-PH" dirty="0"/>
                    </a:p>
                  </a:txBody>
                  <a:tcPr/>
                </a:tc>
                <a:extLst>
                  <a:ext uri="{0D108BD9-81ED-4DB2-BD59-A6C34878D82A}">
                    <a16:rowId xmlns:a16="http://schemas.microsoft.com/office/drawing/2014/main" val="3008902312"/>
                  </a:ext>
                </a:extLst>
              </a:tr>
              <a:tr h="4825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9:01 am- 6pm</a:t>
                      </a:r>
                      <a:endParaRPr lang="en-PH" dirty="0"/>
                    </a:p>
                  </a:txBody>
                  <a:tcPr/>
                </a:tc>
                <a:tc>
                  <a:txBody>
                    <a:bodyPr/>
                    <a:lstStyle/>
                    <a:p>
                      <a:r>
                        <a:rPr lang="en-US" dirty="0"/>
                        <a:t>Grab</a:t>
                      </a:r>
                      <a:endParaRPr lang="en-PH" dirty="0"/>
                    </a:p>
                  </a:txBody>
                  <a:tcPr/>
                </a:tc>
                <a:tc>
                  <a:txBody>
                    <a:bodyPr/>
                    <a:lstStyle/>
                    <a:p>
                      <a:r>
                        <a:rPr lang="en-US" dirty="0"/>
                        <a:t>30</a:t>
                      </a:r>
                      <a:endParaRPr lang="en-PH" dirty="0"/>
                    </a:p>
                  </a:txBody>
                  <a:tcPr/>
                </a:tc>
                <a:extLst>
                  <a:ext uri="{0D108BD9-81ED-4DB2-BD59-A6C34878D82A}">
                    <a16:rowId xmlns:a16="http://schemas.microsoft.com/office/drawing/2014/main" val="3125872097"/>
                  </a:ext>
                </a:extLst>
              </a:tr>
            </a:tbl>
          </a:graphicData>
        </a:graphic>
      </p:graphicFrame>
    </p:spTree>
    <p:extLst>
      <p:ext uri="{BB962C8B-B14F-4D97-AF65-F5344CB8AC3E}">
        <p14:creationId xmlns:p14="http://schemas.microsoft.com/office/powerpoint/2010/main" val="27375290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B870D47-C077-FDE5-391E-A96790D29476}"/>
                  </a:ext>
                </a:extLst>
              </p:cNvPr>
              <p:cNvSpPr txBox="1"/>
              <p:nvPr/>
            </p:nvSpPr>
            <p:spPr>
              <a:xfrm>
                <a:off x="577047" y="363985"/>
                <a:ext cx="11274642" cy="9107943"/>
              </a:xfrm>
              <a:prstGeom prst="rect">
                <a:avLst/>
              </a:prstGeom>
              <a:noFill/>
            </p:spPr>
            <p:txBody>
              <a:bodyPr wrap="square" rtlCol="0">
                <a:spAutoFit/>
              </a:bodyPr>
              <a:lstStyle/>
              <a:p>
                <a:r>
                  <a:rPr lang="en-US" sz="4800" b="1" i="1" dirty="0"/>
                  <a:t>PRIORITIES BASED ON CONSTRAINTS</a:t>
                </a:r>
              </a:p>
              <a:p>
                <a:pPr marL="514350" indent="-514350">
                  <a:buAutoNum type="arabicPeriod"/>
                </a:pPr>
                <a:r>
                  <a:rPr lang="en-US" sz="2400" b="1" dirty="0"/>
                  <a:t>Being on time: </a:t>
                </a:r>
                <a:r>
                  <a:rPr lang="en-US" sz="2400" dirty="0"/>
                  <a:t>will recommend path that will bring one to the destination the fastest. Cannot be late.</a:t>
                </a:r>
              </a:p>
              <a:p>
                <a:pPr marL="514350" indent="-514350">
                  <a:buAutoNum type="arabicPeriod"/>
                </a:pPr>
                <a:r>
                  <a:rPr lang="en-US" sz="2400" b="1" dirty="0"/>
                  <a:t>Budget: </a:t>
                </a:r>
                <a:r>
                  <a:rPr lang="en-US" sz="2400" dirty="0"/>
                  <a:t>if the fastest route is too expensive, it will loop to other options until the budget fits.</a:t>
                </a:r>
              </a:p>
              <a:p>
                <a:pPr marL="514350" indent="-514350">
                  <a:buAutoNum type="arabicPeriod"/>
                </a:pPr>
                <a:r>
                  <a:rPr lang="en-US" sz="2400" b="1" dirty="0"/>
                  <a:t>If both are positive: </a:t>
                </a:r>
                <a:r>
                  <a:rPr lang="en-US" sz="2400" dirty="0"/>
                  <a:t>the route that brings out the most value will be prescribed. It is based on 2 formulas</a:t>
                </a:r>
              </a:p>
              <a:p>
                <a:endParaRPr lang="en-US" sz="3200" b="1" dirty="0"/>
              </a:p>
              <a:p>
                <a:r>
                  <a:rPr lang="en-US" sz="3200" b="1" dirty="0"/>
                  <a:t>					</a:t>
                </a:r>
                <a:r>
                  <a:rPr lang="en-US" sz="3600" b="1" dirty="0">
                    <a:latin typeface="Cambria Math" panose="02040503050406030204" pitchFamily="18" charset="0"/>
                    <a:ea typeface="Cambria Math" panose="02040503050406030204" pitchFamily="18" charset="0"/>
                  </a:rPr>
                  <a:t>Budget Fit Score= 1- </a:t>
                </a:r>
                <a14:m>
                  <m:oMath xmlns:m="http://schemas.openxmlformats.org/officeDocument/2006/math">
                    <m:f>
                      <m:fPr>
                        <m:ctrlPr>
                          <a:rPr lang="en-US" sz="3600" b="1" i="1" smtClean="0">
                            <a:latin typeface="Cambria Math" panose="02040503050406030204" pitchFamily="18" charset="0"/>
                          </a:rPr>
                        </m:ctrlPr>
                      </m:fPr>
                      <m:num>
                        <m:r>
                          <a:rPr lang="en-US" sz="3600" b="1" i="1" smtClean="0">
                            <a:latin typeface="Cambria Math" panose="02040503050406030204" pitchFamily="18" charset="0"/>
                          </a:rPr>
                          <m:t>𝑪𝒐𝒔𝒕</m:t>
                        </m:r>
                      </m:num>
                      <m:den>
                        <m:r>
                          <a:rPr lang="en-US" sz="3600" b="1" i="1" smtClean="0">
                            <a:latin typeface="Cambria Math" panose="02040503050406030204" pitchFamily="18" charset="0"/>
                          </a:rPr>
                          <m:t>𝑩𝒖𝒅𝒈𝒆𝒕</m:t>
                        </m:r>
                      </m:den>
                    </m:f>
                  </m:oMath>
                </a14:m>
                <a:r>
                  <a:rPr lang="en-US" sz="3600" b="1" dirty="0"/>
                  <a:t> </a:t>
                </a:r>
              </a:p>
              <a:p>
                <a:r>
                  <a:rPr lang="en-US" sz="3600" b="1" dirty="0"/>
                  <a:t>				</a:t>
                </a:r>
              </a:p>
              <a:p>
                <a:r>
                  <a:rPr lang="en-US" sz="3600" b="1" dirty="0">
                    <a:latin typeface="Cambria Math" panose="02040503050406030204" pitchFamily="18" charset="0"/>
                    <a:ea typeface="Cambria Math" panose="02040503050406030204" pitchFamily="18" charset="0"/>
                  </a:rPr>
                  <a:t>						Value Score=</a:t>
                </a:r>
                <a14:m>
                  <m:oMath xmlns:m="http://schemas.openxmlformats.org/officeDocument/2006/math">
                    <m:f>
                      <m:fPr>
                        <m:ctrlPr>
                          <a:rPr lang="en-US" sz="3600" b="1" i="1" smtClean="0">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f>
                          <m:fPr>
                            <m:ctrlPr>
                              <a:rPr lang="en-US" sz="3600" b="1" i="1" smtClean="0">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𝑪𝒐𝒔𝒕</m:t>
                            </m:r>
                          </m:num>
                          <m:den>
                            <m:r>
                              <a:rPr lang="en-US" sz="3600" b="1" i="1" smtClean="0">
                                <a:latin typeface="Cambria Math" panose="02040503050406030204" pitchFamily="18" charset="0"/>
                                <a:ea typeface="Cambria Math" panose="02040503050406030204" pitchFamily="18" charset="0"/>
                              </a:rPr>
                              <m:t>𝑩𝒖𝒅𝒈𝒆𝒕</m:t>
                            </m:r>
                          </m:den>
                        </m:f>
                        <m:r>
                          <a:rPr lang="en-US" sz="3600" b="1" i="1" smtClean="0">
                            <a:latin typeface="Cambria Math" panose="02040503050406030204" pitchFamily="18" charset="0"/>
                            <a:ea typeface="Cambria Math" panose="02040503050406030204" pitchFamily="18" charset="0"/>
                          </a:rPr>
                          <m:t>)</m:t>
                        </m:r>
                      </m:num>
                      <m:den>
                        <m:r>
                          <a:rPr lang="en-US" sz="3600" b="1" i="1" smtClean="0">
                            <a:latin typeface="Cambria Math" panose="02040503050406030204" pitchFamily="18" charset="0"/>
                            <a:ea typeface="Cambria Math" panose="02040503050406030204" pitchFamily="18" charset="0"/>
                          </a:rPr>
                          <m:t>𝑻𝒓𝒂𝒗𝒆𝒍</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𝑻𝒊𝒎𝒆</m:t>
                        </m:r>
                      </m:den>
                    </m:f>
                  </m:oMath>
                </a14:m>
                <a:endParaRPr lang="en-US" sz="3200" b="1" dirty="0"/>
              </a:p>
              <a:p>
                <a:endParaRPr lang="en-US" sz="3200" dirty="0"/>
              </a:p>
              <a:p>
                <a:endParaRPr lang="en-US" sz="3200" dirty="0"/>
              </a:p>
              <a:p>
                <a:endParaRPr lang="en-US" sz="3200" b="1" dirty="0"/>
              </a:p>
              <a:p>
                <a:endParaRPr lang="en-US" sz="2400" dirty="0"/>
              </a:p>
              <a:p>
                <a:endParaRPr lang="en-US" sz="6000" dirty="0"/>
              </a:p>
            </p:txBody>
          </p:sp>
        </mc:Choice>
        <mc:Fallback>
          <p:sp>
            <p:nvSpPr>
              <p:cNvPr id="15" name="TextBox 14">
                <a:extLst>
                  <a:ext uri="{FF2B5EF4-FFF2-40B4-BE49-F238E27FC236}">
                    <a16:creationId xmlns:a16="http://schemas.microsoft.com/office/drawing/2014/main" id="{8B870D47-C077-FDE5-391E-A96790D29476}"/>
                  </a:ext>
                </a:extLst>
              </p:cNvPr>
              <p:cNvSpPr txBox="1">
                <a:spLocks noRot="1" noChangeAspect="1" noMove="1" noResize="1" noEditPoints="1" noAdjustHandles="1" noChangeArrowheads="1" noChangeShapeType="1" noTextEdit="1"/>
              </p:cNvSpPr>
              <p:nvPr/>
            </p:nvSpPr>
            <p:spPr>
              <a:xfrm>
                <a:off x="577047" y="363985"/>
                <a:ext cx="11274642" cy="9107943"/>
              </a:xfrm>
              <a:prstGeom prst="rect">
                <a:avLst/>
              </a:prstGeom>
              <a:blipFill>
                <a:blip r:embed="rId2"/>
                <a:stretch>
                  <a:fillRect l="-2488" t="-1539" r="-1460"/>
                </a:stretch>
              </a:blipFill>
            </p:spPr>
            <p:txBody>
              <a:bodyPr/>
              <a:lstStyle/>
              <a:p>
                <a:r>
                  <a:rPr lang="en-PH">
                    <a:noFill/>
                  </a:rPr>
                  <a:t> </a:t>
                </a:r>
              </a:p>
            </p:txBody>
          </p:sp>
        </mc:Fallback>
      </mc:AlternateContent>
    </p:spTree>
    <p:extLst>
      <p:ext uri="{BB962C8B-B14F-4D97-AF65-F5344CB8AC3E}">
        <p14:creationId xmlns:p14="http://schemas.microsoft.com/office/powerpoint/2010/main" val="2798989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870D47-C077-FDE5-391E-A96790D29476}"/>
              </a:ext>
            </a:extLst>
          </p:cNvPr>
          <p:cNvSpPr txBox="1"/>
          <p:nvPr/>
        </p:nvSpPr>
        <p:spPr>
          <a:xfrm>
            <a:off x="0" y="273614"/>
            <a:ext cx="12192000" cy="2800767"/>
          </a:xfrm>
          <a:prstGeom prst="rect">
            <a:avLst/>
          </a:prstGeom>
          <a:noFill/>
        </p:spPr>
        <p:txBody>
          <a:bodyPr wrap="square" rtlCol="0">
            <a:spAutoFit/>
          </a:bodyPr>
          <a:lstStyle/>
          <a:p>
            <a:r>
              <a:rPr lang="en-US" sz="6000" b="1" i="1" dirty="0"/>
              <a:t>EXAMPLE</a:t>
            </a:r>
            <a:endParaRPr lang="en-US" sz="3200" dirty="0"/>
          </a:p>
          <a:p>
            <a:endParaRPr lang="en-US" sz="3200" b="1" dirty="0"/>
          </a:p>
          <a:p>
            <a:endParaRPr lang="en-US" sz="2400" dirty="0"/>
          </a:p>
          <a:p>
            <a:endParaRPr lang="en-US" sz="6000" dirty="0"/>
          </a:p>
        </p:txBody>
      </p:sp>
      <p:graphicFrame>
        <p:nvGraphicFramePr>
          <p:cNvPr id="3" name="Table 2">
            <a:extLst>
              <a:ext uri="{FF2B5EF4-FFF2-40B4-BE49-F238E27FC236}">
                <a16:creationId xmlns:a16="http://schemas.microsoft.com/office/drawing/2014/main" id="{0DB54FAD-AD79-9FC5-ED52-99175C4E4D68}"/>
              </a:ext>
            </a:extLst>
          </p:cNvPr>
          <p:cNvGraphicFramePr>
            <a:graphicFrameLocks noGrp="1"/>
          </p:cNvGraphicFramePr>
          <p:nvPr/>
        </p:nvGraphicFramePr>
        <p:xfrm>
          <a:off x="1787071" y="2132087"/>
          <a:ext cx="8128000" cy="2392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5571634"/>
                    </a:ext>
                  </a:extLst>
                </a:gridCol>
                <a:gridCol w="1625600">
                  <a:extLst>
                    <a:ext uri="{9D8B030D-6E8A-4147-A177-3AD203B41FA5}">
                      <a16:colId xmlns:a16="http://schemas.microsoft.com/office/drawing/2014/main" val="2037686746"/>
                    </a:ext>
                  </a:extLst>
                </a:gridCol>
                <a:gridCol w="1625600">
                  <a:extLst>
                    <a:ext uri="{9D8B030D-6E8A-4147-A177-3AD203B41FA5}">
                      <a16:colId xmlns:a16="http://schemas.microsoft.com/office/drawing/2014/main" val="3127004000"/>
                    </a:ext>
                  </a:extLst>
                </a:gridCol>
                <a:gridCol w="1625600">
                  <a:extLst>
                    <a:ext uri="{9D8B030D-6E8A-4147-A177-3AD203B41FA5}">
                      <a16:colId xmlns:a16="http://schemas.microsoft.com/office/drawing/2014/main" val="3456656705"/>
                    </a:ext>
                  </a:extLst>
                </a:gridCol>
                <a:gridCol w="1625600">
                  <a:extLst>
                    <a:ext uri="{9D8B030D-6E8A-4147-A177-3AD203B41FA5}">
                      <a16:colId xmlns:a16="http://schemas.microsoft.com/office/drawing/2014/main" val="1554508556"/>
                    </a:ext>
                  </a:extLst>
                </a:gridCol>
              </a:tblGrid>
              <a:tr h="370840">
                <a:tc>
                  <a:txBody>
                    <a:bodyPr/>
                    <a:lstStyle/>
                    <a:p>
                      <a:r>
                        <a:rPr lang="en-US" dirty="0"/>
                        <a:t>Option</a:t>
                      </a:r>
                      <a:endParaRPr lang="en-PH" dirty="0"/>
                    </a:p>
                  </a:txBody>
                  <a:tcPr/>
                </a:tc>
                <a:tc>
                  <a:txBody>
                    <a:bodyPr/>
                    <a:lstStyle/>
                    <a:p>
                      <a:r>
                        <a:rPr lang="en-US" dirty="0"/>
                        <a:t>Travel Time (Minutes)</a:t>
                      </a:r>
                      <a:endParaRPr lang="en-PH" dirty="0"/>
                    </a:p>
                  </a:txBody>
                  <a:tcPr/>
                </a:tc>
                <a:tc>
                  <a:txBody>
                    <a:bodyPr/>
                    <a:lstStyle/>
                    <a:p>
                      <a:r>
                        <a:rPr lang="en-US" dirty="0"/>
                        <a:t>Cost</a:t>
                      </a:r>
                      <a:endParaRPr lang="en-PH" dirty="0"/>
                    </a:p>
                  </a:txBody>
                  <a:tcPr/>
                </a:tc>
                <a:tc>
                  <a:txBody>
                    <a:bodyPr/>
                    <a:lstStyle/>
                    <a:p>
                      <a:r>
                        <a:rPr lang="en-US" dirty="0"/>
                        <a:t>Budget Fit Score</a:t>
                      </a:r>
                      <a:endParaRPr lang="en-PH" dirty="0"/>
                    </a:p>
                  </a:txBody>
                  <a:tcPr/>
                </a:tc>
                <a:tc>
                  <a:txBody>
                    <a:bodyPr/>
                    <a:lstStyle/>
                    <a:p>
                      <a:r>
                        <a:rPr lang="en-US" dirty="0"/>
                        <a:t>Value Score</a:t>
                      </a:r>
                      <a:endParaRPr lang="en-PH" dirty="0"/>
                    </a:p>
                  </a:txBody>
                  <a:tcPr/>
                </a:tc>
                <a:extLst>
                  <a:ext uri="{0D108BD9-81ED-4DB2-BD59-A6C34878D82A}">
                    <a16:rowId xmlns:a16="http://schemas.microsoft.com/office/drawing/2014/main" val="2183226668"/>
                  </a:ext>
                </a:extLst>
              </a:tr>
              <a:tr h="370840">
                <a:tc>
                  <a:txBody>
                    <a:bodyPr/>
                    <a:lstStyle/>
                    <a:p>
                      <a:r>
                        <a:rPr lang="en-US" dirty="0"/>
                        <a:t>Taxi</a:t>
                      </a:r>
                      <a:endParaRPr lang="en-PH" dirty="0"/>
                    </a:p>
                  </a:txBody>
                  <a:tcPr/>
                </a:tc>
                <a:tc>
                  <a:txBody>
                    <a:bodyPr/>
                    <a:lstStyle/>
                    <a:p>
                      <a:r>
                        <a:rPr lang="en-US" dirty="0"/>
                        <a:t>25 minutes</a:t>
                      </a:r>
                      <a:endParaRPr lang="en-PH" dirty="0"/>
                    </a:p>
                  </a:txBody>
                  <a:tcPr/>
                </a:tc>
                <a:tc>
                  <a:txBody>
                    <a:bodyPr/>
                    <a:lstStyle/>
                    <a:p>
                      <a:r>
                        <a:rPr lang="en-US" dirty="0"/>
                        <a:t>120 pesos</a:t>
                      </a:r>
                      <a:endParaRPr lang="en-PH" dirty="0"/>
                    </a:p>
                  </a:txBody>
                  <a:tcPr/>
                </a:tc>
                <a:tc>
                  <a:txBody>
                    <a:bodyPr/>
                    <a:lstStyle/>
                    <a:p>
                      <a:r>
                        <a:rPr lang="en-US" dirty="0"/>
                        <a:t>0.6</a:t>
                      </a:r>
                      <a:endParaRPr lang="en-PH" dirty="0"/>
                    </a:p>
                  </a:txBody>
                  <a:tcPr/>
                </a:tc>
                <a:tc>
                  <a:txBody>
                    <a:bodyPr/>
                    <a:lstStyle/>
                    <a:p>
                      <a:r>
                        <a:rPr lang="en-US" dirty="0"/>
                        <a:t>0.024</a:t>
                      </a:r>
                      <a:endParaRPr lang="en-PH" dirty="0"/>
                    </a:p>
                  </a:txBody>
                  <a:tcPr/>
                </a:tc>
                <a:extLst>
                  <a:ext uri="{0D108BD9-81ED-4DB2-BD59-A6C34878D82A}">
                    <a16:rowId xmlns:a16="http://schemas.microsoft.com/office/drawing/2014/main" val="2298448188"/>
                  </a:ext>
                </a:extLst>
              </a:tr>
              <a:tr h="370840">
                <a:tc>
                  <a:txBody>
                    <a:bodyPr/>
                    <a:lstStyle/>
                    <a:p>
                      <a:r>
                        <a:rPr lang="en-US" dirty="0"/>
                        <a:t>Timog Ave. (Jeep)</a:t>
                      </a:r>
                      <a:endParaRPr lang="en-PH" dirty="0"/>
                    </a:p>
                  </a:txBody>
                  <a:tcPr/>
                </a:tc>
                <a:tc>
                  <a:txBody>
                    <a:bodyPr/>
                    <a:lstStyle/>
                    <a:p>
                      <a:r>
                        <a:rPr lang="en-US" dirty="0"/>
                        <a:t>30 minutes</a:t>
                      </a:r>
                      <a:endParaRPr lang="en-PH" dirty="0"/>
                    </a:p>
                  </a:txBody>
                  <a:tcPr/>
                </a:tc>
                <a:tc>
                  <a:txBody>
                    <a:bodyPr/>
                    <a:lstStyle/>
                    <a:p>
                      <a:r>
                        <a:rPr lang="en-US" dirty="0"/>
                        <a:t>11 pesos</a:t>
                      </a:r>
                      <a:endParaRPr lang="en-PH" dirty="0"/>
                    </a:p>
                  </a:txBody>
                  <a:tcPr/>
                </a:tc>
                <a:tc>
                  <a:txBody>
                    <a:bodyPr/>
                    <a:lstStyle/>
                    <a:p>
                      <a:r>
                        <a:rPr lang="en-US" dirty="0"/>
                        <a:t>0.9633</a:t>
                      </a:r>
                      <a:endParaRPr lang="en-PH" dirty="0"/>
                    </a:p>
                  </a:txBody>
                  <a:tcPr/>
                </a:tc>
                <a:tc>
                  <a:txBody>
                    <a:bodyPr/>
                    <a:lstStyle/>
                    <a:p>
                      <a:r>
                        <a:rPr lang="en-PH" dirty="0"/>
                        <a:t>0.0321</a:t>
                      </a:r>
                    </a:p>
                  </a:txBody>
                  <a:tcPr anchor="ctr"/>
                </a:tc>
                <a:extLst>
                  <a:ext uri="{0D108BD9-81ED-4DB2-BD59-A6C34878D82A}">
                    <a16:rowId xmlns:a16="http://schemas.microsoft.com/office/drawing/2014/main" val="3574900205"/>
                  </a:ext>
                </a:extLst>
              </a:tr>
              <a:tr h="370840">
                <a:tc>
                  <a:txBody>
                    <a:bodyPr/>
                    <a:lstStyle/>
                    <a:p>
                      <a:r>
                        <a:rPr lang="en-US" dirty="0"/>
                        <a:t>Grab</a:t>
                      </a:r>
                      <a:endParaRPr lang="en-PH" dirty="0"/>
                    </a:p>
                  </a:txBody>
                  <a:tcPr/>
                </a:tc>
                <a:tc>
                  <a:txBody>
                    <a:bodyPr/>
                    <a:lstStyle/>
                    <a:p>
                      <a:r>
                        <a:rPr lang="en-US" dirty="0"/>
                        <a:t>20 minutes</a:t>
                      </a:r>
                      <a:endParaRPr lang="en-PH" dirty="0"/>
                    </a:p>
                  </a:txBody>
                  <a:tcPr/>
                </a:tc>
                <a:tc>
                  <a:txBody>
                    <a:bodyPr/>
                    <a:lstStyle/>
                    <a:p>
                      <a:r>
                        <a:rPr lang="en-US" dirty="0"/>
                        <a:t>275 pesos</a:t>
                      </a:r>
                      <a:endParaRPr lang="en-PH" dirty="0"/>
                    </a:p>
                  </a:txBody>
                  <a:tcPr/>
                </a:tc>
                <a:tc>
                  <a:txBody>
                    <a:bodyPr/>
                    <a:lstStyle/>
                    <a:p>
                      <a:r>
                        <a:rPr lang="en-US" dirty="0"/>
                        <a:t>0.0833</a:t>
                      </a:r>
                      <a:endParaRPr lang="en-PH" dirty="0"/>
                    </a:p>
                  </a:txBody>
                  <a:tcPr/>
                </a:tc>
                <a:tc>
                  <a:txBody>
                    <a:bodyPr/>
                    <a:lstStyle/>
                    <a:p>
                      <a:r>
                        <a:rPr lang="en-PH" dirty="0"/>
                        <a:t>0.0042</a:t>
                      </a:r>
                    </a:p>
                  </a:txBody>
                  <a:tcPr/>
                </a:tc>
                <a:extLst>
                  <a:ext uri="{0D108BD9-81ED-4DB2-BD59-A6C34878D82A}">
                    <a16:rowId xmlns:a16="http://schemas.microsoft.com/office/drawing/2014/main" val="3068725726"/>
                  </a:ext>
                </a:extLst>
              </a:tr>
              <a:tr h="370840">
                <a:tc>
                  <a:txBody>
                    <a:bodyPr/>
                    <a:lstStyle/>
                    <a:p>
                      <a:r>
                        <a:rPr lang="en-US" dirty="0" err="1"/>
                        <a:t>Angkas</a:t>
                      </a:r>
                      <a:endParaRPr lang="en-PH" dirty="0"/>
                    </a:p>
                  </a:txBody>
                  <a:tcPr/>
                </a:tc>
                <a:tc>
                  <a:txBody>
                    <a:bodyPr/>
                    <a:lstStyle/>
                    <a:p>
                      <a:r>
                        <a:rPr lang="en-US" dirty="0"/>
                        <a:t>15 minutes</a:t>
                      </a:r>
                      <a:endParaRPr lang="en-PH" dirty="0"/>
                    </a:p>
                  </a:txBody>
                  <a:tcPr/>
                </a:tc>
                <a:tc>
                  <a:txBody>
                    <a:bodyPr/>
                    <a:lstStyle/>
                    <a:p>
                      <a:r>
                        <a:rPr lang="en-US" dirty="0"/>
                        <a:t>100 pesos</a:t>
                      </a:r>
                      <a:endParaRPr lang="en-PH" dirty="0"/>
                    </a:p>
                  </a:txBody>
                  <a:tcPr/>
                </a:tc>
                <a:tc>
                  <a:txBody>
                    <a:bodyPr/>
                    <a:lstStyle/>
                    <a:p>
                      <a:r>
                        <a:rPr lang="en-US" dirty="0"/>
                        <a:t>0.6667</a:t>
                      </a:r>
                      <a:endParaRPr lang="en-PH" dirty="0"/>
                    </a:p>
                  </a:txBody>
                  <a:tcPr/>
                </a:tc>
                <a:tc>
                  <a:txBody>
                    <a:bodyPr/>
                    <a:lstStyle/>
                    <a:p>
                      <a:r>
                        <a:rPr lang="en-PH" dirty="0"/>
                        <a:t>0.0444</a:t>
                      </a:r>
                    </a:p>
                  </a:txBody>
                  <a:tcPr/>
                </a:tc>
                <a:extLst>
                  <a:ext uri="{0D108BD9-81ED-4DB2-BD59-A6C34878D82A}">
                    <a16:rowId xmlns:a16="http://schemas.microsoft.com/office/drawing/2014/main" val="2946261089"/>
                  </a:ext>
                </a:extLst>
              </a:tr>
            </a:tbl>
          </a:graphicData>
        </a:graphic>
      </p:graphicFrame>
      <p:sp>
        <p:nvSpPr>
          <p:cNvPr id="4" name="TextBox 3">
            <a:extLst>
              <a:ext uri="{FF2B5EF4-FFF2-40B4-BE49-F238E27FC236}">
                <a16:creationId xmlns:a16="http://schemas.microsoft.com/office/drawing/2014/main" id="{27A290FF-2EFF-2360-01A1-546A272FA7E7}"/>
              </a:ext>
            </a:extLst>
          </p:cNvPr>
          <p:cNvSpPr txBox="1"/>
          <p:nvPr/>
        </p:nvSpPr>
        <p:spPr>
          <a:xfrm>
            <a:off x="1682273" y="1407697"/>
            <a:ext cx="4671215" cy="523220"/>
          </a:xfrm>
          <a:prstGeom prst="rect">
            <a:avLst/>
          </a:prstGeom>
          <a:noFill/>
        </p:spPr>
        <p:txBody>
          <a:bodyPr wrap="none" rtlCol="0">
            <a:spAutoFit/>
          </a:bodyPr>
          <a:lstStyle/>
          <a:p>
            <a:r>
              <a:rPr lang="en-US" sz="2800" dirty="0"/>
              <a:t>IF BUDGET IS 300 PESOS:</a:t>
            </a:r>
            <a:endParaRPr lang="en-PH" sz="2800" dirty="0"/>
          </a:p>
        </p:txBody>
      </p:sp>
      <p:pic>
        <p:nvPicPr>
          <p:cNvPr id="5" name="Picture 4">
            <a:extLst>
              <a:ext uri="{FF2B5EF4-FFF2-40B4-BE49-F238E27FC236}">
                <a16:creationId xmlns:a16="http://schemas.microsoft.com/office/drawing/2014/main" id="{ADE0138C-5EF4-425D-8C04-2A29BA008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5435" y="4524767"/>
            <a:ext cx="2116127" cy="2000718"/>
          </a:xfrm>
          <a:prstGeom prst="rect">
            <a:avLst/>
          </a:prstGeom>
        </p:spPr>
      </p:pic>
      <p:pic>
        <p:nvPicPr>
          <p:cNvPr id="8" name="Picture 7">
            <a:extLst>
              <a:ext uri="{FF2B5EF4-FFF2-40B4-BE49-F238E27FC236}">
                <a16:creationId xmlns:a16="http://schemas.microsoft.com/office/drawing/2014/main" id="{7993D37E-4DD1-4AF1-9452-0664952B3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735" y="3764388"/>
            <a:ext cx="3521476" cy="3521476"/>
          </a:xfrm>
          <a:prstGeom prst="rect">
            <a:avLst/>
          </a:prstGeom>
        </p:spPr>
      </p:pic>
      <p:pic>
        <p:nvPicPr>
          <p:cNvPr id="12" name="Picture 11">
            <a:extLst>
              <a:ext uri="{FF2B5EF4-FFF2-40B4-BE49-F238E27FC236}">
                <a16:creationId xmlns:a16="http://schemas.microsoft.com/office/drawing/2014/main" id="{CB377E92-B265-4D8B-A5A6-30D891BB1C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722332"/>
            <a:ext cx="2974591" cy="1803153"/>
          </a:xfrm>
          <a:prstGeom prst="rect">
            <a:avLst/>
          </a:prstGeom>
        </p:spPr>
      </p:pic>
      <p:pic>
        <p:nvPicPr>
          <p:cNvPr id="17" name="Picture 16">
            <a:extLst>
              <a:ext uri="{FF2B5EF4-FFF2-40B4-BE49-F238E27FC236}">
                <a16:creationId xmlns:a16="http://schemas.microsoft.com/office/drawing/2014/main" id="{2247369F-89B8-4C58-A6A0-D66F62B68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 y="4927107"/>
            <a:ext cx="3049724" cy="1735584"/>
          </a:xfrm>
          <a:prstGeom prst="rect">
            <a:avLst/>
          </a:prstGeom>
        </p:spPr>
      </p:pic>
    </p:spTree>
    <p:extLst>
      <p:ext uri="{BB962C8B-B14F-4D97-AF65-F5344CB8AC3E}">
        <p14:creationId xmlns:p14="http://schemas.microsoft.com/office/powerpoint/2010/main" val="3781001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829</TotalTime>
  <Words>915</Words>
  <Application>Microsoft Office PowerPoint</Application>
  <PresentationFormat>Widescreen</PresentationFormat>
  <Paragraphs>177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Calisto MT</vt:lpstr>
      <vt:lpstr>Cambria Math</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Kenneth Sumilang</dc:creator>
  <cp:lastModifiedBy>CLienT</cp:lastModifiedBy>
  <cp:revision>13</cp:revision>
  <dcterms:created xsi:type="dcterms:W3CDTF">2024-06-18T09:23:17Z</dcterms:created>
  <dcterms:modified xsi:type="dcterms:W3CDTF">2024-06-25T16:26:19Z</dcterms:modified>
</cp:coreProperties>
</file>