
<file path=[Content_Types].xml><?xml version="1.0" encoding="utf-8"?>
<Types xmlns="http://schemas.openxmlformats.org/package/2006/content-types">
  <Override PartName="/ppt/slideLayouts/slideLayout10.xml" ContentType="application/vnd.openxmlformats-officedocument.presentationml.slideLayout+xml"/>
  <Default Extension="rels" ContentType="application/vnd.openxmlformats-package.relationships+xml"/>
  <Override PartName="/ppt/slides/slide69.xml" ContentType="application/vnd.openxmlformats-officedocument.presentationml.slide+xml"/>
  <Override PartName="/ppt/slides/slide14.xml" ContentType="application/vnd.openxmlformats-officedocument.presentationml.slide+xml"/>
  <Override PartName="/ppt/slides/slide62.xml" ContentType="application/vnd.openxmlformats-officedocument.presentationml.slide+xml"/>
  <Override PartName="/ppt/slides/slide78.xml" ContentType="application/vnd.openxmlformats-officedocument.presentationml.slide+xml"/>
  <Default Extension="xml" ContentType="application/xml"/>
  <Override PartName="/ppt/slides/slide45.xml" ContentType="application/vnd.openxmlformats-officedocument.presentationml.slide+xml"/>
  <Override PartName="/ppt/tableStyles.xml" ContentType="application/vnd.openxmlformats-officedocument.presentationml.tableStyles+xml"/>
  <Override PartName="/ppt/slides/slide28.xml" ContentType="application/vnd.openxmlformats-officedocument.presentationml.slide+xml"/>
  <Override PartName="/ppt/slides/slide54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slides/slide5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68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slides/slide61.xml" ContentType="application/vnd.openxmlformats-officedocument.presentationml.slide+xml"/>
  <Override PartName="/ppt/slides/slide77.xml" ContentType="application/vnd.openxmlformats-officedocument.presentationml.slide+xml"/>
  <Override PartName="/ppt/slides/slide44.xml" ContentType="application/vnd.openxmlformats-officedocument.presentationml.slide+xml"/>
  <Override PartName="/ppt/slides/slide27.xml" ContentType="application/vnd.openxmlformats-officedocument.presentationml.slide+xml"/>
  <Override PartName="/ppt/slides/slide53.xml" ContentType="application/vnd.openxmlformats-officedocument.presentationml.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Layouts/slideLayout4.xml" ContentType="application/vnd.openxmlformats-officedocument.presentationml.slideLayout+xml"/>
  <Default Extension="png" ContentType="image/png"/>
  <Override PartName="/ppt/slides/slide67.xml" ContentType="application/vnd.openxmlformats-officedocument.presentationml.slide+xml"/>
  <Override PartName="/ppt/slides/slide12.xml" ContentType="application/vnd.openxmlformats-officedocument.presentationml.slide+xml"/>
  <Override PartName="/ppt/slides/slide60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slides/slide43.xml" ContentType="application/vnd.openxmlformats-officedocument.presentationml.slide+xml"/>
  <Override PartName="/ppt/slides/slide59.xml" ContentType="application/vnd.openxmlformats-officedocument.presentationml.slide+xml"/>
  <Override PartName="/ppt/slides/slide26.xml" ContentType="application/vnd.openxmlformats-officedocument.presentationml.slide+xml"/>
  <Override PartName="/ppt/slides/slide52.xml" ContentType="application/vnd.openxmlformats-officedocument.presentationml.slide+xml"/>
  <Override PartName="/ppt/slides/slide35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8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66.xml" ContentType="application/vnd.openxmlformats-officedocument.presentationml.slide+xml"/>
  <Override PartName="/ppt/slides/slide11.xml" ContentType="application/vnd.openxmlformats-officedocument.presentationml.slide+xml"/>
  <Override PartName="/ppt/slides/slide49.xml" ContentType="application/vnd.openxmlformats-officedocument.presentationml.slide+xml"/>
  <Override PartName="/ppt/slides/slide75.xml" ContentType="application/vnd.openxmlformats-officedocument.presentationml.slide+xml"/>
  <Override PartName="/ppt/slides/slide42.xml" ContentType="application/vnd.openxmlformats-officedocument.presentationml.slide+xml"/>
  <Override PartName="/ppt/slides/slide58.xml" ContentType="application/vnd.openxmlformats-officedocument.presentationml.slide+xml"/>
  <Override PartName="/ppt/slides/slide25.xml" ContentType="application/vnd.openxmlformats-officedocument.presentationml.slide+xml"/>
  <Override PartName="/ppt/slides/slide51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8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65.xml" ContentType="application/vnd.openxmlformats-officedocument.presentationml.slide+xml"/>
  <Override PartName="/ppt/slides/slide10.xml" ContentType="application/vnd.openxmlformats-officedocument.presentationml.slide+xml"/>
  <Override PartName="/docProps/app.xml" ContentType="application/vnd.openxmlformats-officedocument.extended-properties+xml"/>
  <Override PartName="/ppt/slides/slide48.xml" ContentType="application/vnd.openxmlformats-officedocument.presentationml.slide+xml"/>
  <Override PartName="/ppt/slides/slide74.xml" ContentType="application/vnd.openxmlformats-officedocument.presentationml.slide+xml"/>
  <Override PartName="/ppt/slides/slide41.xml" ContentType="application/vnd.openxmlformats-officedocument.presentationml.slide+xml"/>
  <Override PartName="/ppt/slides/slide57.xml" ContentType="application/vnd.openxmlformats-officedocument.presentationml.slide+xml"/>
  <Override PartName="/ppt/slides/slide24.xml" ContentType="application/vnd.openxmlformats-officedocument.presentationml.slide+xml"/>
  <Override PartName="/ppt/slides/slide50.xml" ContentType="application/vnd.openxmlformats-officedocument.presentationml.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81.xml" ContentType="application/vnd.openxmlformats-officedocument.presentationml.slid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slides/slide64.xml" ContentType="application/vnd.openxmlformats-officedocument.presentationml.slide+xml"/>
  <Default Extension="jpeg" ContentType="image/jpeg"/>
  <Override PartName="/ppt/slides/slide47.xml" ContentType="application/vnd.openxmlformats-officedocument.presentationml.slide+xml"/>
  <Override PartName="/ppt/slides/slide73.xml" ContentType="application/vnd.openxmlformats-officedocument.presentationml.slide+xml"/>
  <Override PartName="/ppt/slides/slide40.xml" ContentType="application/vnd.openxmlformats-officedocument.presentationml.slide+xml"/>
  <Override PartName="/ppt/slides/slide56.xml" ContentType="application/vnd.openxmlformats-officedocument.presentationml.slide+xml"/>
  <Override PartName="/ppt/theme/theme2.xml" ContentType="application/vnd.openxmlformats-officedocument.theme+xml"/>
  <Override PartName="/ppt/slides/slide23.xml" ContentType="application/vnd.openxmlformats-officedocument.presentationml.slide+xml"/>
  <Override PartName="/ppt/slides/slide39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71.xml" ContentType="application/vnd.openxmlformats-officedocument.presentationml.slide+xml"/>
  <Override PartName="/ppt/slides/slide32.xml" ContentType="application/vnd.openxmlformats-officedocument.presentationml.slide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slides/slide80.xml" ContentType="application/vnd.openxmlformats-officedocument.presentationml.slide+xml"/>
  <Override PartName="/ppt/slides/slide63.xml" ContentType="application/vnd.openxmlformats-officedocument.presentationml.slide+xml"/>
  <Override PartName="/ppt/slides/slide79.xml" ContentType="application/vnd.openxmlformats-officedocument.presentationml.slide+xml"/>
  <Override PartName="/ppt/slides/slide46.xml" ContentType="application/vnd.openxmlformats-officedocument.presentationml.slide+xml"/>
  <Override PartName="/ppt/slides/slide72.xml" ContentType="application/vnd.openxmlformats-officedocument.presentationml.slide+xml"/>
  <Override PartName="/ppt/slides/slide29.xml" ContentType="application/vnd.openxmlformats-officedocument.presentationml.slide+xml"/>
  <Override PartName="/ppt/slides/slide55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Default Extension="bin" ContentType="application/vnd.openxmlformats-officedocument.presentationml.printerSettings"/>
  <Override PartName="/ppt/slides/slide70.xml" ContentType="application/vnd.openxmlformats-officedocument.presentationml.slide+xml"/>
  <Override PartName="/ppt/slides/slide31.xml" ContentType="application/vnd.openxmlformats-officedocument.presentationml.slide+xml"/>
  <Override PartName="/ppt/slideLayouts/slideLayout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85"/>
  </p:notesMasterIdLst>
  <p:sldIdLst>
    <p:sldId id="256" r:id="rId2"/>
    <p:sldId id="283" r:id="rId3"/>
    <p:sldId id="257" r:id="rId4"/>
    <p:sldId id="284" r:id="rId5"/>
    <p:sldId id="285" r:id="rId6"/>
    <p:sldId id="286" r:id="rId7"/>
    <p:sldId id="258" r:id="rId8"/>
    <p:sldId id="287" r:id="rId9"/>
    <p:sldId id="259" r:id="rId10"/>
    <p:sldId id="288" r:id="rId11"/>
    <p:sldId id="289" r:id="rId12"/>
    <p:sldId id="290" r:id="rId13"/>
    <p:sldId id="291" r:id="rId14"/>
    <p:sldId id="294" r:id="rId15"/>
    <p:sldId id="293" r:id="rId16"/>
    <p:sldId id="295" r:id="rId17"/>
    <p:sldId id="260" r:id="rId18"/>
    <p:sldId id="296" r:id="rId19"/>
    <p:sldId id="297" r:id="rId20"/>
    <p:sldId id="298" r:id="rId21"/>
    <p:sldId id="261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7" r:id="rId30"/>
    <p:sldId id="308" r:id="rId31"/>
    <p:sldId id="262" r:id="rId32"/>
    <p:sldId id="263" r:id="rId33"/>
    <p:sldId id="309" r:id="rId34"/>
    <p:sldId id="310" r:id="rId35"/>
    <p:sldId id="311" r:id="rId36"/>
    <p:sldId id="264" r:id="rId37"/>
    <p:sldId id="312" r:id="rId38"/>
    <p:sldId id="313" r:id="rId39"/>
    <p:sldId id="314" r:id="rId40"/>
    <p:sldId id="265" r:id="rId41"/>
    <p:sldId id="315" r:id="rId42"/>
    <p:sldId id="266" r:id="rId43"/>
    <p:sldId id="267" r:id="rId44"/>
    <p:sldId id="316" r:id="rId45"/>
    <p:sldId id="317" r:id="rId46"/>
    <p:sldId id="318" r:id="rId47"/>
    <p:sldId id="319" r:id="rId48"/>
    <p:sldId id="268" r:id="rId49"/>
    <p:sldId id="320" r:id="rId50"/>
    <p:sldId id="269" r:id="rId51"/>
    <p:sldId id="325" r:id="rId52"/>
    <p:sldId id="321" r:id="rId53"/>
    <p:sldId id="322" r:id="rId54"/>
    <p:sldId id="323" r:id="rId55"/>
    <p:sldId id="324" r:id="rId56"/>
    <p:sldId id="270" r:id="rId57"/>
    <p:sldId id="271" r:id="rId58"/>
    <p:sldId id="272" r:id="rId59"/>
    <p:sldId id="326" r:id="rId60"/>
    <p:sldId id="327" r:id="rId61"/>
    <p:sldId id="328" r:id="rId62"/>
    <p:sldId id="329" r:id="rId63"/>
    <p:sldId id="330" r:id="rId64"/>
    <p:sldId id="331" r:id="rId65"/>
    <p:sldId id="273" r:id="rId66"/>
    <p:sldId id="274" r:id="rId67"/>
    <p:sldId id="332" r:id="rId68"/>
    <p:sldId id="333" r:id="rId69"/>
    <p:sldId id="275" r:id="rId70"/>
    <p:sldId id="276" r:id="rId71"/>
    <p:sldId id="334" r:id="rId72"/>
    <p:sldId id="335" r:id="rId73"/>
    <p:sldId id="336" r:id="rId74"/>
    <p:sldId id="277" r:id="rId75"/>
    <p:sldId id="337" r:id="rId76"/>
    <p:sldId id="338" r:id="rId77"/>
    <p:sldId id="278" r:id="rId78"/>
    <p:sldId id="279" r:id="rId79"/>
    <p:sldId id="280" r:id="rId80"/>
    <p:sldId id="281" r:id="rId81"/>
    <p:sldId id="339" r:id="rId82"/>
    <p:sldId id="340" r:id="rId83"/>
    <p:sldId id="282" r:id="rId8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omic Sans M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omic Sans M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omic Sans M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omic Sans M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F0000"/>
    <a:srgbClr val="B7322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99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notesMaster" Target="notesMasters/notesMaster1.xml"/><Relationship Id="rId86" Type="http://schemas.openxmlformats.org/officeDocument/2006/relationships/printerSettings" Target="printerSettings/printerSettings1.bin"/><Relationship Id="rId87" Type="http://schemas.openxmlformats.org/officeDocument/2006/relationships/presProps" Target="presProps.xml"/><Relationship Id="rId88" Type="http://schemas.openxmlformats.org/officeDocument/2006/relationships/viewProps" Target="viewProps.xml"/><Relationship Id="rId8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37EACF3-7504-3E43-AC4C-7C639191A1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248400"/>
            <a:ext cx="7848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pPr>
              <a:defRPr/>
            </a:pPr>
            <a:r>
              <a:rPr lang="en-US"/>
              <a:t> Chapter 1                                                                                                                           </a:t>
            </a:r>
            <a:fld id="{8EA31F9F-A8F8-F64F-887B-147732AE0A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248400"/>
            <a:ext cx="7848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pPr>
              <a:defRPr/>
            </a:pPr>
            <a:r>
              <a:rPr lang="en-US"/>
              <a:t> Chapter 1                                                                                                                           </a:t>
            </a:r>
            <a:fld id="{783B2F73-C49F-034A-BA6D-C73B19F95F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85800" y="6248400"/>
            <a:ext cx="7848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pPr>
              <a:defRPr/>
            </a:pPr>
            <a:r>
              <a:rPr lang="en-US"/>
              <a:t> Chapter 1                                                                                                                           </a:t>
            </a:r>
            <a:fld id="{F69A5189-116C-F24F-B456-F0AAC4A6A1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685800" y="6248400"/>
            <a:ext cx="7848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pPr>
              <a:defRPr/>
            </a:pPr>
            <a:r>
              <a:rPr lang="en-US"/>
              <a:t> Chapter 1                                                                                                                           </a:t>
            </a:r>
            <a:fld id="{73759BA8-02C6-4640-BD8A-A656983F20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85800" y="6248400"/>
            <a:ext cx="7848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pPr>
              <a:defRPr/>
            </a:pPr>
            <a:r>
              <a:rPr lang="en-US"/>
              <a:t> Chapter 1                                                                                                                           </a:t>
            </a:r>
            <a:fld id="{569B0990-B206-564E-B672-B2D4B267C5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85800" y="6248400"/>
            <a:ext cx="7848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pPr>
              <a:defRPr/>
            </a:pPr>
            <a:r>
              <a:rPr lang="en-US"/>
              <a:t> Chapter 1                                                                                                                           </a:t>
            </a:r>
            <a:fld id="{59AA0B7F-62E6-2F42-8A4A-1196F188D7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85800" y="6248400"/>
            <a:ext cx="7848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pPr>
              <a:defRPr/>
            </a:pPr>
            <a:r>
              <a:rPr lang="en-US"/>
              <a:t> Chapter 1                                                                                                                           </a:t>
            </a:r>
            <a:fld id="{3623D9A7-B6F5-DD4C-8198-60F1AEB485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85800" y="6248400"/>
            <a:ext cx="7848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pPr>
              <a:defRPr/>
            </a:pPr>
            <a:r>
              <a:rPr lang="en-US"/>
              <a:t> Chapter 1                                                                                                                           </a:t>
            </a:r>
            <a:fld id="{C092334E-BF91-9149-A9F4-2AB0A06FE7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2"/>
        <a:buChar char="q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5000"/>
        <a:buChar char="o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§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2"/>
        <a:buChar char="Ø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600200"/>
            <a:ext cx="7848600" cy="2209800"/>
          </a:xfrm>
        </p:spPr>
        <p:txBody>
          <a:bodyPr/>
          <a:lstStyle/>
          <a:p>
            <a:pPr eaLnBrk="1" hangingPunct="1"/>
            <a:r>
              <a:rPr lang="en-US" smtClean="0"/>
              <a:t>Chapter 4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Anti-Virus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Algorithm: Aho-Corasick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When virus scanning, search for virus signature, which is bit string</a:t>
            </a:r>
          </a:p>
          <a:p>
            <a:r>
              <a:rPr lang="en-US" smtClean="0"/>
              <a:t>For simplicity, illustrate algorithm using English words</a:t>
            </a:r>
          </a:p>
          <a:p>
            <a:r>
              <a:rPr lang="en-US" smtClean="0"/>
              <a:t>For our example…</a:t>
            </a:r>
          </a:p>
          <a:p>
            <a:r>
              <a:rPr lang="en-US" smtClean="0"/>
              <a:t>Scan for any of the following words:</a:t>
            </a:r>
          </a:p>
          <a:p>
            <a:pPr lvl="1"/>
            <a:r>
              <a:rPr lang="en-US" smtClean="0"/>
              <a:t>hi, hips, hip, hit, chip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smtClean="0"/>
              <a:t>Algorithm: Aho-Corasick</a:t>
            </a:r>
          </a:p>
        </p:txBody>
      </p:sp>
      <p:pic>
        <p:nvPicPr>
          <p:cNvPr id="24579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143000"/>
            <a:ext cx="7086600" cy="564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5486400" y="0"/>
            <a:ext cx="3657600" cy="2514600"/>
          </a:xfrm>
        </p:spPr>
        <p:txBody>
          <a:bodyPr/>
          <a:lstStyle/>
          <a:p>
            <a:r>
              <a:rPr lang="en-US" smtClean="0"/>
              <a:t>Aho-Corasick</a:t>
            </a:r>
            <a:br>
              <a:rPr lang="en-US" smtClean="0"/>
            </a:br>
            <a:r>
              <a:rPr lang="en-US" smtClean="0"/>
              <a:t>Example</a:t>
            </a:r>
          </a:p>
        </p:txBody>
      </p:sp>
      <p:pic>
        <p:nvPicPr>
          <p:cNvPr id="2560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4419600"/>
            <a:ext cx="6248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4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0"/>
            <a:ext cx="535781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>
            <a:off x="0" y="4418013"/>
            <a:ext cx="5410200" cy="1587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 flipH="1" flipV="1">
            <a:off x="3201988" y="2209800"/>
            <a:ext cx="4418012" cy="1588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Algorithm: Aho-Corasick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How to construct automaton?</a:t>
            </a:r>
          </a:p>
          <a:p>
            <a:pPr lvl="1"/>
            <a:r>
              <a:rPr lang="en-US" smtClean="0"/>
              <a:t>And failure function</a:t>
            </a:r>
          </a:p>
          <a:p>
            <a:r>
              <a:rPr lang="en-US" smtClean="0"/>
              <a:t>Build the automaton --- next slide</a:t>
            </a:r>
          </a:p>
          <a:p>
            <a:pPr lvl="1"/>
            <a:r>
              <a:rPr lang="en-US" smtClean="0"/>
              <a:t>A “trie”, also known as a “prefix tree”</a:t>
            </a:r>
          </a:p>
          <a:p>
            <a:r>
              <a:rPr lang="en-US" smtClean="0"/>
              <a:t>Then determine failure function </a:t>
            </a:r>
          </a:p>
          <a:p>
            <a:pPr lvl="1"/>
            <a:r>
              <a:rPr lang="en-US" smtClean="0"/>
              <a:t>Two slides ahead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4114800" cy="1676400"/>
          </a:xfrm>
        </p:spPr>
        <p:txBody>
          <a:bodyPr/>
          <a:lstStyle/>
          <a:p>
            <a:r>
              <a:rPr lang="en-US" smtClean="0"/>
              <a:t>Aho-Corasick:</a:t>
            </a:r>
            <a:br>
              <a:rPr lang="en-US" smtClean="0"/>
            </a:br>
            <a:r>
              <a:rPr lang="en-US" smtClean="0"/>
              <a:t>Trie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3505200" cy="2743200"/>
          </a:xfrm>
        </p:spPr>
        <p:txBody>
          <a:bodyPr/>
          <a:lstStyle/>
          <a:p>
            <a:r>
              <a:rPr lang="en-US" sz="2800" smtClean="0"/>
              <a:t>Labels added in breadth-first order</a:t>
            </a:r>
          </a:p>
          <a:p>
            <a:r>
              <a:rPr lang="en-US" sz="2800" smtClean="0"/>
              <a:t>Closest to root get smallest numbers</a:t>
            </a:r>
          </a:p>
          <a:p>
            <a:endParaRPr lang="en-US" smtClean="0"/>
          </a:p>
        </p:txBody>
      </p:sp>
      <p:pic>
        <p:nvPicPr>
          <p:cNvPr id="27652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86275" y="152400"/>
            <a:ext cx="4505325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600" y="4572000"/>
            <a:ext cx="3937000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 rot="5400000">
            <a:off x="915194" y="3428206"/>
            <a:ext cx="6553200" cy="1588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>
            <a:off x="76200" y="4495800"/>
            <a:ext cx="4114800" cy="1588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458200" cy="1371600"/>
          </a:xfrm>
        </p:spPr>
        <p:txBody>
          <a:bodyPr/>
          <a:lstStyle/>
          <a:p>
            <a:r>
              <a:rPr lang="en-US" smtClean="0"/>
              <a:t>Aho-Corasick: Failure Function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Depth 1 nodes </a:t>
            </a:r>
          </a:p>
          <a:p>
            <a:pPr lvl="1"/>
            <a:r>
              <a:rPr lang="en-US" smtClean="0"/>
              <a:t>Fail goes back to start state</a:t>
            </a:r>
          </a:p>
          <a:p>
            <a:r>
              <a:rPr lang="en-US" smtClean="0"/>
              <a:t>For other states</a:t>
            </a:r>
          </a:p>
          <a:p>
            <a:pPr lvl="1"/>
            <a:r>
              <a:rPr lang="en-US" smtClean="0"/>
              <a:t>Go back to earliest place where search can resume</a:t>
            </a:r>
          </a:p>
          <a:p>
            <a:pPr lvl="1"/>
            <a:r>
              <a:rPr lang="en-US" smtClean="0"/>
              <a:t>Pseudo-code is in the book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Aho-Corasick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bottom line…</a:t>
            </a:r>
          </a:p>
          <a:p>
            <a:r>
              <a:rPr lang="en-US" b="1" i="1" smtClean="0"/>
              <a:t>Linear</a:t>
            </a:r>
            <a:r>
              <a:rPr lang="en-US" smtClean="0"/>
              <a:t> search that can find multiple signatures</a:t>
            </a:r>
          </a:p>
          <a:p>
            <a:pPr lvl="1"/>
            <a:r>
              <a:rPr lang="en-US" smtClean="0"/>
              <a:t>Like searching in parallel for related signatures</a:t>
            </a:r>
          </a:p>
          <a:p>
            <a:r>
              <a:rPr lang="en-US" smtClean="0"/>
              <a:t>Efficient representation of automaton is the challenge</a:t>
            </a:r>
          </a:p>
          <a:p>
            <a:pPr lvl="1"/>
            <a:r>
              <a:rPr lang="en-US" smtClean="0"/>
              <a:t>Both time and space issues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Algorithm: Veldman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Linear search on “reduced” signatures</a:t>
            </a:r>
          </a:p>
          <a:p>
            <a:pPr lvl="1"/>
            <a:r>
              <a:rPr lang="en-US" smtClean="0"/>
              <a:t>Sequential search on reduced set</a:t>
            </a:r>
          </a:p>
          <a:p>
            <a:r>
              <a:rPr lang="en-US" smtClean="0"/>
              <a:t>From each signature, select 4 adjacent non-wildcard bytes</a:t>
            </a:r>
          </a:p>
          <a:p>
            <a:pPr lvl="1"/>
            <a:r>
              <a:rPr lang="en-US" smtClean="0"/>
              <a:t>Want as many signatures as possible to have each selected 4-byte pattern</a:t>
            </a:r>
          </a:p>
          <a:p>
            <a:r>
              <a:rPr lang="en-US" smtClean="0"/>
              <a:t>Then use 2 hash tables to filter…</a:t>
            </a:r>
          </a:p>
          <a:p>
            <a:pPr lvl="1"/>
            <a:r>
              <a:rPr lang="en-US" smtClean="0"/>
              <a:t>Hash tables: 1</a:t>
            </a:r>
            <a:r>
              <a:rPr lang="en-US" baseline="30000" smtClean="0"/>
              <a:t>st</a:t>
            </a:r>
            <a:r>
              <a:rPr lang="en-US" smtClean="0"/>
              <a:t> 2 bytes &amp; 2</a:t>
            </a:r>
            <a:r>
              <a:rPr lang="en-US" baseline="30000" smtClean="0"/>
              <a:t>nd</a:t>
            </a:r>
            <a:r>
              <a:rPr lang="en-US" smtClean="0"/>
              <a:t> 2 bytes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Algorithm: Veldman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2743200"/>
          </a:xfrm>
        </p:spPr>
        <p:txBody>
          <a:bodyPr/>
          <a:lstStyle/>
          <a:p>
            <a:r>
              <a:rPr lang="en-US" smtClean="0"/>
              <a:t>Example</a:t>
            </a:r>
          </a:p>
          <a:p>
            <a:r>
              <a:rPr lang="en-US" smtClean="0"/>
              <a:t>Suppose the following 5 signatures</a:t>
            </a:r>
          </a:p>
          <a:p>
            <a:pPr lvl="1"/>
            <a:r>
              <a:rPr lang="en-US" smtClean="0"/>
              <a:t>blar?g, foo, greep, green, agreed</a:t>
            </a:r>
          </a:p>
          <a:p>
            <a:r>
              <a:rPr lang="en-US" smtClean="0"/>
              <a:t>Select 4-byte patterns, no wildcards:</a:t>
            </a:r>
          </a:p>
        </p:txBody>
      </p:sp>
      <p:pic>
        <p:nvPicPr>
          <p:cNvPr id="31748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4343400"/>
            <a:ext cx="6821488" cy="156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mtClean="0"/>
              <a:t>Algorithm: Veldman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924800" cy="1752600"/>
          </a:xfrm>
        </p:spPr>
        <p:txBody>
          <a:bodyPr/>
          <a:lstStyle/>
          <a:p>
            <a:r>
              <a:rPr lang="en-US" smtClean="0"/>
              <a:t>Hashes act as filters</a:t>
            </a:r>
          </a:p>
          <a:p>
            <a:r>
              <a:rPr lang="en-US" smtClean="0"/>
              <a:t>Test things that pass thru both filters</a:t>
            </a:r>
          </a:p>
          <a:p>
            <a:pPr lvl="1"/>
            <a:r>
              <a:rPr lang="en-US" smtClean="0"/>
              <a:t>In this example, get things like “grar”  </a:t>
            </a:r>
          </a:p>
        </p:txBody>
      </p:sp>
      <p:pic>
        <p:nvPicPr>
          <p:cNvPr id="32772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917825"/>
            <a:ext cx="7226300" cy="386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Anti-Virus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Three tasks for anti-virus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Detection</a:t>
            </a:r>
          </a:p>
          <a:p>
            <a:pPr lvl="1">
              <a:defRPr/>
            </a:pPr>
            <a:r>
              <a:rPr lang="en-US" dirty="0" smtClean="0"/>
              <a:t>Infected or not? Provably </a:t>
            </a:r>
            <a:r>
              <a:rPr lang="en-US" dirty="0" err="1" smtClean="0"/>
              <a:t>undecidable</a:t>
            </a:r>
            <a:r>
              <a:rPr lang="en-US" dirty="0" smtClean="0"/>
              <a:t>…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Identification</a:t>
            </a:r>
          </a:p>
          <a:p>
            <a:pPr lvl="1">
              <a:defRPr/>
            </a:pPr>
            <a:r>
              <a:rPr lang="en-US" dirty="0" smtClean="0"/>
              <a:t>May be separate from detection, depending on detection method used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Disinfection</a:t>
            </a:r>
          </a:p>
          <a:p>
            <a:pPr lvl="1">
              <a:defRPr/>
            </a:pPr>
            <a:r>
              <a:rPr lang="en-US" dirty="0" smtClean="0"/>
              <a:t>Remove the virus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Algorithm: Veldman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Veldman allows for wildcards and complex signatures</a:t>
            </a:r>
          </a:p>
          <a:p>
            <a:pPr lvl="1"/>
            <a:r>
              <a:rPr lang="en-US" smtClean="0"/>
              <a:t>Aho-Corasick does not</a:t>
            </a:r>
          </a:p>
          <a:p>
            <a:r>
              <a:rPr lang="en-US" smtClean="0"/>
              <a:t>But both algorithms analyze every byte of input</a:t>
            </a:r>
          </a:p>
          <a:p>
            <a:r>
              <a:rPr lang="en-US" smtClean="0"/>
              <a:t>Is it possible to do better?</a:t>
            </a:r>
          </a:p>
          <a:p>
            <a:pPr lvl="1"/>
            <a:r>
              <a:rPr lang="en-US" smtClean="0"/>
              <a:t>That is, can we skip some of the input?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Algorithm: Wu-Manber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620000" cy="4495800"/>
          </a:xfrm>
        </p:spPr>
        <p:txBody>
          <a:bodyPr/>
          <a:lstStyle/>
          <a:p>
            <a:r>
              <a:rPr lang="en-US" smtClean="0"/>
              <a:t>Like Veldman’s algorithm</a:t>
            </a:r>
          </a:p>
          <a:p>
            <a:pPr lvl="1"/>
            <a:r>
              <a:rPr lang="en-US" smtClean="0"/>
              <a:t>But can skip over bytes that can’t possibly match</a:t>
            </a:r>
          </a:p>
          <a:p>
            <a:pPr lvl="1"/>
            <a:r>
              <a:rPr lang="en-US" smtClean="0"/>
              <a:t>Faster, improved performance</a:t>
            </a:r>
          </a:p>
          <a:p>
            <a:r>
              <a:rPr lang="en-US" smtClean="0"/>
              <a:t>Illustrate algorithm with same signatures used for Veldman’s:</a:t>
            </a:r>
          </a:p>
          <a:p>
            <a:pPr lvl="1"/>
            <a:r>
              <a:rPr lang="en-US" smtClean="0"/>
              <a:t>blar?g, foo, greep, green, agreed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mtClean="0"/>
              <a:t>Algorithm: Wu-Manber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620000" cy="4724400"/>
          </a:xfrm>
        </p:spPr>
        <p:txBody>
          <a:bodyPr/>
          <a:lstStyle/>
          <a:p>
            <a:r>
              <a:rPr lang="en-US" smtClean="0"/>
              <a:t>Calculate MINLEN</a:t>
            </a:r>
          </a:p>
          <a:p>
            <a:pPr lvl="1"/>
            <a:r>
              <a:rPr lang="en-US" smtClean="0"/>
              <a:t>Min length of any </a:t>
            </a:r>
            <a:r>
              <a:rPr lang="en-US" b="1" i="1" smtClean="0"/>
              <a:t>pattern substring</a:t>
            </a:r>
          </a:p>
          <a:p>
            <a:r>
              <a:rPr lang="en-US" smtClean="0"/>
              <a:t>Two hash tables</a:t>
            </a:r>
          </a:p>
          <a:p>
            <a:pPr lvl="1"/>
            <a:r>
              <a:rPr lang="en-US" smtClean="0"/>
              <a:t>SHIFT --- number of bytes that can safely be skipped</a:t>
            </a:r>
          </a:p>
          <a:p>
            <a:pPr lvl="1"/>
            <a:r>
              <a:rPr lang="en-US" smtClean="0"/>
              <a:t>HASH --- mapping to signatures</a:t>
            </a:r>
          </a:p>
          <a:p>
            <a:r>
              <a:rPr lang="en-US" smtClean="0"/>
              <a:t>Input bytes denoted b</a:t>
            </a:r>
            <a:r>
              <a:rPr lang="en-US" baseline="-25000" smtClean="0"/>
              <a:t>1</a:t>
            </a:r>
            <a:r>
              <a:rPr lang="en-US" smtClean="0"/>
              <a:t>,b</a:t>
            </a:r>
            <a:r>
              <a:rPr lang="en-US" baseline="-25000" smtClean="0"/>
              <a:t>2</a:t>
            </a:r>
            <a:r>
              <a:rPr lang="en-US" smtClean="0"/>
              <a:t>,…,b</a:t>
            </a:r>
            <a:r>
              <a:rPr lang="en-US" baseline="-25000" smtClean="0"/>
              <a:t>n</a:t>
            </a:r>
            <a:endParaRPr lang="en-US" smtClean="0"/>
          </a:p>
          <a:p>
            <a:r>
              <a:rPr lang="en-US" smtClean="0"/>
              <a:t>Start at b</a:t>
            </a:r>
            <a:r>
              <a:rPr lang="en-US" baseline="-25000" smtClean="0"/>
              <a:t>MINLEN</a:t>
            </a:r>
            <a:r>
              <a:rPr lang="en-US" smtClean="0"/>
              <a:t> consider byte pairs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mtClean="0"/>
              <a:t>Algorithm: Wu-Manber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838200"/>
          </a:xfrm>
        </p:spPr>
        <p:txBody>
          <a:bodyPr/>
          <a:lstStyle/>
          <a:p>
            <a:r>
              <a:rPr lang="en-US" smtClean="0"/>
              <a:t>Example: Suppose hash tables are…</a:t>
            </a:r>
          </a:p>
        </p:txBody>
      </p:sp>
      <p:pic>
        <p:nvPicPr>
          <p:cNvPr id="36868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514600"/>
            <a:ext cx="57150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3429000" cy="2209800"/>
          </a:xfrm>
        </p:spPr>
        <p:txBody>
          <a:bodyPr/>
          <a:lstStyle/>
          <a:p>
            <a:r>
              <a:rPr lang="en-US" smtClean="0"/>
              <a:t>Wu-Manber</a:t>
            </a:r>
            <a:br>
              <a:rPr lang="en-US" smtClean="0"/>
            </a:br>
            <a:r>
              <a:rPr lang="en-US" smtClean="0"/>
              <a:t>Example</a:t>
            </a:r>
          </a:p>
        </p:txBody>
      </p:sp>
      <p:pic>
        <p:nvPicPr>
          <p:cNvPr id="37891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0"/>
            <a:ext cx="57150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2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841750"/>
            <a:ext cx="4648200" cy="301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>
            <a:off x="0" y="3505200"/>
            <a:ext cx="3352800" cy="1588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2970213" y="3886200"/>
            <a:ext cx="763588" cy="1587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352800" y="4267200"/>
            <a:ext cx="5791200" cy="1588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896" name="Content Placeholder 2"/>
          <p:cNvSpPr>
            <a:spLocks noGrp="1"/>
          </p:cNvSpPr>
          <p:nvPr>
            <p:ph idx="1"/>
          </p:nvPr>
        </p:nvSpPr>
        <p:spPr>
          <a:xfrm>
            <a:off x="4953000" y="4343400"/>
            <a:ext cx="4114800" cy="2209800"/>
          </a:xfrm>
        </p:spPr>
        <p:txBody>
          <a:bodyPr/>
          <a:lstStyle/>
          <a:p>
            <a:r>
              <a:rPr lang="en-US" smtClean="0"/>
              <a:t>Here, MINLEN = 3</a:t>
            </a:r>
          </a:p>
          <a:p>
            <a:r>
              <a:rPr lang="en-US" smtClean="0"/>
              <a:t>Start at b</a:t>
            </a:r>
            <a:r>
              <a:rPr lang="en-US" baseline="-25000" smtClean="0"/>
              <a:t>MINLEN</a:t>
            </a:r>
            <a:r>
              <a:rPr lang="en-US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Algorithm: Wu-Manber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How to construct hash tables?</a:t>
            </a:r>
          </a:p>
          <a:p>
            <a:r>
              <a:rPr lang="en-US" smtClean="0"/>
              <a:t>It’s a 4-step process</a:t>
            </a:r>
          </a:p>
          <a:p>
            <a:pPr lvl="1"/>
            <a:r>
              <a:rPr lang="en-US" smtClean="0"/>
              <a:t>Calculate MINLEN</a:t>
            </a:r>
          </a:p>
          <a:p>
            <a:pPr lvl="1"/>
            <a:r>
              <a:rPr lang="en-US" smtClean="0"/>
              <a:t>Initialize SHIFT table</a:t>
            </a:r>
          </a:p>
          <a:p>
            <a:pPr lvl="1"/>
            <a:r>
              <a:rPr lang="en-US" smtClean="0"/>
              <a:t>Fill SHIFT table</a:t>
            </a:r>
          </a:p>
          <a:p>
            <a:pPr lvl="1"/>
            <a:r>
              <a:rPr lang="en-US" smtClean="0"/>
              <a:t>Fill HASH table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smtClean="0"/>
              <a:t>Algorithm: Wu-Manber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848600" cy="4724400"/>
          </a:xfrm>
        </p:spPr>
        <p:txBody>
          <a:bodyPr/>
          <a:lstStyle/>
          <a:p>
            <a:r>
              <a:rPr lang="en-US" smtClean="0"/>
              <a:t>Calculate MINLEN</a:t>
            </a:r>
          </a:p>
          <a:p>
            <a:pPr lvl="1"/>
            <a:r>
              <a:rPr lang="en-US" smtClean="0"/>
              <a:t>Minimum number of adjacent, non-wildcard bytes in any signature</a:t>
            </a:r>
          </a:p>
          <a:p>
            <a:r>
              <a:rPr lang="en-US" smtClean="0"/>
              <a:t>For this example, we have</a:t>
            </a:r>
          </a:p>
          <a:p>
            <a:pPr lvl="1"/>
            <a:r>
              <a:rPr lang="en-US" smtClean="0"/>
              <a:t>blar?g		4		foo		3</a:t>
            </a:r>
          </a:p>
          <a:p>
            <a:pPr lvl="1"/>
            <a:r>
              <a:rPr lang="en-US" smtClean="0"/>
              <a:t>greep		5		green	5</a:t>
            </a:r>
          </a:p>
          <a:p>
            <a:pPr lvl="1"/>
            <a:r>
              <a:rPr lang="en-US" smtClean="0"/>
              <a:t>agreed	6</a:t>
            </a:r>
          </a:p>
          <a:p>
            <a:r>
              <a:rPr lang="en-US" smtClean="0"/>
              <a:t>So we have MINLEN = 3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mtClean="0"/>
              <a:t>Algorithm: Wu-Manber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8001000" cy="4953000"/>
          </a:xfrm>
        </p:spPr>
        <p:txBody>
          <a:bodyPr/>
          <a:lstStyle/>
          <a:p>
            <a:r>
              <a:rPr lang="en-US" smtClean="0"/>
              <a:t>SHIFT table</a:t>
            </a:r>
          </a:p>
          <a:p>
            <a:r>
              <a:rPr lang="en-US" smtClean="0"/>
              <a:t>Extract MINLEN </a:t>
            </a:r>
            <a:r>
              <a:rPr lang="en-US" b="1" i="1" smtClean="0"/>
              <a:t>pattern substrings</a:t>
            </a:r>
            <a:endParaRPr lang="en-US" smtClean="0"/>
          </a:p>
          <a:p>
            <a:pPr lvl="1"/>
            <a:r>
              <a:rPr lang="en-US" smtClean="0"/>
              <a:t>blar?g		</a:t>
            </a:r>
            <a:r>
              <a:rPr lang="en-US" smtClean="0">
                <a:solidFill>
                  <a:srgbClr val="0000FF"/>
                </a:solidFill>
              </a:rPr>
              <a:t>bla</a:t>
            </a:r>
            <a:r>
              <a:rPr lang="en-US" smtClean="0"/>
              <a:t>		foo		</a:t>
            </a:r>
            <a:r>
              <a:rPr lang="en-US" smtClean="0">
                <a:solidFill>
                  <a:srgbClr val="0000FF"/>
                </a:solidFill>
              </a:rPr>
              <a:t>foo</a:t>
            </a:r>
          </a:p>
          <a:p>
            <a:pPr lvl="1"/>
            <a:r>
              <a:rPr lang="en-US" smtClean="0"/>
              <a:t>greep		</a:t>
            </a:r>
            <a:r>
              <a:rPr lang="en-US" smtClean="0">
                <a:solidFill>
                  <a:srgbClr val="0000FF"/>
                </a:solidFill>
              </a:rPr>
              <a:t>gre</a:t>
            </a:r>
            <a:r>
              <a:rPr lang="en-US" smtClean="0"/>
              <a:t>		green	</a:t>
            </a:r>
            <a:r>
              <a:rPr lang="en-US" smtClean="0">
                <a:solidFill>
                  <a:srgbClr val="0000FF"/>
                </a:solidFill>
              </a:rPr>
              <a:t>gre</a:t>
            </a:r>
          </a:p>
          <a:p>
            <a:pPr lvl="1"/>
            <a:r>
              <a:rPr lang="en-US" smtClean="0"/>
              <a:t>agreed	</a:t>
            </a:r>
            <a:r>
              <a:rPr lang="en-US" smtClean="0">
                <a:solidFill>
                  <a:srgbClr val="0000FF"/>
                </a:solidFill>
              </a:rPr>
              <a:t>agr</a:t>
            </a:r>
          </a:p>
          <a:p>
            <a:r>
              <a:rPr lang="en-US" smtClean="0"/>
              <a:t>Extract all distinct 2-byte sequences</a:t>
            </a:r>
          </a:p>
          <a:p>
            <a:pPr lvl="1"/>
            <a:r>
              <a:rPr lang="en-US" smtClean="0">
                <a:solidFill>
                  <a:srgbClr val="FF0000"/>
                </a:solidFill>
              </a:rPr>
              <a:t>bl</a:t>
            </a:r>
            <a:r>
              <a:rPr lang="en-US" smtClean="0"/>
              <a:t>,</a:t>
            </a:r>
            <a:r>
              <a:rPr lang="en-US" smtClean="0">
                <a:solidFill>
                  <a:srgbClr val="FF0000"/>
                </a:solidFill>
              </a:rPr>
              <a:t> la</a:t>
            </a:r>
            <a:r>
              <a:rPr lang="en-US" smtClean="0"/>
              <a:t>,</a:t>
            </a:r>
            <a:r>
              <a:rPr lang="en-US" smtClean="0">
                <a:solidFill>
                  <a:srgbClr val="FF0000"/>
                </a:solidFill>
              </a:rPr>
              <a:t> fo</a:t>
            </a:r>
            <a:r>
              <a:rPr lang="en-US" smtClean="0"/>
              <a:t>,</a:t>
            </a:r>
            <a:r>
              <a:rPr lang="en-US" smtClean="0">
                <a:solidFill>
                  <a:srgbClr val="FF0000"/>
                </a:solidFill>
              </a:rPr>
              <a:t> oo</a:t>
            </a:r>
            <a:r>
              <a:rPr lang="en-US" smtClean="0"/>
              <a:t>,</a:t>
            </a:r>
            <a:r>
              <a:rPr lang="en-US" smtClean="0">
                <a:solidFill>
                  <a:srgbClr val="FF0000"/>
                </a:solidFill>
              </a:rPr>
              <a:t> gr</a:t>
            </a:r>
            <a:r>
              <a:rPr lang="en-US" smtClean="0"/>
              <a:t>,</a:t>
            </a:r>
            <a:r>
              <a:rPr lang="en-US" smtClean="0">
                <a:solidFill>
                  <a:srgbClr val="FF0000"/>
                </a:solidFill>
              </a:rPr>
              <a:t> re</a:t>
            </a:r>
            <a:r>
              <a:rPr lang="en-US" smtClean="0"/>
              <a:t>,</a:t>
            </a:r>
            <a:r>
              <a:rPr lang="en-US" smtClean="0">
                <a:solidFill>
                  <a:srgbClr val="FF0000"/>
                </a:solidFill>
              </a:rPr>
              <a:t> ag</a:t>
            </a:r>
          </a:p>
          <a:p>
            <a:r>
              <a:rPr lang="en-US" smtClean="0"/>
              <a:t>If input pair is not one of these, safe to skip MINLEN - 1 bytes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mtClean="0"/>
              <a:t>Algorithm: Wu-Manber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153400" cy="5334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SHIFT table</a:t>
            </a:r>
          </a:p>
          <a:p>
            <a:pPr>
              <a:defRPr/>
            </a:pPr>
            <a:r>
              <a:rPr lang="en-US" dirty="0" smtClean="0"/>
              <a:t>Initialize SHIFT table to MINLEN – 1</a:t>
            </a:r>
          </a:p>
          <a:p>
            <a:pPr marL="342900" lvl="1" indent="-342900">
              <a:buSzPct val="75000"/>
              <a:buFont typeface="Wingdings" charset="2"/>
              <a:buChar char="q"/>
              <a:defRPr/>
            </a:pPr>
            <a:r>
              <a:rPr lang="en-US" dirty="0" smtClean="0"/>
              <a:t>For 2-byte pairs: </a:t>
            </a:r>
            <a:r>
              <a:rPr lang="en-US" sz="3200" dirty="0" err="1" smtClean="0">
                <a:solidFill>
                  <a:srgbClr val="FF0000"/>
                </a:solidFill>
              </a:rPr>
              <a:t>bl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rgbClr val="FF0000"/>
                </a:solidFill>
              </a:rPr>
              <a:t> la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fo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oo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gr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rgbClr val="FF0000"/>
                </a:solidFill>
              </a:rPr>
              <a:t> re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ag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Denote as </a:t>
            </a:r>
            <a:r>
              <a:rPr lang="en-US" dirty="0" err="1" smtClean="0"/>
              <a:t>xy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Let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xy</a:t>
            </a:r>
            <a:r>
              <a:rPr lang="en-US" dirty="0" smtClean="0"/>
              <a:t> be rightmost ending position of </a:t>
            </a:r>
            <a:r>
              <a:rPr lang="en-US" dirty="0" err="1" smtClean="0"/>
              <a:t>xy</a:t>
            </a:r>
            <a:r>
              <a:rPr lang="en-US" dirty="0" smtClean="0"/>
              <a:t> in any pattern substring</a:t>
            </a:r>
          </a:p>
          <a:p>
            <a:pPr lvl="1">
              <a:defRPr/>
            </a:pPr>
            <a:r>
              <a:rPr lang="en-US" dirty="0" smtClean="0"/>
              <a:t>For example, </a:t>
            </a:r>
            <a:r>
              <a:rPr lang="en-US" dirty="0" err="1" smtClean="0">
                <a:solidFill>
                  <a:srgbClr val="FF0000"/>
                </a:solidFill>
              </a:rPr>
              <a:t>gr</a:t>
            </a:r>
            <a:r>
              <a:rPr lang="en-US" dirty="0" smtClean="0"/>
              <a:t> in </a:t>
            </a:r>
            <a:r>
              <a:rPr lang="en-US" dirty="0" err="1" smtClean="0">
                <a:solidFill>
                  <a:srgbClr val="0000FF"/>
                </a:solidFill>
              </a:rPr>
              <a:t>agr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rgbClr val="0000FF"/>
                </a:solidFill>
              </a:rPr>
              <a:t>gre</a:t>
            </a:r>
            <a:r>
              <a:rPr lang="en-US" dirty="0" smtClean="0"/>
              <a:t>, but </a:t>
            </a:r>
            <a:r>
              <a:rPr lang="en-US" dirty="0" err="1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bl</a:t>
            </a:r>
            <a:r>
              <a:rPr lang="en-US" dirty="0" smtClean="0"/>
              <a:t> in </a:t>
            </a:r>
            <a:r>
              <a:rPr lang="en-US" dirty="0" err="1" smtClean="0">
                <a:solidFill>
                  <a:srgbClr val="0000FF"/>
                </a:solidFill>
              </a:rPr>
              <a:t>bla</a:t>
            </a:r>
            <a:endParaRPr lang="en-US" dirty="0" smtClean="0">
              <a:solidFill>
                <a:srgbClr val="0000FF"/>
              </a:solidFill>
            </a:endParaRPr>
          </a:p>
          <a:p>
            <a:pPr lvl="1">
              <a:defRPr/>
            </a:pPr>
            <a:r>
              <a:rPr lang="en-US" dirty="0" smtClean="0"/>
              <a:t>So, </a:t>
            </a:r>
            <a:r>
              <a:rPr lang="en-US" dirty="0" err="1" smtClean="0"/>
              <a:t>q</a:t>
            </a:r>
            <a:r>
              <a:rPr lang="en-US" baseline="-25000" dirty="0" err="1" smtClean="0">
                <a:solidFill>
                  <a:srgbClr val="FF0000"/>
                </a:solidFill>
              </a:rPr>
              <a:t>gr</a:t>
            </a:r>
            <a:r>
              <a:rPr lang="en-US" dirty="0" smtClean="0"/>
              <a:t> = 3 while </a:t>
            </a:r>
            <a:r>
              <a:rPr lang="en-US" dirty="0" err="1" smtClean="0"/>
              <a:t>q</a:t>
            </a:r>
            <a:r>
              <a:rPr lang="en-US" baseline="-25000" dirty="0" err="1" smtClean="0">
                <a:solidFill>
                  <a:srgbClr val="FF0000"/>
                </a:solidFill>
              </a:rPr>
              <a:t>bl</a:t>
            </a:r>
            <a:r>
              <a:rPr lang="en-US" dirty="0" smtClean="0"/>
              <a:t> = 2</a:t>
            </a:r>
          </a:p>
          <a:p>
            <a:pPr lvl="1">
              <a:defRPr/>
            </a:pPr>
            <a:r>
              <a:rPr lang="en-US" dirty="0" smtClean="0"/>
              <a:t>Then set </a:t>
            </a:r>
            <a:r>
              <a:rPr lang="en-US" dirty="0" err="1" smtClean="0"/>
              <a:t>SHIFT[xy</a:t>
            </a:r>
            <a:r>
              <a:rPr lang="en-US" dirty="0" smtClean="0"/>
              <a:t>] = MINLEN –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xy</a:t>
            </a:r>
            <a:r>
              <a:rPr lang="en-US" dirty="0" smtClean="0"/>
              <a:t> </a:t>
            </a:r>
          </a:p>
          <a:p>
            <a:pPr>
              <a:defRPr/>
            </a:pPr>
            <a:r>
              <a:rPr lang="en-US" dirty="0" smtClean="0"/>
              <a:t>Note: Wildcard matches everything…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mtClean="0"/>
              <a:t>Algorithm: Wu-Manber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153400" cy="495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HASH table</a:t>
            </a:r>
          </a:p>
          <a:p>
            <a:pPr>
              <a:defRPr/>
            </a:pPr>
            <a:r>
              <a:rPr lang="en-US" dirty="0" smtClean="0"/>
              <a:t>If </a:t>
            </a:r>
            <a:r>
              <a:rPr lang="en-US" dirty="0" err="1" smtClean="0"/>
              <a:t>SHIFT[xy</a:t>
            </a:r>
            <a:r>
              <a:rPr lang="en-US" dirty="0" smtClean="0"/>
              <a:t>] = MINLEN –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xy</a:t>
            </a:r>
            <a:r>
              <a:rPr lang="en-US" dirty="0" smtClean="0"/>
              <a:t> = 0</a:t>
            </a:r>
          </a:p>
          <a:p>
            <a:pPr lvl="1">
              <a:defRPr/>
            </a:pPr>
            <a:r>
              <a:rPr lang="en-US" dirty="0" smtClean="0"/>
              <a:t>Then we are at right edge of a pattern</a:t>
            </a:r>
          </a:p>
          <a:p>
            <a:pPr>
              <a:defRPr/>
            </a:pPr>
            <a:r>
              <a:rPr lang="en-US" dirty="0" smtClean="0"/>
              <a:t>So, set </a:t>
            </a:r>
            <a:r>
              <a:rPr lang="en-US" dirty="0" err="1" smtClean="0"/>
              <a:t>HASH[xy</a:t>
            </a:r>
            <a:r>
              <a:rPr lang="en-US" dirty="0" smtClean="0"/>
              <a:t>] to all signatures with pattern substring ending </a:t>
            </a:r>
            <a:r>
              <a:rPr lang="en-US" dirty="0" err="1" smtClean="0"/>
              <a:t>xy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For example</a:t>
            </a:r>
          </a:p>
          <a:p>
            <a:pPr lvl="1">
              <a:defRPr/>
            </a:pPr>
            <a:r>
              <a:rPr lang="en-US" dirty="0" err="1" smtClean="0"/>
              <a:t>HASH[</a:t>
            </a:r>
            <a:r>
              <a:rPr lang="en-US" dirty="0" err="1" smtClean="0">
                <a:solidFill>
                  <a:srgbClr val="FF0000"/>
                </a:solidFill>
              </a:rPr>
              <a:t>gr</a:t>
            </a:r>
            <a:r>
              <a:rPr lang="en-US" dirty="0" smtClean="0"/>
              <a:t>] </a:t>
            </a:r>
            <a:r>
              <a:rPr lang="en-US" dirty="0" err="1" smtClean="0">
                <a:sym typeface="Wingdings" charset="2"/>
              </a:rPr>
              <a:t></a:t>
            </a:r>
            <a:r>
              <a:rPr lang="en-US" dirty="0" smtClean="0">
                <a:sym typeface="Wingdings" charset="2"/>
              </a:rPr>
              <a:t> agreed</a:t>
            </a:r>
          </a:p>
          <a:p>
            <a:pPr lvl="1">
              <a:defRPr/>
            </a:pPr>
            <a:r>
              <a:rPr lang="en-US" dirty="0" err="1" smtClean="0">
                <a:sym typeface="Wingdings" charset="2"/>
              </a:rPr>
              <a:t>HASH[</a:t>
            </a:r>
            <a:r>
              <a:rPr lang="en-US" dirty="0" err="1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sym typeface="Wingdings" charset="2"/>
              </a:rPr>
              <a:t>re</a:t>
            </a:r>
            <a:r>
              <a:rPr lang="en-US" dirty="0" smtClean="0">
                <a:sym typeface="Wingdings" charset="2"/>
              </a:rPr>
              <a:t>] </a:t>
            </a:r>
            <a:r>
              <a:rPr lang="en-US" dirty="0" err="1" smtClean="0">
                <a:sym typeface="Wingdings" charset="2"/>
              </a:rPr>
              <a:t></a:t>
            </a:r>
            <a:r>
              <a:rPr lang="en-US" dirty="0" smtClean="0">
                <a:sym typeface="Wingdings" charset="2"/>
              </a:rPr>
              <a:t> </a:t>
            </a:r>
            <a:r>
              <a:rPr lang="en-US" dirty="0" err="1" smtClean="0">
                <a:sym typeface="Wingdings" charset="2"/>
              </a:rPr>
              <a:t>greep</a:t>
            </a:r>
            <a:r>
              <a:rPr lang="en-US" dirty="0" smtClean="0">
                <a:sym typeface="Wingdings" charset="2"/>
              </a:rPr>
              <a:t>, green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Detection: Static Methods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0000FF"/>
                </a:solidFill>
              </a:rPr>
              <a:t>Generic</a:t>
            </a:r>
            <a:r>
              <a:rPr lang="en-US" smtClean="0"/>
              <a:t> methods</a:t>
            </a:r>
          </a:p>
          <a:p>
            <a:pPr lvl="1"/>
            <a:r>
              <a:rPr lang="en-US" smtClean="0"/>
              <a:t>Detects known and unknown viruses</a:t>
            </a:r>
          </a:p>
          <a:p>
            <a:pPr lvl="1"/>
            <a:r>
              <a:rPr lang="en-US" smtClean="0"/>
              <a:t>For example, anomaly detection</a:t>
            </a:r>
          </a:p>
          <a:p>
            <a:r>
              <a:rPr lang="en-US" smtClean="0">
                <a:solidFill>
                  <a:schemeClr val="accent2"/>
                </a:solidFill>
              </a:rPr>
              <a:t>Virus-specific </a:t>
            </a:r>
            <a:r>
              <a:rPr lang="en-US" smtClean="0"/>
              <a:t>methods</a:t>
            </a:r>
          </a:p>
          <a:p>
            <a:pPr lvl="1"/>
            <a:r>
              <a:rPr lang="en-US" smtClean="0"/>
              <a:t>Detects known viruses</a:t>
            </a:r>
          </a:p>
          <a:p>
            <a:pPr lvl="1"/>
            <a:r>
              <a:rPr lang="en-US" smtClean="0"/>
              <a:t>For example, signature detection</a:t>
            </a:r>
          </a:p>
          <a:p>
            <a:r>
              <a:rPr lang="en-US" smtClean="0"/>
              <a:t>Static --- virus code not running</a:t>
            </a:r>
          </a:p>
          <a:p>
            <a:r>
              <a:rPr lang="en-US" smtClean="0"/>
              <a:t>Dynamic --- virus code running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Algorithm: Wu-Manber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Here, we illustrated simplest form of the algorithm</a:t>
            </a:r>
          </a:p>
          <a:p>
            <a:r>
              <a:rPr lang="en-US" smtClean="0"/>
              <a:t>More advanced forms can handle 10s of thousands of signatures</a:t>
            </a:r>
          </a:p>
          <a:p>
            <a:r>
              <a:rPr lang="en-US" smtClean="0"/>
              <a:t>Worst case performance is terrible</a:t>
            </a:r>
          </a:p>
          <a:p>
            <a:pPr lvl="1"/>
            <a:r>
              <a:rPr lang="en-US" smtClean="0"/>
              <a:t>Sequential search thru every byte of input for every signature…</a:t>
            </a:r>
          </a:p>
          <a:p>
            <a:r>
              <a:rPr lang="en-US" smtClean="0"/>
              <a:t>But tests show it’s good in practice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Testing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How can we know if scanner works?</a:t>
            </a:r>
          </a:p>
          <a:p>
            <a:r>
              <a:rPr lang="en-US" smtClean="0"/>
              <a:t>Test on live viruses?</a:t>
            </a:r>
          </a:p>
          <a:p>
            <a:pPr lvl="1"/>
            <a:r>
              <a:rPr lang="en-US" smtClean="0"/>
              <a:t>Might not be a good idea</a:t>
            </a:r>
          </a:p>
          <a:p>
            <a:r>
              <a:rPr lang="en-US" smtClean="0"/>
              <a:t>EICAR standard antivirus test file</a:t>
            </a:r>
          </a:p>
          <a:p>
            <a:pPr lvl="1"/>
            <a:r>
              <a:rPr lang="en-US" smtClean="0"/>
              <a:t>Not too useful either</a:t>
            </a:r>
          </a:p>
          <a:p>
            <a:r>
              <a:rPr lang="en-US" smtClean="0"/>
              <a:t>So, what to do?</a:t>
            </a:r>
          </a:p>
          <a:p>
            <a:pPr lvl="1"/>
            <a:r>
              <a:rPr lang="en-US" smtClean="0"/>
              <a:t>Author doesn’t have any suggestions!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Improving Performance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“Grunt scanning” --- scan everything</a:t>
            </a:r>
          </a:p>
          <a:p>
            <a:pPr lvl="1"/>
            <a:r>
              <a:rPr lang="en-US" smtClean="0"/>
              <a:t>Slow slow slow</a:t>
            </a:r>
          </a:p>
          <a:p>
            <a:r>
              <a:rPr lang="en-US" smtClean="0"/>
              <a:t>Search only beginning and end of files</a:t>
            </a:r>
          </a:p>
          <a:p>
            <a:r>
              <a:rPr lang="en-US" smtClean="0"/>
              <a:t>Scan code </a:t>
            </a:r>
            <a:r>
              <a:rPr lang="en-US" b="1" i="1" smtClean="0"/>
              <a:t>entry point</a:t>
            </a:r>
          </a:p>
          <a:p>
            <a:pPr lvl="1"/>
            <a:r>
              <a:rPr lang="en-US" smtClean="0"/>
              <a:t>And points reachable from entry point</a:t>
            </a:r>
          </a:p>
          <a:p>
            <a:r>
              <a:rPr lang="en-US" smtClean="0"/>
              <a:t>If position of virus in file is known…</a:t>
            </a:r>
          </a:p>
          <a:p>
            <a:pPr lvl="1"/>
            <a:r>
              <a:rPr lang="en-US" smtClean="0"/>
              <a:t>Make it part of the “signature”</a:t>
            </a:r>
          </a:p>
          <a:p>
            <a:r>
              <a:rPr lang="en-US" smtClean="0"/>
              <a:t>Limit scans to size of virus(es)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Improving Performance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Only scan certain types of files</a:t>
            </a:r>
          </a:p>
          <a:p>
            <a:pPr lvl="1"/>
            <a:r>
              <a:rPr lang="en-US" smtClean="0"/>
              <a:t>Not so viable today</a:t>
            </a:r>
          </a:p>
          <a:p>
            <a:r>
              <a:rPr lang="en-US" smtClean="0"/>
              <a:t>Only rescan files that have changed</a:t>
            </a:r>
          </a:p>
          <a:p>
            <a:pPr lvl="1"/>
            <a:r>
              <a:rPr lang="en-US" smtClean="0"/>
              <a:t>How to detect change?</a:t>
            </a:r>
          </a:p>
          <a:p>
            <a:pPr lvl="1"/>
            <a:r>
              <a:rPr lang="en-US" smtClean="0"/>
              <a:t>Where to store this info? Cache? Database? Tagged to file?</a:t>
            </a:r>
          </a:p>
          <a:p>
            <a:pPr lvl="1"/>
            <a:r>
              <a:rPr lang="en-US" smtClean="0"/>
              <a:t>Updates to signatures? Must rescan…</a:t>
            </a:r>
          </a:p>
          <a:p>
            <a:pPr lvl="1"/>
            <a:r>
              <a:rPr lang="en-US" smtClean="0"/>
              <a:t>How to checksum efficiently?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Improving Performance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How to checksum efficiently?</a:t>
            </a:r>
          </a:p>
          <a:p>
            <a:pPr lvl="1"/>
            <a:r>
              <a:rPr lang="en-US" smtClean="0"/>
              <a:t>Checksum entire file might take longer than scanning it</a:t>
            </a:r>
          </a:p>
          <a:p>
            <a:pPr lvl="1"/>
            <a:r>
              <a:rPr lang="en-US" smtClean="0"/>
              <a:t>Only checksum parts that are scanned</a:t>
            </a:r>
          </a:p>
          <a:p>
            <a:r>
              <a:rPr lang="en-US" smtClean="0"/>
              <a:t>How to avoid checksum tampering?</a:t>
            </a:r>
          </a:p>
          <a:p>
            <a:pPr lvl="1"/>
            <a:r>
              <a:rPr lang="en-US" smtClean="0"/>
              <a:t>Encrypt? Where to store the key?</a:t>
            </a:r>
          </a:p>
          <a:p>
            <a:pPr lvl="1"/>
            <a:r>
              <a:rPr lang="en-US" smtClean="0"/>
              <a:t>Checksum the checksums?</a:t>
            </a:r>
          </a:p>
          <a:p>
            <a:pPr lvl="1"/>
            <a:r>
              <a:rPr lang="en-US" smtClean="0"/>
              <a:t>Other?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Improving Performance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Improve the algorithm</a:t>
            </a:r>
          </a:p>
          <a:p>
            <a:pPr lvl="1"/>
            <a:r>
              <a:rPr lang="en-US" smtClean="0"/>
              <a:t>Maybe tailor algorithms to file type</a:t>
            </a:r>
          </a:p>
          <a:p>
            <a:r>
              <a:rPr lang="en-US" smtClean="0"/>
              <a:t>Optimize implementation</a:t>
            </a:r>
          </a:p>
          <a:p>
            <a:pPr lvl="1"/>
            <a:r>
              <a:rPr lang="en-US" smtClean="0"/>
              <a:t>May be of limited value</a:t>
            </a:r>
          </a:p>
          <a:p>
            <a:r>
              <a:rPr lang="en-US" smtClean="0"/>
              <a:t>Other?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Static Heuristics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Like having expert look at code…</a:t>
            </a:r>
          </a:p>
          <a:p>
            <a:r>
              <a:rPr lang="en-US" smtClean="0"/>
              <a:t>Look for “virus-like” code</a:t>
            </a:r>
          </a:p>
          <a:p>
            <a:pPr lvl="1"/>
            <a:r>
              <a:rPr lang="en-US" smtClean="0"/>
              <a:t>Static, so we don’t execute the code</a:t>
            </a:r>
          </a:p>
          <a:p>
            <a:r>
              <a:rPr lang="en-US" smtClean="0"/>
              <a:t>2 step process</a:t>
            </a:r>
          </a:p>
          <a:p>
            <a:pPr lvl="1"/>
            <a:r>
              <a:rPr lang="en-US" smtClean="0"/>
              <a:t>Gather data</a:t>
            </a:r>
          </a:p>
          <a:p>
            <a:pPr lvl="1"/>
            <a:r>
              <a:rPr lang="en-US" smtClean="0"/>
              <a:t>Analyze data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mtClean="0"/>
              <a:t>Static Heuristics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848600" cy="4876800"/>
          </a:xfrm>
        </p:spPr>
        <p:txBody>
          <a:bodyPr/>
          <a:lstStyle/>
          <a:p>
            <a:r>
              <a:rPr lang="en-US" smtClean="0"/>
              <a:t>What data to gather?</a:t>
            </a:r>
          </a:p>
          <a:p>
            <a:r>
              <a:rPr lang="en-US" smtClean="0"/>
              <a:t>“Short signatures” or </a:t>
            </a:r>
            <a:r>
              <a:rPr lang="en-US" i="1" smtClean="0"/>
              <a:t>boosters</a:t>
            </a:r>
          </a:p>
          <a:p>
            <a:pPr lvl="1"/>
            <a:r>
              <a:rPr lang="en-US" smtClean="0"/>
              <a:t>Junk code</a:t>
            </a:r>
          </a:p>
          <a:p>
            <a:pPr lvl="1"/>
            <a:r>
              <a:rPr lang="en-US" smtClean="0"/>
              <a:t>Decryption loop</a:t>
            </a:r>
          </a:p>
          <a:p>
            <a:pPr lvl="1"/>
            <a:r>
              <a:rPr lang="en-US" smtClean="0"/>
              <a:t>Self-modifying code</a:t>
            </a:r>
          </a:p>
          <a:p>
            <a:pPr lvl="1"/>
            <a:r>
              <a:rPr lang="en-US" smtClean="0"/>
              <a:t>Undocumented API calls</a:t>
            </a:r>
          </a:p>
          <a:p>
            <a:pPr lvl="1"/>
            <a:r>
              <a:rPr lang="en-US" smtClean="0"/>
              <a:t>Unusual/non-compiler instructions</a:t>
            </a:r>
          </a:p>
          <a:p>
            <a:pPr lvl="1"/>
            <a:r>
              <a:rPr lang="en-US" smtClean="0"/>
              <a:t>Strings containing obscenities or “virus”</a:t>
            </a:r>
          </a:p>
          <a:p>
            <a:r>
              <a:rPr lang="en-US" i="1" smtClean="0"/>
              <a:t>Stopper</a:t>
            </a:r>
            <a:r>
              <a:rPr lang="en-US" smtClean="0"/>
              <a:t> --- thing virus would not do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Static Heuristics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Other heuristics include…</a:t>
            </a:r>
          </a:p>
          <a:p>
            <a:r>
              <a:rPr lang="en-US" smtClean="0"/>
              <a:t>Length of code</a:t>
            </a:r>
          </a:p>
          <a:p>
            <a:pPr lvl="1"/>
            <a:r>
              <a:rPr lang="en-US" smtClean="0"/>
              <a:t>Too short? May be appended virus</a:t>
            </a:r>
          </a:p>
          <a:p>
            <a:r>
              <a:rPr lang="en-US" smtClean="0"/>
              <a:t>Statistical analysis of instructions</a:t>
            </a:r>
          </a:p>
          <a:p>
            <a:pPr lvl="1"/>
            <a:r>
              <a:rPr lang="en-US" smtClean="0"/>
              <a:t>Handwritten assembly</a:t>
            </a:r>
          </a:p>
          <a:p>
            <a:pPr lvl="1"/>
            <a:r>
              <a:rPr lang="en-US" smtClean="0"/>
              <a:t>Encrypted code</a:t>
            </a:r>
          </a:p>
          <a:p>
            <a:r>
              <a:rPr lang="en-US" smtClean="0"/>
              <a:t>Might look for signature heuristics</a:t>
            </a:r>
          </a:p>
          <a:p>
            <a:pPr lvl="1"/>
            <a:r>
              <a:rPr lang="en-US" smtClean="0"/>
              <a:t>Common characteristics of signatures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Static Heuristics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924800" cy="4495800"/>
          </a:xfrm>
        </p:spPr>
        <p:txBody>
          <a:bodyPr/>
          <a:lstStyle/>
          <a:p>
            <a:r>
              <a:rPr lang="en-US" dirty="0" smtClean="0"/>
              <a:t>Analysis phase</a:t>
            </a:r>
          </a:p>
          <a:p>
            <a:r>
              <a:rPr lang="en-US" dirty="0" smtClean="0"/>
              <a:t>May be simple…</a:t>
            </a:r>
          </a:p>
          <a:p>
            <a:pPr lvl="1"/>
            <a:r>
              <a:rPr lang="en-US" dirty="0" smtClean="0"/>
              <a:t>Weighted sum of</a:t>
            </a:r>
            <a:r>
              <a:rPr lang="en-US" dirty="0" smtClean="0"/>
              <a:t> </a:t>
            </a:r>
            <a:r>
              <a:rPr lang="en-US" dirty="0" smtClean="0"/>
              <a:t>various </a:t>
            </a:r>
            <a:r>
              <a:rPr lang="en-US" dirty="0" smtClean="0"/>
              <a:t>factors</a:t>
            </a:r>
          </a:p>
          <a:p>
            <a:pPr lvl="1"/>
            <a:r>
              <a:rPr lang="en-US" dirty="0" smtClean="0"/>
              <a:t>Unusual </a:t>
            </a:r>
            <a:r>
              <a:rPr lang="en-US" dirty="0" err="1" smtClean="0"/>
              <a:t>opcodes</a:t>
            </a:r>
            <a:r>
              <a:rPr lang="en-US" dirty="0" smtClean="0"/>
              <a:t>, etc.</a:t>
            </a:r>
            <a:endParaRPr lang="en-US" dirty="0" smtClean="0"/>
          </a:p>
          <a:p>
            <a:r>
              <a:rPr lang="en-US" dirty="0" smtClean="0"/>
              <a:t>…or complex</a:t>
            </a:r>
          </a:p>
          <a:p>
            <a:pPr lvl="1"/>
            <a:r>
              <a:rPr lang="en-US" dirty="0" smtClean="0"/>
              <a:t>Machine learning (HMM, neural nets, etc.)</a:t>
            </a:r>
          </a:p>
          <a:p>
            <a:pPr lvl="1"/>
            <a:r>
              <a:rPr lang="en-US" dirty="0" smtClean="0"/>
              <a:t>Data mining</a:t>
            </a:r>
          </a:p>
          <a:p>
            <a:pPr lvl="1"/>
            <a:r>
              <a:rPr lang="en-US" dirty="0" smtClean="0"/>
              <a:t>Heuristic search (genetic algorithm, etc.)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r>
              <a:rPr lang="en-US" smtClean="0"/>
              <a:t>Detection Outcomes</a:t>
            </a:r>
          </a:p>
        </p:txBody>
      </p:sp>
      <p:pic>
        <p:nvPicPr>
          <p:cNvPr id="17411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76400"/>
            <a:ext cx="8001000" cy="497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Integrity Checkers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Look for unauthorized change to files</a:t>
            </a:r>
          </a:p>
          <a:p>
            <a:r>
              <a:rPr lang="en-US" smtClean="0"/>
              <a:t>Start with 100% clean files</a:t>
            </a:r>
          </a:p>
          <a:p>
            <a:r>
              <a:rPr lang="en-US" smtClean="0"/>
              <a:t>Compute checksums/hashes</a:t>
            </a:r>
          </a:p>
          <a:p>
            <a:r>
              <a:rPr lang="en-US" smtClean="0"/>
              <a:t>Store checksums</a:t>
            </a:r>
          </a:p>
          <a:p>
            <a:r>
              <a:rPr lang="en-US" smtClean="0"/>
              <a:t>Recompute checksums and compare</a:t>
            </a:r>
          </a:p>
          <a:p>
            <a:pPr lvl="1"/>
            <a:r>
              <a:rPr lang="en-US" smtClean="0"/>
              <a:t>If they differ, a change has occurred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smtClean="0"/>
              <a:t>Integrity Checkers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848600" cy="4800600"/>
          </a:xfrm>
        </p:spPr>
        <p:txBody>
          <a:bodyPr/>
          <a:lstStyle/>
          <a:p>
            <a:r>
              <a:rPr lang="en-US" dirty="0" smtClean="0"/>
              <a:t>3 types of integrity checkers</a:t>
            </a:r>
          </a:p>
          <a:p>
            <a:r>
              <a:rPr lang="en-US" dirty="0" smtClean="0"/>
              <a:t>Offline --- </a:t>
            </a:r>
            <a:r>
              <a:rPr lang="en-US" dirty="0" err="1" smtClean="0"/>
              <a:t>recompute</a:t>
            </a:r>
            <a:r>
              <a:rPr lang="en-US" dirty="0" smtClean="0"/>
              <a:t> checksums periodically (e.g., once/week)</a:t>
            </a:r>
          </a:p>
          <a:p>
            <a:r>
              <a:rPr lang="en-US" dirty="0" smtClean="0"/>
              <a:t>Self-checking --- modify file to check itself when run </a:t>
            </a:r>
            <a:endParaRPr lang="en-US" dirty="0" smtClean="0"/>
          </a:p>
          <a:p>
            <a:pPr lvl="1"/>
            <a:r>
              <a:rPr lang="en-US" dirty="0" smtClean="0"/>
              <a:t>E</a:t>
            </a:r>
            <a:r>
              <a:rPr lang="en-US" dirty="0" smtClean="0"/>
              <a:t>ssentially, </a:t>
            </a:r>
            <a:r>
              <a:rPr lang="en-US" dirty="0" smtClean="0"/>
              <a:t>a beneficial “virus”</a:t>
            </a:r>
          </a:p>
          <a:p>
            <a:pPr lvl="1"/>
            <a:r>
              <a:rPr lang="en-US" dirty="0" smtClean="0"/>
              <a:t>For example, virus scanner self-checks</a:t>
            </a:r>
          </a:p>
          <a:p>
            <a:r>
              <a:rPr lang="en-US" dirty="0" smtClean="0"/>
              <a:t>Integrity shell --- OS performs checksum before file executed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Detection: Dynamic Methods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Detection based on running the code</a:t>
            </a:r>
          </a:p>
          <a:p>
            <a:pPr lvl="1"/>
            <a:r>
              <a:rPr lang="en-US" smtClean="0"/>
              <a:t>Observe the “behavior”</a:t>
            </a:r>
          </a:p>
          <a:p>
            <a:r>
              <a:rPr lang="en-US" smtClean="0"/>
              <a:t>Two type of dynamic methods</a:t>
            </a:r>
          </a:p>
          <a:p>
            <a:pPr lvl="1"/>
            <a:r>
              <a:rPr lang="en-US" smtClean="0"/>
              <a:t>Behavior monitor/blockers</a:t>
            </a:r>
          </a:p>
          <a:p>
            <a:pPr lvl="1"/>
            <a:r>
              <a:rPr lang="en-US" smtClean="0"/>
              <a:t>Emulation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Behavior Monitor/Blocker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Monitor program as running</a:t>
            </a:r>
          </a:p>
          <a:p>
            <a:r>
              <a:rPr lang="en-US" smtClean="0"/>
              <a:t>Watch for “suspicious” behavior</a:t>
            </a:r>
          </a:p>
          <a:p>
            <a:r>
              <a:rPr lang="en-US" smtClean="0"/>
              <a:t>What is suspicious?</a:t>
            </a:r>
          </a:p>
          <a:p>
            <a:pPr lvl="1"/>
            <a:r>
              <a:rPr lang="en-US" smtClean="0"/>
              <a:t>It’s too far from “normal”</a:t>
            </a:r>
          </a:p>
          <a:p>
            <a:r>
              <a:rPr lang="en-US" smtClean="0"/>
              <a:t>What is normal?</a:t>
            </a:r>
          </a:p>
          <a:p>
            <a:pPr lvl="1"/>
            <a:r>
              <a:rPr lang="en-US" smtClean="0"/>
              <a:t>A statistical measure --- mean, average</a:t>
            </a:r>
          </a:p>
          <a:p>
            <a:r>
              <a:rPr lang="en-US" smtClean="0"/>
              <a:t>How far is too far?</a:t>
            </a:r>
          </a:p>
          <a:p>
            <a:pPr lvl="1"/>
            <a:r>
              <a:rPr lang="en-US" smtClean="0"/>
              <a:t>Depends on variance, standard deviation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Behavior Monitor/Blocker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“Normal” monitored in 3 ways…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Actions that are permitted</a:t>
            </a:r>
          </a:p>
          <a:p>
            <a:pPr lvl="1">
              <a:defRPr/>
            </a:pPr>
            <a:r>
              <a:rPr lang="en-US" dirty="0" smtClean="0"/>
              <a:t>White list, positive detection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Actions that are not permitted</a:t>
            </a:r>
          </a:p>
          <a:p>
            <a:pPr lvl="1">
              <a:defRPr/>
            </a:pPr>
            <a:r>
              <a:rPr lang="en-US" dirty="0" smtClean="0"/>
              <a:t>Black list, negative detection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Some combination of these two</a:t>
            </a:r>
          </a:p>
          <a:p>
            <a:pPr>
              <a:defRPr/>
            </a:pPr>
            <a:r>
              <a:rPr lang="en-US" dirty="0" smtClean="0"/>
              <a:t>Analogies to immune system</a:t>
            </a:r>
          </a:p>
          <a:p>
            <a:pPr lvl="1">
              <a:defRPr/>
            </a:pPr>
            <a:r>
              <a:rPr lang="en-US" dirty="0" smtClean="0"/>
              <a:t>Distinguish </a:t>
            </a:r>
            <a:r>
              <a:rPr lang="en-US" i="1" dirty="0" smtClean="0"/>
              <a:t>self</a:t>
            </a:r>
            <a:r>
              <a:rPr lang="en-US" dirty="0" smtClean="0"/>
              <a:t> from </a:t>
            </a:r>
            <a:r>
              <a:rPr lang="en-US" i="1" dirty="0" smtClean="0"/>
              <a:t>non-self</a:t>
            </a:r>
            <a:endParaRPr lang="en-US" i="1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Behavior Monitor/Blocker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“Care must be taken… because anomalous behavior does not automatically imply viral behavior”</a:t>
            </a:r>
          </a:p>
          <a:p>
            <a:pPr lvl="1"/>
            <a:r>
              <a:rPr lang="en-US" dirty="0" smtClean="0"/>
              <a:t>That’s an understatement!</a:t>
            </a:r>
          </a:p>
          <a:p>
            <a:r>
              <a:rPr lang="en-US" dirty="0" smtClean="0"/>
              <a:t>This is </a:t>
            </a:r>
            <a:r>
              <a:rPr lang="en-US" b="1" i="1" dirty="0" smtClean="0">
                <a:solidFill>
                  <a:srgbClr val="3366FF"/>
                </a:solidFill>
              </a:rPr>
              <a:t>the</a:t>
            </a:r>
            <a:r>
              <a:rPr lang="en-US" dirty="0" smtClean="0"/>
              <a:t> fundamental problem in anomaly detection</a:t>
            </a:r>
            <a:endParaRPr lang="en-US" dirty="0" smtClean="0"/>
          </a:p>
          <a:p>
            <a:pPr lvl="1"/>
            <a:r>
              <a:rPr lang="en-US" dirty="0" smtClean="0"/>
              <a:t>Potential for lots of</a:t>
            </a:r>
            <a:r>
              <a:rPr lang="en-US" dirty="0" smtClean="0"/>
              <a:t> </a:t>
            </a:r>
            <a:r>
              <a:rPr lang="en-US" dirty="0" smtClean="0"/>
              <a:t>false positives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smtClean="0"/>
              <a:t>Behavior Monitor/Blocker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8001000" cy="4800600"/>
          </a:xfrm>
        </p:spPr>
        <p:txBody>
          <a:bodyPr/>
          <a:lstStyle/>
          <a:p>
            <a:r>
              <a:rPr lang="en-US" smtClean="0"/>
              <a:t>Look for short “dynamic signatures”</a:t>
            </a:r>
          </a:p>
          <a:p>
            <a:pPr lvl="1"/>
            <a:r>
              <a:rPr lang="en-US" smtClean="0"/>
              <a:t>Like signature detection, but input string generated dynamically</a:t>
            </a:r>
          </a:p>
          <a:p>
            <a:r>
              <a:rPr lang="en-US" smtClean="0"/>
              <a:t>But what to monitor?</a:t>
            </a:r>
          </a:p>
          <a:p>
            <a:r>
              <a:rPr lang="en-US" smtClean="0"/>
              <a:t>Infection-like behavior?</a:t>
            </a:r>
          </a:p>
          <a:p>
            <a:pPr lvl="1"/>
            <a:r>
              <a:rPr lang="en-US" smtClean="0"/>
              <a:t>Open an exe for read/write</a:t>
            </a:r>
          </a:p>
          <a:p>
            <a:pPr lvl="1"/>
            <a:r>
              <a:rPr lang="en-US" smtClean="0"/>
              <a:t>Read code start address from header</a:t>
            </a:r>
          </a:p>
          <a:p>
            <a:pPr lvl="1"/>
            <a:r>
              <a:rPr lang="en-US" smtClean="0"/>
              <a:t>Write start address to header</a:t>
            </a:r>
          </a:p>
          <a:p>
            <a:pPr lvl="1"/>
            <a:r>
              <a:rPr lang="en-US" smtClean="0"/>
              <a:t>Seek to end of exe, append to exe, etc.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r>
              <a:rPr lang="en-US" smtClean="0"/>
              <a:t>Behavior Monitor/Blocker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8001000" cy="4724400"/>
          </a:xfrm>
        </p:spPr>
        <p:txBody>
          <a:bodyPr/>
          <a:lstStyle/>
          <a:p>
            <a:r>
              <a:rPr lang="en-US" smtClean="0"/>
              <a:t>How to reduce false positives?</a:t>
            </a:r>
          </a:p>
          <a:p>
            <a:pPr lvl="1"/>
            <a:r>
              <a:rPr lang="en-US" smtClean="0"/>
              <a:t>Consider “ownership” --- some apps get more leeway (e.g., browser clearing cache)</a:t>
            </a:r>
          </a:p>
          <a:p>
            <a:r>
              <a:rPr lang="en-US" smtClean="0"/>
              <a:t>How to prevent damage?</a:t>
            </a:r>
          </a:p>
          <a:p>
            <a:pPr lvl="1"/>
            <a:r>
              <a:rPr lang="en-US" smtClean="0"/>
              <a:t>“Dynamic” implies code actually running…</a:t>
            </a:r>
          </a:p>
          <a:p>
            <a:pPr lvl="1"/>
            <a:r>
              <a:rPr lang="en-US" smtClean="0"/>
              <a:t>System undo capability?</a:t>
            </a:r>
          </a:p>
          <a:p>
            <a:r>
              <a:rPr lang="en-US" smtClean="0"/>
              <a:t>How long to monitor? </a:t>
            </a:r>
          </a:p>
          <a:p>
            <a:pPr lvl="1"/>
            <a:r>
              <a:rPr lang="en-US" smtClean="0"/>
              <a:t>Monitoring increases overhead</a:t>
            </a:r>
          </a:p>
          <a:p>
            <a:pPr lvl="1"/>
            <a:r>
              <a:rPr lang="en-US" smtClean="0"/>
              <a:t>Can virus outlast monitor?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Emulation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Execute code, but not for real…</a:t>
            </a:r>
          </a:p>
          <a:p>
            <a:r>
              <a:rPr lang="en-US" sz="2800" smtClean="0"/>
              <a:t>Instead, emulate execution</a:t>
            </a:r>
          </a:p>
          <a:p>
            <a:r>
              <a:rPr lang="en-US" sz="2800" smtClean="0"/>
              <a:t>Emulation can provide all of the info gotten thru code execution</a:t>
            </a:r>
          </a:p>
          <a:p>
            <a:pPr lvl="1"/>
            <a:r>
              <a:rPr lang="en-US" sz="2400" smtClean="0"/>
              <a:t>But much safer</a:t>
            </a:r>
          </a:p>
          <a:p>
            <a:r>
              <a:rPr lang="en-US" sz="2800" smtClean="0"/>
              <a:t>“Execute” code in emulator</a:t>
            </a:r>
          </a:p>
          <a:p>
            <a:pPr lvl="1"/>
            <a:r>
              <a:rPr lang="en-US" sz="2400" smtClean="0"/>
              <a:t>Gather info for static/dynamic signatures or heuristics</a:t>
            </a:r>
          </a:p>
          <a:p>
            <a:pPr lvl="1"/>
            <a:r>
              <a:rPr lang="en-US" sz="2400" smtClean="0"/>
              <a:t>Behavior blocker stuff applies too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Emulation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924800" cy="4419600"/>
          </a:xfrm>
        </p:spPr>
        <p:txBody>
          <a:bodyPr/>
          <a:lstStyle/>
          <a:p>
            <a:r>
              <a:rPr lang="en-US" smtClean="0"/>
              <a:t>Emulation and polymorphic detection</a:t>
            </a:r>
          </a:p>
          <a:p>
            <a:pPr lvl="1"/>
            <a:r>
              <a:rPr lang="en-US" smtClean="0"/>
              <a:t>Let virus decrypt itself</a:t>
            </a:r>
          </a:p>
          <a:p>
            <a:pPr lvl="1"/>
            <a:r>
              <a:rPr lang="en-US" smtClean="0"/>
              <a:t>Then use ordinary signature scan</a:t>
            </a:r>
          </a:p>
          <a:p>
            <a:r>
              <a:rPr lang="en-US" smtClean="0"/>
              <a:t>When has decryption occurred?</a:t>
            </a:r>
          </a:p>
          <a:p>
            <a:pPr lvl="1"/>
            <a:r>
              <a:rPr lang="en-US" smtClean="0"/>
              <a:t>Use some heuristics…</a:t>
            </a:r>
          </a:p>
          <a:p>
            <a:pPr lvl="1"/>
            <a:r>
              <a:rPr lang="en-US" smtClean="0"/>
              <a:t>Execution of code that was modified (decrypted) or in such a memory location</a:t>
            </a:r>
          </a:p>
          <a:p>
            <a:pPr lvl="1"/>
            <a:r>
              <a:rPr lang="en-US" smtClean="0"/>
              <a:t>More than N bytes of modified code, etc.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Detection Outcomes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Also can have </a:t>
            </a:r>
            <a:r>
              <a:rPr lang="en-US" smtClean="0">
                <a:solidFill>
                  <a:srgbClr val="0000FF"/>
                </a:solidFill>
              </a:rPr>
              <a:t>ghost positive</a:t>
            </a:r>
          </a:p>
          <a:p>
            <a:r>
              <a:rPr lang="en-US" smtClean="0"/>
              <a:t>Virus remnant “detected”</a:t>
            </a:r>
          </a:p>
          <a:p>
            <a:pPr lvl="1"/>
            <a:r>
              <a:rPr lang="en-US" smtClean="0"/>
              <a:t>But virus is no longer there</a:t>
            </a:r>
          </a:p>
          <a:p>
            <a:r>
              <a:rPr lang="en-US" smtClean="0"/>
              <a:t>How can this happen?</a:t>
            </a:r>
          </a:p>
          <a:p>
            <a:pPr lvl="1"/>
            <a:r>
              <a:rPr lang="en-US" smtClean="0"/>
              <a:t>Previous disinfection was incomplete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Emulator Anatomy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Emulate by single-stepping thru code?</a:t>
            </a:r>
          </a:p>
          <a:p>
            <a:pPr lvl="1"/>
            <a:r>
              <a:rPr lang="en-US" smtClean="0"/>
              <a:t>Easily detected by viruses (???)</a:t>
            </a:r>
          </a:p>
          <a:p>
            <a:pPr lvl="1"/>
            <a:r>
              <a:rPr lang="en-US" smtClean="0"/>
              <a:t>Danger of virus “escaping” emulator</a:t>
            </a:r>
          </a:p>
          <a:p>
            <a:r>
              <a:rPr lang="en-US" smtClean="0"/>
              <a:t>“A more elaborate emulation mechanism is needed”</a:t>
            </a:r>
          </a:p>
          <a:p>
            <a:pPr lvl="1"/>
            <a:r>
              <a:rPr lang="en-US" smtClean="0"/>
              <a:t>Why?</a:t>
            </a:r>
          </a:p>
          <a:p>
            <a:r>
              <a:rPr lang="en-US" smtClean="0"/>
              <a:t>Conceptually, 5 parts to an emulator</a:t>
            </a:r>
          </a:p>
          <a:p>
            <a:pPr lvl="1"/>
            <a:r>
              <a:rPr lang="en-US" smtClean="0"/>
              <a:t>Next slide please…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Emulator Anatomy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5 parts to new-and-improved emulator</a:t>
            </a:r>
          </a:p>
          <a:p>
            <a:pPr marL="971550" lvl="1" indent="-514350">
              <a:buFont typeface="Comic Sans MS" charset="0"/>
              <a:buAutoNum type="arabicPeriod"/>
            </a:pPr>
            <a:r>
              <a:rPr lang="en-US" smtClean="0"/>
              <a:t>CPU emulation --- nothing more to say</a:t>
            </a:r>
          </a:p>
          <a:p>
            <a:pPr marL="971550" lvl="1" indent="-514350">
              <a:buFont typeface="Comic Sans MS" charset="0"/>
              <a:buAutoNum type="arabicPeriod"/>
            </a:pPr>
            <a:r>
              <a:rPr lang="en-US" smtClean="0"/>
              <a:t>Memory emulation</a:t>
            </a:r>
          </a:p>
          <a:p>
            <a:pPr marL="971550" lvl="1" indent="-514350">
              <a:buFont typeface="Comic Sans MS" charset="0"/>
              <a:buAutoNum type="arabicPeriod"/>
            </a:pPr>
            <a:r>
              <a:rPr lang="en-US" smtClean="0"/>
              <a:t>Hardware and OS emulation</a:t>
            </a:r>
          </a:p>
          <a:p>
            <a:pPr marL="971550" lvl="1" indent="-514350">
              <a:buFont typeface="Comic Sans MS" charset="0"/>
              <a:buAutoNum type="arabicPeriod"/>
            </a:pPr>
            <a:r>
              <a:rPr lang="en-US" smtClean="0"/>
              <a:t>Emulation controller</a:t>
            </a:r>
          </a:p>
          <a:p>
            <a:pPr marL="971550" lvl="1" indent="-514350">
              <a:buFont typeface="Comic Sans MS" charset="0"/>
              <a:buAutoNum type="arabicPeriod"/>
            </a:pPr>
            <a:r>
              <a:rPr lang="en-US" smtClean="0"/>
              <a:t>Extra analyses</a:t>
            </a:r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Emulation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This could be difficult…</a:t>
            </a:r>
          </a:p>
          <a:p>
            <a:pPr lvl="1"/>
            <a:r>
              <a:rPr lang="en-US" smtClean="0"/>
              <a:t>32-bit addressing, so 4G of “memory”</a:t>
            </a:r>
          </a:p>
          <a:p>
            <a:r>
              <a:rPr lang="en-US" smtClean="0"/>
              <a:t>Do we need to emulate all of this?</a:t>
            </a:r>
          </a:p>
          <a:p>
            <a:pPr lvl="1"/>
            <a:r>
              <a:rPr lang="en-US" smtClean="0"/>
              <a:t>No, most apps only uses small amount</a:t>
            </a:r>
          </a:p>
          <a:p>
            <a:r>
              <a:rPr lang="en-US" smtClean="0"/>
              <a:t>Keep track of memory that’s modified and where it is located</a:t>
            </a:r>
          </a:p>
          <a:p>
            <a:pPr lvl="1"/>
            <a:r>
              <a:rPr lang="en-US" smtClean="0"/>
              <a:t>Only need to deal with memory that is modified by a specific app/virus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Hardware/OS Emulation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458200" cy="4572000"/>
          </a:xfrm>
        </p:spPr>
        <p:txBody>
          <a:bodyPr/>
          <a:lstStyle/>
          <a:p>
            <a:r>
              <a:rPr lang="en-US" dirty="0" smtClean="0"/>
              <a:t>Use stripped-down, fake </a:t>
            </a:r>
            <a:r>
              <a:rPr lang="en-US" dirty="0" smtClean="0"/>
              <a:t>OS</a:t>
            </a:r>
            <a:r>
              <a:rPr lang="en-US" dirty="0" smtClean="0"/>
              <a:t>, due to…</a:t>
            </a:r>
            <a:endParaRPr lang="en-US" dirty="0" smtClean="0"/>
          </a:p>
          <a:p>
            <a:pPr lvl="1"/>
            <a:r>
              <a:rPr lang="en-US" dirty="0" smtClean="0"/>
              <a:t>Copyright issues</a:t>
            </a:r>
          </a:p>
          <a:p>
            <a:pPr lvl="1"/>
            <a:r>
              <a:rPr lang="en-US" dirty="0" smtClean="0"/>
              <a:t>Size</a:t>
            </a:r>
          </a:p>
          <a:p>
            <a:pPr lvl="1"/>
            <a:r>
              <a:rPr lang="en-US" dirty="0" smtClean="0"/>
              <a:t>Startup time</a:t>
            </a:r>
          </a:p>
          <a:p>
            <a:pPr lvl="1"/>
            <a:r>
              <a:rPr lang="en-US" dirty="0" smtClean="0"/>
              <a:t>Emulator needs additional monitoring</a:t>
            </a:r>
          </a:p>
          <a:p>
            <a:r>
              <a:rPr lang="en-US" dirty="0" smtClean="0"/>
              <a:t>What about OS system calls?</a:t>
            </a:r>
          </a:p>
          <a:p>
            <a:pPr lvl="1"/>
            <a:r>
              <a:rPr lang="en-US" dirty="0" smtClean="0"/>
              <a:t>Return faked/fixed values</a:t>
            </a:r>
          </a:p>
          <a:p>
            <a:pPr lvl="1"/>
            <a:r>
              <a:rPr lang="en-US" dirty="0" smtClean="0"/>
              <a:t>Don’t faithfully emulate some low-level stuff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Emulation Controller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848600" cy="4572000"/>
          </a:xfrm>
        </p:spPr>
        <p:txBody>
          <a:bodyPr/>
          <a:lstStyle/>
          <a:p>
            <a:r>
              <a:rPr lang="en-US" dirty="0" smtClean="0"/>
              <a:t>When does emulation stop?</a:t>
            </a:r>
          </a:p>
          <a:p>
            <a:pPr lvl="1"/>
            <a:r>
              <a:rPr lang="en-US" dirty="0" smtClean="0"/>
              <a:t>Can’t expect to run code to completion…</a:t>
            </a:r>
          </a:p>
          <a:p>
            <a:r>
              <a:rPr lang="en-US" dirty="0" smtClean="0"/>
              <a:t>Use heuristics to decide when to stop</a:t>
            </a:r>
          </a:p>
          <a:p>
            <a:pPr lvl="1"/>
            <a:r>
              <a:rPr lang="en-US" dirty="0" smtClean="0"/>
              <a:t>Number </a:t>
            </a:r>
            <a:r>
              <a:rPr lang="en-US" dirty="0" smtClean="0"/>
              <a:t>of </a:t>
            </a:r>
            <a:r>
              <a:rPr lang="en-US" dirty="0" smtClean="0"/>
              <a:t>instructions?</a:t>
            </a:r>
          </a:p>
          <a:p>
            <a:pPr lvl="1"/>
            <a:r>
              <a:rPr lang="en-US" dirty="0" smtClean="0"/>
              <a:t>Amount of </a:t>
            </a:r>
            <a:r>
              <a:rPr lang="en-US" dirty="0" smtClean="0"/>
              <a:t>time?</a:t>
            </a:r>
          </a:p>
          <a:p>
            <a:pPr lvl="1"/>
            <a:r>
              <a:rPr lang="en-US" dirty="0" smtClean="0"/>
              <a:t>Threshold </a:t>
            </a:r>
            <a:r>
              <a:rPr lang="en-US" dirty="0" smtClean="0"/>
              <a:t>on </a:t>
            </a:r>
            <a:r>
              <a:rPr lang="en-US" dirty="0" smtClean="0"/>
              <a:t>percent</a:t>
            </a:r>
            <a:r>
              <a:rPr lang="en-US" dirty="0" smtClean="0"/>
              <a:t> of </a:t>
            </a:r>
            <a:r>
              <a:rPr lang="en-US" dirty="0" smtClean="0"/>
              <a:t>instructions </a:t>
            </a:r>
            <a:r>
              <a:rPr lang="en-US" dirty="0" smtClean="0"/>
              <a:t>that modify </a:t>
            </a:r>
            <a:r>
              <a:rPr lang="en-US" dirty="0" smtClean="0"/>
              <a:t>memory?</a:t>
            </a:r>
          </a:p>
          <a:p>
            <a:pPr lvl="1"/>
            <a:r>
              <a:rPr lang="en-US" smtClean="0"/>
              <a:t>“Stoppers”? </a:t>
            </a:r>
            <a:r>
              <a:rPr lang="en-US" dirty="0" smtClean="0"/>
              <a:t>E.g</a:t>
            </a:r>
            <a:r>
              <a:rPr lang="en-US" dirty="0" smtClean="0"/>
              <a:t>.,</a:t>
            </a:r>
            <a:r>
              <a:rPr lang="en-US" dirty="0" smtClean="0"/>
              <a:t> assume virus </a:t>
            </a:r>
            <a:r>
              <a:rPr lang="en-US" dirty="0" smtClean="0"/>
              <a:t>wouldn’t write output before being </a:t>
            </a:r>
            <a:r>
              <a:rPr lang="en-US" dirty="0" smtClean="0"/>
              <a:t>malicious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Emulator: Extra Analyses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Post-emulation analysis</a:t>
            </a:r>
          </a:p>
          <a:p>
            <a:r>
              <a:rPr lang="en-US" smtClean="0"/>
              <a:t>For example, look at histogram of instructions</a:t>
            </a:r>
          </a:p>
          <a:p>
            <a:pPr lvl="1"/>
            <a:r>
              <a:rPr lang="en-US" smtClean="0"/>
              <a:t>Does it match typical polymorphic?</a:t>
            </a:r>
          </a:p>
          <a:p>
            <a:pPr lvl="1"/>
            <a:r>
              <a:rPr lang="en-US" smtClean="0"/>
              <a:t>Does it match a metamorphic family?</a:t>
            </a:r>
          </a:p>
          <a:p>
            <a:r>
              <a:rPr lang="en-US" smtClean="0"/>
              <a:t>Other examples of post-emulation analysis???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077200" cy="1143000"/>
          </a:xfrm>
        </p:spPr>
        <p:txBody>
          <a:bodyPr/>
          <a:lstStyle/>
          <a:p>
            <a:r>
              <a:rPr lang="en-US" smtClean="0"/>
              <a:t>If at First You Don’t Succeed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848600" cy="4495800"/>
          </a:xfrm>
        </p:spPr>
        <p:txBody>
          <a:bodyPr/>
          <a:lstStyle/>
          <a:p>
            <a:r>
              <a:rPr lang="en-US" smtClean="0"/>
              <a:t>Emulation controller may re-invoke emulator for the following reasons</a:t>
            </a:r>
          </a:p>
          <a:p>
            <a:pPr lvl="1"/>
            <a:r>
              <a:rPr lang="en-US" smtClean="0"/>
              <a:t>Rerun with different CPU parameters</a:t>
            </a:r>
          </a:p>
          <a:p>
            <a:pPr lvl="1"/>
            <a:r>
              <a:rPr lang="en-US" smtClean="0"/>
              <a:t>Test interrupt handlers</a:t>
            </a:r>
          </a:p>
          <a:p>
            <a:pPr lvl="1"/>
            <a:r>
              <a:rPr lang="en-US" smtClean="0"/>
              <a:t>Test multiple possible entry points</a:t>
            </a:r>
          </a:p>
          <a:p>
            <a:pPr lvl="1"/>
            <a:r>
              <a:rPr lang="en-US" smtClean="0"/>
              <a:t>Test for self-replication on “goat” files</a:t>
            </a:r>
          </a:p>
          <a:p>
            <a:pPr lvl="1"/>
            <a:r>
              <a:rPr lang="en-US" smtClean="0"/>
              <a:t>Test untaken branches in code</a:t>
            </a:r>
          </a:p>
          <a:p>
            <a:pPr lvl="1"/>
            <a:r>
              <a:rPr lang="en-US" smtClean="0"/>
              <a:t>Test “unused” memory locations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Emulator Optimizations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924800" cy="4495800"/>
          </a:xfrm>
        </p:spPr>
        <p:txBody>
          <a:bodyPr/>
          <a:lstStyle/>
          <a:p>
            <a:r>
              <a:rPr lang="en-US" smtClean="0"/>
              <a:t>Improve performance, reduce size and/or complexity</a:t>
            </a:r>
          </a:p>
          <a:p>
            <a:pPr lvl="1"/>
            <a:r>
              <a:rPr lang="en-US" smtClean="0"/>
              <a:t>Use the real file system (with caution)</a:t>
            </a:r>
          </a:p>
          <a:p>
            <a:pPr lvl="1"/>
            <a:r>
              <a:rPr lang="en-US" smtClean="0"/>
              <a:t>“Data” files must be checked for malware, use lots of stoppers</a:t>
            </a:r>
          </a:p>
          <a:p>
            <a:pPr lvl="1"/>
            <a:r>
              <a:rPr lang="en-US" smtClean="0"/>
              <a:t>Cache state --- if match is found to previous (non-virus) run, goto next file</a:t>
            </a:r>
          </a:p>
          <a:p>
            <a:pPr lvl="2"/>
            <a:r>
              <a:rPr lang="en-US" smtClean="0"/>
              <a:t>Cache register values, size, stack pointer and contents, number of writes, checksums, etc.</a:t>
            </a:r>
          </a:p>
          <a:p>
            <a:pPr lvl="2"/>
            <a:endParaRPr lang="en-US" smtClean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Comparison of Techniques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Recall, the techniques considered…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Scanning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Static heuristics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Integrity check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Behavior blocker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Emulation</a:t>
            </a:r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Comparison of Techniques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Scanning</a:t>
            </a:r>
          </a:p>
          <a:p>
            <a:r>
              <a:rPr lang="en-US" smtClean="0"/>
              <a:t>Pros:</a:t>
            </a:r>
          </a:p>
          <a:p>
            <a:pPr lvl="1"/>
            <a:r>
              <a:rPr lang="en-US" smtClean="0"/>
              <a:t>Precise ID of malware</a:t>
            </a:r>
          </a:p>
          <a:p>
            <a:r>
              <a:rPr lang="en-US" smtClean="0"/>
              <a:t>Cons:</a:t>
            </a:r>
          </a:p>
          <a:p>
            <a:pPr lvl="1"/>
            <a:r>
              <a:rPr lang="en-US" smtClean="0"/>
              <a:t>Requires up-to-date signatures</a:t>
            </a:r>
          </a:p>
          <a:p>
            <a:pPr lvl="1"/>
            <a:r>
              <a:rPr lang="en-US" smtClean="0"/>
              <a:t>Cannot detect new/unknown malware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Static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Detection without running virus code</a:t>
            </a:r>
          </a:p>
          <a:p>
            <a:pPr>
              <a:defRPr/>
            </a:pPr>
            <a:r>
              <a:rPr lang="en-US" dirty="0" smtClean="0"/>
              <a:t>Three approaches…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Scanners</a:t>
            </a:r>
          </a:p>
          <a:p>
            <a:pPr lvl="1">
              <a:defRPr/>
            </a:pPr>
            <a:r>
              <a:rPr lang="en-US" dirty="0" smtClean="0"/>
              <a:t>Signature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Heuristics</a:t>
            </a:r>
          </a:p>
          <a:p>
            <a:pPr lvl="1">
              <a:defRPr/>
            </a:pPr>
            <a:r>
              <a:rPr lang="en-US" dirty="0" smtClean="0"/>
              <a:t>Look for “virus-like” code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Integrity Checkers</a:t>
            </a:r>
          </a:p>
          <a:p>
            <a:pPr lvl="1">
              <a:defRPr/>
            </a:pPr>
            <a:r>
              <a:rPr lang="en-US" dirty="0" smtClean="0"/>
              <a:t>Hash/checksum</a:t>
            </a:r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Comparison of Techniques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Static heuristics</a:t>
            </a:r>
          </a:p>
          <a:p>
            <a:r>
              <a:rPr lang="en-US" smtClean="0"/>
              <a:t>Pros:</a:t>
            </a:r>
          </a:p>
          <a:p>
            <a:pPr lvl="1"/>
            <a:r>
              <a:rPr lang="en-US" smtClean="0"/>
              <a:t>Detect known and unknown malware</a:t>
            </a:r>
          </a:p>
          <a:p>
            <a:r>
              <a:rPr lang="en-US" smtClean="0"/>
              <a:t>Cons:</a:t>
            </a:r>
          </a:p>
          <a:p>
            <a:pPr lvl="1"/>
            <a:r>
              <a:rPr lang="en-US" smtClean="0"/>
              <a:t>Detected malware not identified</a:t>
            </a:r>
          </a:p>
          <a:p>
            <a:pPr lvl="1"/>
            <a:r>
              <a:rPr lang="en-US" smtClean="0"/>
              <a:t>False positives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 bldLvl="2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Comparison of Techniques</a:t>
            </a: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924800" cy="4419600"/>
          </a:xfrm>
        </p:spPr>
        <p:txBody>
          <a:bodyPr/>
          <a:lstStyle/>
          <a:p>
            <a:r>
              <a:rPr lang="en-US" smtClean="0"/>
              <a:t>Integrity check</a:t>
            </a:r>
          </a:p>
          <a:p>
            <a:r>
              <a:rPr lang="en-US" smtClean="0"/>
              <a:t>Pros:</a:t>
            </a:r>
          </a:p>
          <a:p>
            <a:pPr lvl="1"/>
            <a:r>
              <a:rPr lang="en-US" smtClean="0"/>
              <a:t>Can be efficient and fast</a:t>
            </a:r>
          </a:p>
          <a:p>
            <a:pPr lvl="1"/>
            <a:r>
              <a:rPr lang="en-US" smtClean="0"/>
              <a:t>Detect known and unknown malware</a:t>
            </a:r>
          </a:p>
          <a:p>
            <a:r>
              <a:rPr lang="en-US" smtClean="0"/>
              <a:t>Cons:</a:t>
            </a:r>
          </a:p>
          <a:p>
            <a:pPr lvl="1"/>
            <a:r>
              <a:rPr lang="en-US" smtClean="0"/>
              <a:t>Detected after infection &amp; not identified</a:t>
            </a:r>
          </a:p>
          <a:p>
            <a:pPr lvl="1"/>
            <a:r>
              <a:rPr lang="en-US" smtClean="0"/>
              <a:t>Can’t detect in new/modified file</a:t>
            </a:r>
          </a:p>
          <a:p>
            <a:pPr lvl="1"/>
            <a:r>
              <a:rPr lang="en-US" smtClean="0"/>
              <a:t>Heavy burden on users/admins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 bldLvl="2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Comparison of Techniques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Behavior blocker</a:t>
            </a:r>
          </a:p>
          <a:p>
            <a:r>
              <a:rPr lang="en-US" smtClean="0"/>
              <a:t>Pros:</a:t>
            </a:r>
          </a:p>
          <a:p>
            <a:pPr lvl="1"/>
            <a:r>
              <a:rPr lang="en-US" smtClean="0"/>
              <a:t>Known and unknown malware detected</a:t>
            </a:r>
          </a:p>
          <a:p>
            <a:r>
              <a:rPr lang="en-US" smtClean="0"/>
              <a:t>Cons:</a:t>
            </a:r>
          </a:p>
          <a:p>
            <a:pPr lvl="1"/>
            <a:r>
              <a:rPr lang="en-US" smtClean="0"/>
              <a:t>Probably won’t identify malware</a:t>
            </a:r>
          </a:p>
          <a:p>
            <a:pPr lvl="1"/>
            <a:r>
              <a:rPr lang="en-US" smtClean="0"/>
              <a:t>High overhead</a:t>
            </a:r>
          </a:p>
          <a:p>
            <a:pPr lvl="1"/>
            <a:r>
              <a:rPr lang="en-US" smtClean="0"/>
              <a:t>False positives</a:t>
            </a:r>
          </a:p>
          <a:p>
            <a:pPr lvl="1"/>
            <a:r>
              <a:rPr lang="en-US" smtClean="0"/>
              <a:t>Malware runs on system before detected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 bldLvl="2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Comparison of Techniques</a:t>
            </a:r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Emulation</a:t>
            </a:r>
          </a:p>
          <a:p>
            <a:r>
              <a:rPr lang="en-US" smtClean="0"/>
              <a:t>Pros:</a:t>
            </a:r>
          </a:p>
          <a:p>
            <a:pPr lvl="1"/>
            <a:r>
              <a:rPr lang="en-US" smtClean="0"/>
              <a:t>Known, unknown, polymorphic detection</a:t>
            </a:r>
          </a:p>
          <a:p>
            <a:pPr lvl="1"/>
            <a:r>
              <a:rPr lang="en-US" smtClean="0"/>
              <a:t>Malware executed in “safe” environment</a:t>
            </a:r>
          </a:p>
          <a:p>
            <a:r>
              <a:rPr lang="en-US" smtClean="0"/>
              <a:t>Cons:</a:t>
            </a:r>
          </a:p>
          <a:p>
            <a:pPr lvl="1"/>
            <a:r>
              <a:rPr lang="en-US" smtClean="0"/>
              <a:t>Slow</a:t>
            </a:r>
          </a:p>
          <a:p>
            <a:pPr lvl="1"/>
            <a:r>
              <a:rPr lang="en-US" smtClean="0"/>
              <a:t>Malware might outlast emulator</a:t>
            </a:r>
          </a:p>
          <a:p>
            <a:pPr lvl="1"/>
            <a:r>
              <a:rPr lang="en-US" smtClean="0"/>
              <a:t>Might not provide identification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  <p:bldP spid="77827" grpId="1" build="p" bldLvl="2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Detection: Bottom Line</a:t>
            </a:r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Static analysis is fast</a:t>
            </a:r>
          </a:p>
          <a:p>
            <a:pPr lvl="1"/>
            <a:r>
              <a:rPr lang="en-US" smtClean="0"/>
              <a:t>Good approach when it works</a:t>
            </a:r>
          </a:p>
          <a:p>
            <a:r>
              <a:rPr lang="en-US" smtClean="0"/>
              <a:t>Dynamic analysis can “peel away a layer of obfuscation”</a:t>
            </a:r>
          </a:p>
          <a:p>
            <a:pPr lvl="1"/>
            <a:r>
              <a:rPr lang="en-US" smtClean="0"/>
              <a:t>Dynamic analysis is relatively costly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447800"/>
          </a:xfrm>
        </p:spPr>
        <p:txBody>
          <a:bodyPr/>
          <a:lstStyle/>
          <a:p>
            <a:r>
              <a:rPr lang="en-US" smtClean="0"/>
              <a:t>Verification, Quarantine, Disinfect</a:t>
            </a:r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What to do after virus detected?</a:t>
            </a:r>
          </a:p>
          <a:p>
            <a:pPr marL="971550" lvl="1" indent="-514350">
              <a:buFont typeface="Comic Sans MS" charset="0"/>
              <a:buAutoNum type="arabicPeriod"/>
            </a:pPr>
            <a:r>
              <a:rPr lang="en-US" b="1" i="1" smtClean="0"/>
              <a:t>Verify</a:t>
            </a:r>
            <a:r>
              <a:rPr lang="en-US" smtClean="0"/>
              <a:t> that it really is a virus</a:t>
            </a:r>
          </a:p>
          <a:p>
            <a:pPr marL="971550" lvl="1" indent="-514350">
              <a:buFont typeface="Comic Sans MS" charset="0"/>
              <a:buAutoNum type="arabicPeriod"/>
            </a:pPr>
            <a:r>
              <a:rPr lang="en-US" b="1" i="1" smtClean="0"/>
              <a:t>Quarantine</a:t>
            </a:r>
            <a:r>
              <a:rPr lang="en-US" smtClean="0"/>
              <a:t> infected code</a:t>
            </a:r>
          </a:p>
          <a:p>
            <a:pPr marL="971550" lvl="1" indent="-514350">
              <a:buFont typeface="Comic Sans MS" charset="0"/>
              <a:buAutoNum type="arabicPeriod"/>
            </a:pPr>
            <a:r>
              <a:rPr lang="en-US" b="1" i="1" smtClean="0"/>
              <a:t>Disinfect</a:t>
            </a:r>
            <a:r>
              <a:rPr lang="en-US" smtClean="0"/>
              <a:t> --- remove infection</a:t>
            </a:r>
          </a:p>
          <a:p>
            <a:r>
              <a:rPr lang="en-US" smtClean="0"/>
              <a:t>These are done rarely, so can be slow and costly in comparison to detection</a:t>
            </a:r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mtClean="0"/>
              <a:t>Verification</a:t>
            </a:r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800600"/>
          </a:xfrm>
        </p:spPr>
        <p:txBody>
          <a:bodyPr/>
          <a:lstStyle/>
          <a:p>
            <a:r>
              <a:rPr lang="en-US" smtClean="0"/>
              <a:t>After detection comes verification</a:t>
            </a:r>
          </a:p>
          <a:p>
            <a:r>
              <a:rPr lang="en-US" smtClean="0"/>
              <a:t>Why verify?</a:t>
            </a:r>
          </a:p>
          <a:p>
            <a:pPr lvl="1"/>
            <a:r>
              <a:rPr lang="en-US" smtClean="0"/>
              <a:t>Secondary test needed due to short, general signature, or…</a:t>
            </a:r>
          </a:p>
          <a:p>
            <a:pPr lvl="1"/>
            <a:r>
              <a:rPr lang="en-US" smtClean="0"/>
              <a:t>…no signature, due to detection method</a:t>
            </a:r>
          </a:p>
          <a:p>
            <a:r>
              <a:rPr lang="en-US" smtClean="0"/>
              <a:t>Behavior, heuristic, emulation, etc.</a:t>
            </a:r>
          </a:p>
          <a:p>
            <a:pPr lvl="1"/>
            <a:r>
              <a:rPr lang="en-US" smtClean="0"/>
              <a:t>Do not usually provide identification</a:t>
            </a:r>
          </a:p>
          <a:p>
            <a:r>
              <a:rPr lang="en-US" smtClean="0"/>
              <a:t>Writer might try to make virus look like some other virus</a:t>
            </a:r>
          </a:p>
          <a:p>
            <a:pPr lvl="1"/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Verification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How to verify?</a:t>
            </a:r>
          </a:p>
          <a:p>
            <a:r>
              <a:rPr lang="en-US" smtClean="0"/>
              <a:t>“X-ray” the virus</a:t>
            </a:r>
          </a:p>
          <a:p>
            <a:r>
              <a:rPr lang="en-US" smtClean="0"/>
              <a:t>If encrypted, decrypt it, or frequency analysis might suffice</a:t>
            </a:r>
          </a:p>
          <a:p>
            <a:pPr lvl="1"/>
            <a:r>
              <a:rPr lang="en-US" smtClean="0"/>
              <a:t>Like simple substitution cipher</a:t>
            </a:r>
          </a:p>
          <a:p>
            <a:r>
              <a:rPr lang="en-US" smtClean="0"/>
              <a:t>Extract info/stats, etc.</a:t>
            </a:r>
          </a:p>
          <a:p>
            <a:pPr lvl="1"/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Verification</a:t>
            </a:r>
          </a:p>
        </p:txBody>
      </p:sp>
      <p:sp>
        <p:nvSpPr>
          <p:cNvPr id="829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After x-ray analysis…</a:t>
            </a:r>
          </a:p>
          <a:p>
            <a:pPr lvl="1"/>
            <a:r>
              <a:rPr lang="en-US" smtClean="0"/>
              <a:t>Longer virus-specific signatures</a:t>
            </a:r>
          </a:p>
          <a:p>
            <a:pPr lvl="1"/>
            <a:r>
              <a:rPr lang="en-US" smtClean="0"/>
              <a:t>Checksum all or part of virus</a:t>
            </a:r>
          </a:p>
          <a:p>
            <a:pPr lvl="1"/>
            <a:r>
              <a:rPr lang="en-US" smtClean="0"/>
              <a:t>Call special-purpose verification code</a:t>
            </a:r>
          </a:p>
          <a:p>
            <a:r>
              <a:rPr lang="en-US" smtClean="0"/>
              <a:t>Note that these probably won’t work on (good) metamorphic code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Quarantine</a:t>
            </a:r>
          </a:p>
        </p:txBody>
      </p:sp>
      <p:sp>
        <p:nvSpPr>
          <p:cNvPr id="839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Isolate detected virus from system</a:t>
            </a:r>
          </a:p>
          <a:p>
            <a:pPr lvl="1"/>
            <a:r>
              <a:rPr lang="en-US" smtClean="0"/>
              <a:t>Then ask user if it’s OK to disinfect</a:t>
            </a:r>
          </a:p>
          <a:p>
            <a:pPr lvl="1"/>
            <a:r>
              <a:rPr lang="en-US" smtClean="0"/>
              <a:t>Or do further analysis of virus</a:t>
            </a:r>
          </a:p>
          <a:p>
            <a:r>
              <a:rPr lang="en-US" smtClean="0"/>
              <a:t>How to quarantine virus?</a:t>
            </a:r>
          </a:p>
          <a:p>
            <a:pPr lvl="1"/>
            <a:r>
              <a:rPr lang="en-US" smtClean="0"/>
              <a:t>Copy to a “quarantine” directory?</a:t>
            </a:r>
          </a:p>
          <a:p>
            <a:pPr lvl="1"/>
            <a:r>
              <a:rPr lang="en-US" smtClean="0"/>
              <a:t>Hide it in “invisible” location?</a:t>
            </a:r>
          </a:p>
          <a:p>
            <a:pPr lvl="1"/>
            <a:r>
              <a:rPr lang="en-US" smtClean="0"/>
              <a:t>Encrypt it?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Scanners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On-demand </a:t>
            </a:r>
          </a:p>
          <a:p>
            <a:pPr lvl="1"/>
            <a:r>
              <a:rPr lang="en-US" smtClean="0"/>
              <a:t>Files scanned when you say so</a:t>
            </a:r>
          </a:p>
          <a:p>
            <a:r>
              <a:rPr lang="en-US" smtClean="0"/>
              <a:t>On-access</a:t>
            </a:r>
          </a:p>
          <a:p>
            <a:pPr lvl="1"/>
            <a:r>
              <a:rPr lang="en-US" smtClean="0"/>
              <a:t>Constant scanning in background</a:t>
            </a:r>
          </a:p>
          <a:p>
            <a:pPr lvl="1"/>
            <a:r>
              <a:rPr lang="en-US" smtClean="0"/>
              <a:t>Whenever file is accessed, it’s scanned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Disinfect</a:t>
            </a:r>
          </a:p>
        </p:txBody>
      </p:sp>
      <p:sp>
        <p:nvSpPr>
          <p:cNvPr id="849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Disinfect == remove infection</a:t>
            </a:r>
          </a:p>
          <a:p>
            <a:r>
              <a:rPr lang="en-US" smtClean="0"/>
              <a:t>Not always possible to return file to it’s original state</a:t>
            </a:r>
          </a:p>
          <a:p>
            <a:pPr lvl="1"/>
            <a:r>
              <a:rPr lang="en-US" smtClean="0"/>
              <a:t>E.g., file might have been overwritten</a:t>
            </a:r>
          </a:p>
          <a:p>
            <a:r>
              <a:rPr lang="en-US" smtClean="0"/>
              <a:t>Disinfection methods…</a:t>
            </a:r>
          </a:p>
          <a:p>
            <a:r>
              <a:rPr lang="en-US" smtClean="0"/>
              <a:t>Delete the infected file</a:t>
            </a:r>
          </a:p>
          <a:p>
            <a:pPr lvl="1"/>
            <a:r>
              <a:rPr lang="en-US" smtClean="0"/>
              <a:t>Pros and cons?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r>
              <a:rPr lang="en-US" smtClean="0"/>
              <a:t>Disinfect</a:t>
            </a:r>
          </a:p>
        </p:txBody>
      </p:sp>
      <p:sp>
        <p:nvSpPr>
          <p:cNvPr id="86019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8077200" cy="4572000"/>
          </a:xfrm>
        </p:spPr>
        <p:txBody>
          <a:bodyPr/>
          <a:lstStyle/>
          <a:p>
            <a:r>
              <a:rPr lang="en-US" smtClean="0"/>
              <a:t>Disinfection methods…</a:t>
            </a:r>
          </a:p>
          <a:p>
            <a:r>
              <a:rPr lang="en-US" smtClean="0"/>
              <a:t>Restore files from backup</a:t>
            </a:r>
          </a:p>
          <a:p>
            <a:pPr lvl="1"/>
            <a:r>
              <a:rPr lang="en-US" smtClean="0"/>
              <a:t>Pros and cons?</a:t>
            </a:r>
          </a:p>
          <a:p>
            <a:r>
              <a:rPr lang="en-US" smtClean="0"/>
              <a:t>Use virus-specific info</a:t>
            </a:r>
          </a:p>
          <a:p>
            <a:pPr lvl="1"/>
            <a:r>
              <a:rPr lang="en-US" smtClean="0"/>
              <a:t>Info may be found automatically --- compare infected files with uninfected</a:t>
            </a:r>
          </a:p>
          <a:p>
            <a:pPr lvl="1"/>
            <a:r>
              <a:rPr lang="en-US" smtClean="0"/>
              <a:t>E.g., appended virus, changes start address, appends itself to file, etc.</a:t>
            </a:r>
          </a:p>
          <a:p>
            <a:pPr lvl="1"/>
            <a:r>
              <a:rPr lang="en-US" smtClean="0"/>
              <a:t>Like a chosen plaintext attack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Disinfect</a:t>
            </a:r>
          </a:p>
        </p:txBody>
      </p:sp>
      <p:sp>
        <p:nvSpPr>
          <p:cNvPr id="870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Disinfection methods…</a:t>
            </a:r>
          </a:p>
          <a:p>
            <a:r>
              <a:rPr lang="en-US" smtClean="0"/>
              <a:t>Use virus-behavior specific info</a:t>
            </a:r>
          </a:p>
          <a:p>
            <a:pPr lvl="1"/>
            <a:r>
              <a:rPr lang="en-US" smtClean="0"/>
              <a:t>E.g., prepended virus changes header</a:t>
            </a:r>
          </a:p>
          <a:p>
            <a:r>
              <a:rPr lang="en-US" smtClean="0"/>
              <a:t>Save some info about files</a:t>
            </a:r>
          </a:p>
          <a:p>
            <a:pPr lvl="1"/>
            <a:r>
              <a:rPr lang="en-US" smtClean="0"/>
              <a:t>Headers info, for example</a:t>
            </a:r>
          </a:p>
          <a:p>
            <a:pPr lvl="1"/>
            <a:r>
              <a:rPr lang="en-US" smtClean="0"/>
              <a:t>Then changed parts can be restored</a:t>
            </a:r>
          </a:p>
          <a:p>
            <a:pPr lvl="1"/>
            <a:r>
              <a:rPr lang="en-US" smtClean="0"/>
              <a:t>Integrates well with integrity checker</a:t>
            </a:r>
          </a:p>
          <a:p>
            <a:pPr lvl="1"/>
            <a:r>
              <a:rPr lang="en-US" smtClean="0"/>
              <a:t>Restore parts until checksum matches…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Disinfect</a:t>
            </a:r>
          </a:p>
        </p:txBody>
      </p:sp>
      <p:sp>
        <p:nvSpPr>
          <p:cNvPr id="880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Disinfection methods…</a:t>
            </a:r>
          </a:p>
          <a:p>
            <a:r>
              <a:rPr lang="en-US" smtClean="0"/>
              <a:t>Use the virus to disinfect</a:t>
            </a:r>
          </a:p>
          <a:p>
            <a:pPr lvl="1"/>
            <a:r>
              <a:rPr lang="en-US" smtClean="0"/>
              <a:t>Stealth virus may give original code</a:t>
            </a:r>
          </a:p>
          <a:p>
            <a:r>
              <a:rPr lang="en-US" smtClean="0"/>
              <a:t>Generic disinfection</a:t>
            </a:r>
          </a:p>
          <a:p>
            <a:pPr lvl="1"/>
            <a:r>
              <a:rPr lang="en-US" smtClean="0"/>
              <a:t>Virus may restore code when executed</a:t>
            </a:r>
          </a:p>
          <a:p>
            <a:pPr lvl="1"/>
            <a:r>
              <a:rPr lang="en-US" smtClean="0"/>
              <a:t>Might be dangerous to run virus code…</a:t>
            </a:r>
          </a:p>
          <a:p>
            <a:pPr lvl="1"/>
            <a:r>
              <a:rPr lang="en-US" smtClean="0"/>
              <a:t>…emulation is a better strategy, maybe even disinfect as part of detection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Virus Databases</a:t>
            </a:r>
          </a:p>
        </p:txBody>
      </p:sp>
      <p:sp>
        <p:nvSpPr>
          <p:cNvPr id="890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What to put in a virus database?</a:t>
            </a:r>
          </a:p>
          <a:p>
            <a:pPr lvl="1"/>
            <a:r>
              <a:rPr lang="en-US" smtClean="0"/>
              <a:t>Name of virus?</a:t>
            </a:r>
          </a:p>
          <a:p>
            <a:pPr lvl="1"/>
            <a:r>
              <a:rPr lang="en-US" smtClean="0"/>
              <a:t>Characteristics of virus?</a:t>
            </a:r>
          </a:p>
          <a:p>
            <a:pPr lvl="1"/>
            <a:r>
              <a:rPr lang="en-US" smtClean="0"/>
              <a:t>Signatures?</a:t>
            </a:r>
          </a:p>
          <a:p>
            <a:pPr lvl="1"/>
            <a:r>
              <a:rPr lang="en-US" smtClean="0"/>
              <a:t>Encrypted/hashed signatures?</a:t>
            </a:r>
          </a:p>
          <a:p>
            <a:pPr lvl="1"/>
            <a:r>
              <a:rPr lang="en-US" smtClean="0"/>
              <a:t>Disinfection info?</a:t>
            </a:r>
          </a:p>
          <a:p>
            <a:pPr lvl="1"/>
            <a:r>
              <a:rPr lang="en-US" smtClean="0"/>
              <a:t>Other info?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Virus Databases</a:t>
            </a:r>
          </a:p>
        </p:txBody>
      </p:sp>
      <p:sp>
        <p:nvSpPr>
          <p:cNvPr id="901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How to update database/signatures?</a:t>
            </a:r>
          </a:p>
          <a:p>
            <a:pPr lvl="1"/>
            <a:r>
              <a:rPr lang="en-US" smtClean="0"/>
              <a:t>Push or pull?</a:t>
            </a:r>
          </a:p>
          <a:p>
            <a:pPr lvl="1"/>
            <a:r>
              <a:rPr lang="en-US" smtClean="0"/>
              <a:t>Automatic or manual?</a:t>
            </a:r>
          </a:p>
          <a:p>
            <a:pPr lvl="1"/>
            <a:r>
              <a:rPr lang="en-US" smtClean="0"/>
              <a:t>How often to update?</a:t>
            </a:r>
          </a:p>
          <a:p>
            <a:pPr lvl="1"/>
            <a:r>
              <a:rPr lang="en-US" smtClean="0"/>
              <a:t>How to distribute updates?</a:t>
            </a:r>
          </a:p>
          <a:p>
            <a:pPr lvl="1"/>
            <a:r>
              <a:rPr lang="en-US" smtClean="0"/>
              <a:t>Distribute entire database or deltas?</a:t>
            </a:r>
          </a:p>
          <a:p>
            <a:r>
              <a:rPr lang="en-US" smtClean="0"/>
              <a:t>Also must be able to update AV software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Virus Updates</a:t>
            </a:r>
          </a:p>
        </p:txBody>
      </p:sp>
      <p:sp>
        <p:nvSpPr>
          <p:cNvPr id="911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Update process is a BIG target</a:t>
            </a:r>
          </a:p>
          <a:p>
            <a:pPr lvl="1"/>
            <a:r>
              <a:rPr lang="en-US" smtClean="0"/>
              <a:t>AV’s machines that distribute updates</a:t>
            </a:r>
          </a:p>
          <a:p>
            <a:pPr lvl="1"/>
            <a:r>
              <a:rPr lang="en-US" smtClean="0"/>
              <a:t>Insider attack at AV site</a:t>
            </a:r>
          </a:p>
          <a:p>
            <a:pPr lvl="1"/>
            <a:r>
              <a:rPr lang="en-US" smtClean="0"/>
              <a:t>Trick user to getting “AV” from attacker</a:t>
            </a:r>
          </a:p>
          <a:p>
            <a:pPr lvl="1"/>
            <a:r>
              <a:rPr lang="en-US" smtClean="0"/>
              <a:t>Man-in-the-middle attack on communications between user/AV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Virus Description Languages</a:t>
            </a:r>
          </a:p>
        </p:txBody>
      </p:sp>
      <p:sp>
        <p:nvSpPr>
          <p:cNvPr id="921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AV vendors have specialized virus description languages</a:t>
            </a:r>
          </a:p>
          <a:p>
            <a:r>
              <a:rPr lang="en-US" smtClean="0"/>
              <a:t>2 examples given in the book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Short Subjects</a:t>
            </a:r>
          </a:p>
        </p:txBody>
      </p:sp>
      <p:sp>
        <p:nvSpPr>
          <p:cNvPr id="931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few quick points…</a:t>
            </a:r>
          </a:p>
          <a:p>
            <a:r>
              <a:rPr lang="en-US" smtClean="0"/>
              <a:t>Anti-stealth techniques</a:t>
            </a:r>
          </a:p>
          <a:p>
            <a:r>
              <a:rPr lang="en-US" smtClean="0"/>
              <a:t>Macro viruses</a:t>
            </a:r>
          </a:p>
          <a:p>
            <a:r>
              <a:rPr lang="en-US" smtClean="0"/>
              <a:t>Compiler optimizations and detection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Anti-Stealth Techniques</a:t>
            </a:r>
          </a:p>
        </p:txBody>
      </p:sp>
      <p:sp>
        <p:nvSpPr>
          <p:cNvPr id="942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Recall, stealth viruses hide presence</a:t>
            </a:r>
          </a:p>
          <a:p>
            <a:r>
              <a:rPr lang="en-US" smtClean="0"/>
              <a:t>Anti-stealth as part of AV?</a:t>
            </a:r>
          </a:p>
          <a:p>
            <a:pPr lvl="1"/>
            <a:r>
              <a:rPr lang="en-US" smtClean="0"/>
              <a:t>Detect and disable stealth --- check that OS calls go to right place</a:t>
            </a:r>
          </a:p>
          <a:p>
            <a:pPr lvl="1"/>
            <a:r>
              <a:rPr lang="en-US" smtClean="0"/>
              <a:t>Bypass usual OS features --- direct calls to BIOS, for example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Scanners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609600" y="1828800"/>
            <a:ext cx="8001000" cy="4419600"/>
          </a:xfrm>
        </p:spPr>
        <p:txBody>
          <a:bodyPr/>
          <a:lstStyle/>
          <a:p>
            <a:r>
              <a:rPr lang="en-US" sz="2800" smtClean="0"/>
              <a:t>Signature scanning</a:t>
            </a:r>
          </a:p>
          <a:p>
            <a:pPr lvl="1"/>
            <a:r>
              <a:rPr lang="en-US" sz="2400" smtClean="0"/>
              <a:t>Viruses represented by “signature”</a:t>
            </a:r>
          </a:p>
          <a:p>
            <a:pPr lvl="1"/>
            <a:r>
              <a:rPr lang="en-US" sz="2400" smtClean="0"/>
              <a:t>Signature == pattern of bits in a virus (might include wildcards)</a:t>
            </a:r>
          </a:p>
          <a:p>
            <a:r>
              <a:rPr lang="en-US" sz="2800" smtClean="0"/>
              <a:t>“Hundreds of thousands of signatures”</a:t>
            </a:r>
          </a:p>
          <a:p>
            <a:r>
              <a:rPr lang="en-US" sz="2800" smtClean="0"/>
              <a:t>Not feasible to scan one-by-one</a:t>
            </a:r>
          </a:p>
          <a:p>
            <a:pPr lvl="1"/>
            <a:r>
              <a:rPr lang="en-US" sz="2400" smtClean="0"/>
              <a:t>Multiple pattern search</a:t>
            </a:r>
          </a:p>
          <a:p>
            <a:pPr lvl="1"/>
            <a:r>
              <a:rPr lang="en-US" sz="2400" smtClean="0"/>
              <a:t>Efficiency is critical</a:t>
            </a:r>
          </a:p>
          <a:p>
            <a:r>
              <a:rPr lang="en-US" sz="2800" smtClean="0"/>
              <a:t>We look in detail at several algorithms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Macro Virus Detection</a:t>
            </a:r>
          </a:p>
        </p:txBody>
      </p:sp>
      <p:sp>
        <p:nvSpPr>
          <p:cNvPr id="952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Macro viruses tricky to detect</a:t>
            </a:r>
          </a:p>
          <a:p>
            <a:pPr lvl="1"/>
            <a:r>
              <a:rPr lang="en-US" smtClean="0"/>
              <a:t>Macros are in source code</a:t>
            </a:r>
          </a:p>
          <a:p>
            <a:pPr lvl="1"/>
            <a:r>
              <a:rPr lang="en-US" smtClean="0"/>
              <a:t>Easy to change source</a:t>
            </a:r>
          </a:p>
          <a:p>
            <a:pPr lvl="1"/>
            <a:r>
              <a:rPr lang="en-US" smtClean="0"/>
              <a:t>Robust execution when errors occur</a:t>
            </a:r>
          </a:p>
          <a:p>
            <a:r>
              <a:rPr lang="en-US" smtClean="0"/>
              <a:t>So, any changes can create new virus</a:t>
            </a:r>
          </a:p>
          <a:p>
            <a:r>
              <a:rPr lang="en-US" smtClean="0"/>
              <a:t>AV might create a new virus</a:t>
            </a:r>
          </a:p>
          <a:p>
            <a:pPr lvl="1"/>
            <a:r>
              <a:rPr lang="en-US" smtClean="0"/>
              <a:t>Eg, incomplete disinfection</a:t>
            </a:r>
          </a:p>
          <a:p>
            <a:r>
              <a:rPr lang="en-US" smtClean="0"/>
              <a:t>Macro virus can infect other macros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Macro Viruses</a:t>
            </a:r>
          </a:p>
        </p:txBody>
      </p:sp>
      <p:sp>
        <p:nvSpPr>
          <p:cNvPr id="962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One redeeming feature…</a:t>
            </a:r>
          </a:p>
          <a:p>
            <a:r>
              <a:rPr lang="en-US" smtClean="0"/>
              <a:t>They operate in restricted domain</a:t>
            </a:r>
          </a:p>
          <a:p>
            <a:pPr lvl="1"/>
            <a:r>
              <a:rPr lang="en-US" smtClean="0"/>
              <a:t>So easier to determine “normal”</a:t>
            </a:r>
          </a:p>
          <a:p>
            <a:pPr lvl="1"/>
            <a:r>
              <a:rPr lang="en-US" smtClean="0"/>
              <a:t>Reduces number of false positives</a:t>
            </a:r>
          </a:p>
          <a:p>
            <a:r>
              <a:rPr lang="en-US" smtClean="0"/>
              <a:t>Most/all are not parasitic</a:t>
            </a:r>
          </a:p>
          <a:p>
            <a:pPr lvl="1"/>
            <a:r>
              <a:rPr lang="en-US" smtClean="0"/>
              <a:t>More like companion viruses</a:t>
            </a:r>
          </a:p>
          <a:p>
            <a:r>
              <a:rPr lang="en-US" smtClean="0"/>
              <a:t>All the usual detection techniques can be applied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Macro Viruses: Disinfection</a:t>
            </a:r>
          </a:p>
        </p:txBody>
      </p:sp>
      <p:sp>
        <p:nvSpPr>
          <p:cNvPr id="9728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924800" cy="4495800"/>
          </a:xfrm>
        </p:spPr>
        <p:txBody>
          <a:bodyPr/>
          <a:lstStyle/>
          <a:p>
            <a:r>
              <a:rPr lang="en-US" smtClean="0"/>
              <a:t>Delete all macros in infected document</a:t>
            </a:r>
          </a:p>
          <a:p>
            <a:r>
              <a:rPr lang="en-US" smtClean="0"/>
              <a:t>Delete all associated macros</a:t>
            </a:r>
          </a:p>
          <a:p>
            <a:r>
              <a:rPr lang="en-US" smtClean="0"/>
              <a:t>Delete macro if in doubt (heuristic)</a:t>
            </a:r>
          </a:p>
          <a:p>
            <a:r>
              <a:rPr lang="en-US" smtClean="0"/>
              <a:t>Emulation to find all macros used by infected macro, and delete them</a:t>
            </a:r>
          </a:p>
          <a:p>
            <a:r>
              <a:rPr lang="en-US" smtClean="0"/>
              <a:t>Basic idea?</a:t>
            </a:r>
          </a:p>
          <a:p>
            <a:pPr lvl="1"/>
            <a:r>
              <a:rPr lang="en-US" smtClean="0"/>
              <a:t>Err on side of caution/deletion</a:t>
            </a:r>
          </a:p>
          <a:p>
            <a:r>
              <a:rPr lang="en-US" smtClean="0"/>
              <a:t>Macro viruses not so common today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smtClean="0"/>
              <a:t>Compiler Optimization</a:t>
            </a:r>
          </a:p>
        </p:txBody>
      </p:sp>
      <p:sp>
        <p:nvSpPr>
          <p:cNvPr id="98307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800600"/>
          </a:xfrm>
        </p:spPr>
        <p:txBody>
          <a:bodyPr/>
          <a:lstStyle/>
          <a:p>
            <a:r>
              <a:rPr lang="en-US" smtClean="0"/>
              <a:t>Compilers use similar techniques as AV</a:t>
            </a:r>
          </a:p>
          <a:p>
            <a:r>
              <a:rPr lang="en-US" smtClean="0"/>
              <a:t>“Optimizing compiler” for detection??</a:t>
            </a:r>
          </a:p>
          <a:p>
            <a:pPr lvl="1"/>
            <a:r>
              <a:rPr lang="en-US" smtClean="0"/>
              <a:t>Constant propagation – reduces variables</a:t>
            </a:r>
          </a:p>
          <a:p>
            <a:pPr lvl="1"/>
            <a:r>
              <a:rPr lang="en-US" smtClean="0"/>
              <a:t>Dead code (executed, but not needed)</a:t>
            </a:r>
          </a:p>
          <a:p>
            <a:pPr lvl="1"/>
            <a:r>
              <a:rPr lang="en-US" smtClean="0"/>
              <a:t>Polymorphics may have lots of dead code</a:t>
            </a:r>
          </a:p>
          <a:p>
            <a:r>
              <a:rPr lang="en-US" smtClean="0"/>
              <a:t>If used, efficiency could be an issue</a:t>
            </a:r>
          </a:p>
          <a:p>
            <a:pPr lvl="1"/>
            <a:r>
              <a:rPr lang="en-US" smtClean="0"/>
              <a:t>Compilers extensively studied</a:t>
            </a:r>
          </a:p>
          <a:p>
            <a:pPr lvl="1"/>
            <a:r>
              <a:rPr lang="en-US" smtClean="0"/>
              <a:t>Bad cases well-known, so virus writers might take advantage of these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Algorithm: Aho-Corasick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Developed 1975, bibliographic search</a:t>
            </a:r>
          </a:p>
          <a:p>
            <a:r>
              <a:rPr lang="en-US" smtClean="0"/>
              <a:t>Based on finite automaton (graph)</a:t>
            </a:r>
          </a:p>
          <a:p>
            <a:pPr lvl="1"/>
            <a:r>
              <a:rPr lang="en-US" smtClean="0"/>
              <a:t>Circles are search states</a:t>
            </a:r>
          </a:p>
          <a:p>
            <a:pPr lvl="1"/>
            <a:r>
              <a:rPr lang="en-US" smtClean="0"/>
              <a:t>Edges are transitions</a:t>
            </a:r>
          </a:p>
          <a:p>
            <a:pPr lvl="1"/>
            <a:r>
              <a:rPr lang="en-US" smtClean="0"/>
              <a:t>Double circles are final states/output</a:t>
            </a:r>
          </a:p>
          <a:p>
            <a:r>
              <a:rPr lang="en-US" smtClean="0"/>
              <a:t>And a failure function</a:t>
            </a:r>
          </a:p>
          <a:p>
            <a:pPr lvl="1"/>
            <a:r>
              <a:rPr lang="en-US" smtClean="0"/>
              <a:t>What to do when no suitable transition</a:t>
            </a:r>
          </a:p>
          <a:p>
            <a:pPr lvl="1"/>
            <a:r>
              <a:rPr lang="en-US" smtClean="0"/>
              <a:t>I.e., where to resume “matching”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5437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4188</TotalTime>
  <Words>3258</Words>
  <Application>Microsoft Macintosh PowerPoint</Application>
  <PresentationFormat>On-screen Show (4:3)</PresentationFormat>
  <Paragraphs>575</Paragraphs>
  <Slides>83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4" baseType="lpstr">
      <vt:lpstr>Default Design</vt:lpstr>
      <vt:lpstr>Chapter 4  Anti-Virus</vt:lpstr>
      <vt:lpstr>Anti-Virus</vt:lpstr>
      <vt:lpstr>Detection: Static Methods</vt:lpstr>
      <vt:lpstr>Detection Outcomes</vt:lpstr>
      <vt:lpstr>Detection Outcomes</vt:lpstr>
      <vt:lpstr>Static Detection</vt:lpstr>
      <vt:lpstr>Scanners</vt:lpstr>
      <vt:lpstr>Scanners</vt:lpstr>
      <vt:lpstr>Algorithm: Aho-Corasick</vt:lpstr>
      <vt:lpstr>Algorithm: Aho-Corasick</vt:lpstr>
      <vt:lpstr>Algorithm: Aho-Corasick</vt:lpstr>
      <vt:lpstr>Aho-Corasick Example</vt:lpstr>
      <vt:lpstr>Algorithm: Aho-Corasick</vt:lpstr>
      <vt:lpstr>Aho-Corasick: Trie</vt:lpstr>
      <vt:lpstr>Aho-Corasick: Failure Function</vt:lpstr>
      <vt:lpstr>Aho-Corasick</vt:lpstr>
      <vt:lpstr>Algorithm: Veldman</vt:lpstr>
      <vt:lpstr>Algorithm: Veldman</vt:lpstr>
      <vt:lpstr>Algorithm: Veldman</vt:lpstr>
      <vt:lpstr>Algorithm: Veldman</vt:lpstr>
      <vt:lpstr>Algorithm: Wu-Manber</vt:lpstr>
      <vt:lpstr>Algorithm: Wu-Manber</vt:lpstr>
      <vt:lpstr>Algorithm: Wu-Manber</vt:lpstr>
      <vt:lpstr>Wu-Manber Example</vt:lpstr>
      <vt:lpstr>Algorithm: Wu-Manber</vt:lpstr>
      <vt:lpstr>Algorithm: Wu-Manber</vt:lpstr>
      <vt:lpstr>Algorithm: Wu-Manber</vt:lpstr>
      <vt:lpstr>Algorithm: Wu-Manber</vt:lpstr>
      <vt:lpstr>Algorithm: Wu-Manber</vt:lpstr>
      <vt:lpstr>Algorithm: Wu-Manber</vt:lpstr>
      <vt:lpstr>Testing</vt:lpstr>
      <vt:lpstr>Improving Performance</vt:lpstr>
      <vt:lpstr>Improving Performance</vt:lpstr>
      <vt:lpstr>Improving Performance</vt:lpstr>
      <vt:lpstr>Improving Performance</vt:lpstr>
      <vt:lpstr>Static Heuristics</vt:lpstr>
      <vt:lpstr>Static Heuristics</vt:lpstr>
      <vt:lpstr>Static Heuristics</vt:lpstr>
      <vt:lpstr>Static Heuristics</vt:lpstr>
      <vt:lpstr>Integrity Checkers</vt:lpstr>
      <vt:lpstr>Integrity Checkers</vt:lpstr>
      <vt:lpstr>Detection: Dynamic Methods</vt:lpstr>
      <vt:lpstr>Behavior Monitor/Blocker</vt:lpstr>
      <vt:lpstr>Behavior Monitor/Blocker</vt:lpstr>
      <vt:lpstr>Behavior Monitor/Blocker</vt:lpstr>
      <vt:lpstr>Behavior Monitor/Blocker</vt:lpstr>
      <vt:lpstr>Behavior Monitor/Blocker</vt:lpstr>
      <vt:lpstr>Emulation</vt:lpstr>
      <vt:lpstr>Emulation</vt:lpstr>
      <vt:lpstr>Emulator Anatomy</vt:lpstr>
      <vt:lpstr>Emulator Anatomy</vt:lpstr>
      <vt:lpstr>Memory Emulation</vt:lpstr>
      <vt:lpstr>Hardware/OS Emulation</vt:lpstr>
      <vt:lpstr>Emulation Controller</vt:lpstr>
      <vt:lpstr>Emulator: Extra Analyses</vt:lpstr>
      <vt:lpstr>If at First You Don’t Succeed</vt:lpstr>
      <vt:lpstr>Emulator Optimizations</vt:lpstr>
      <vt:lpstr>Comparison of Techniques</vt:lpstr>
      <vt:lpstr>Comparison of Techniques</vt:lpstr>
      <vt:lpstr>Comparison of Techniques</vt:lpstr>
      <vt:lpstr>Comparison of Techniques</vt:lpstr>
      <vt:lpstr>Comparison of Techniques</vt:lpstr>
      <vt:lpstr>Comparison of Techniques</vt:lpstr>
      <vt:lpstr>Detection: Bottom Line</vt:lpstr>
      <vt:lpstr>Verification, Quarantine, Disinfect</vt:lpstr>
      <vt:lpstr>Verification</vt:lpstr>
      <vt:lpstr>Verification</vt:lpstr>
      <vt:lpstr>Verification</vt:lpstr>
      <vt:lpstr>Quarantine</vt:lpstr>
      <vt:lpstr>Disinfect</vt:lpstr>
      <vt:lpstr>Disinfect</vt:lpstr>
      <vt:lpstr>Disinfect</vt:lpstr>
      <vt:lpstr>Disinfect</vt:lpstr>
      <vt:lpstr>Virus Databases</vt:lpstr>
      <vt:lpstr>Virus Databases</vt:lpstr>
      <vt:lpstr>Virus Updates</vt:lpstr>
      <vt:lpstr>Virus Description Languages</vt:lpstr>
      <vt:lpstr>Short Subjects</vt:lpstr>
      <vt:lpstr>Anti-Stealth Techniques</vt:lpstr>
      <vt:lpstr>Macro Virus Detection</vt:lpstr>
      <vt:lpstr>Macro Viruses</vt:lpstr>
      <vt:lpstr>Macro Viruses: Disinfection</vt:lpstr>
      <vt:lpstr>Compiler Optimization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subject/>
  <dc:creator>Mark Stamp</dc:creator>
  <cp:keywords/>
  <dc:description/>
  <cp:lastModifiedBy>Mark Stamp</cp:lastModifiedBy>
  <cp:revision>421</cp:revision>
  <dcterms:created xsi:type="dcterms:W3CDTF">2013-08-13T13:45:55Z</dcterms:created>
  <dcterms:modified xsi:type="dcterms:W3CDTF">2013-08-13T13:54:07Z</dcterms:modified>
  <cp:category/>
</cp:coreProperties>
</file>