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476" r:id="rId3"/>
    <p:sldId id="478" r:id="rId4"/>
    <p:sldId id="479" r:id="rId5"/>
    <p:sldId id="474" r:id="rId6"/>
    <p:sldId id="420" r:id="rId7"/>
    <p:sldId id="421" r:id="rId8"/>
    <p:sldId id="425" r:id="rId9"/>
    <p:sldId id="426" r:id="rId10"/>
    <p:sldId id="440" r:id="rId11"/>
    <p:sldId id="444" r:id="rId12"/>
    <p:sldId id="447" r:id="rId13"/>
    <p:sldId id="446" r:id="rId14"/>
    <p:sldId id="449" r:id="rId15"/>
    <p:sldId id="450" r:id="rId16"/>
    <p:sldId id="452" r:id="rId17"/>
    <p:sldId id="455" r:id="rId18"/>
    <p:sldId id="459" r:id="rId19"/>
    <p:sldId id="460" r:id="rId20"/>
    <p:sldId id="457" r:id="rId21"/>
    <p:sldId id="458" r:id="rId22"/>
    <p:sldId id="466" r:id="rId23"/>
    <p:sldId id="314" r:id="rId24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699FF"/>
    <a:srgbClr val="008000"/>
    <a:srgbClr val="FFFFCC"/>
    <a:srgbClr val="336699"/>
    <a:srgbClr val="EAEAEA"/>
    <a:srgbClr val="00FF00"/>
    <a:srgbClr val="99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6" autoAdjust="0"/>
    <p:restoredTop sz="99770" autoAdjust="0"/>
  </p:normalViewPr>
  <p:slideViewPr>
    <p:cSldViewPr>
      <p:cViewPr>
        <p:scale>
          <a:sx n="138" d="100"/>
          <a:sy n="138" d="100"/>
        </p:scale>
        <p:origin x="-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Victor\Documents\&#1493;&#1497;&#1511;&#1496;&#1493;&#1512;%20&#1500;&#1497;&#1502;&#1493;&#1491;&#1497;&#1501;\Project\Anat2009\DWM\TestResults\Full%20Dataset%20Run%20-%20Summery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Victor\Documents\&#1493;&#1497;&#1511;&#1496;&#1493;&#1512;%20&#1500;&#1497;&#1502;&#1493;&#1491;&#1497;&#1501;\Project\Anat2009\DWM\TestResults\Full%20Dataset%20Run%20-%20Summery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Snort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9900481189851274E-2"/>
          <c:y val="0.16753302562693312"/>
          <c:w val="0.91759951881014878"/>
          <c:h val="0.4075517291660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'SkipRatio &amp; Elapsed B2_B6'!$V$4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multiLvlStrRef>
              <c:f>'SkipRatio &amp; Elapsed B2_B6'!$B$5:$C$18</c:f>
              <c:multiLvlStrCache>
                <c:ptCount val="14"/>
                <c:lvl>
                  <c:pt idx="0">
                    <c:v>B=2</c:v>
                  </c:pt>
                  <c:pt idx="1">
                    <c:v>B=3</c:v>
                  </c:pt>
                  <c:pt idx="2">
                    <c:v>B=4</c:v>
                  </c:pt>
                  <c:pt idx="3">
                    <c:v> </c:v>
                  </c:pt>
                  <c:pt idx="4">
                    <c:v>B=2</c:v>
                  </c:pt>
                  <c:pt idx="5">
                    <c:v>B=3</c:v>
                  </c:pt>
                  <c:pt idx="6">
                    <c:v>B=4</c:v>
                  </c:pt>
                  <c:pt idx="7">
                    <c:v>B=5</c:v>
                  </c:pt>
                  <c:pt idx="8">
                    <c:v> </c:v>
                  </c:pt>
                  <c:pt idx="9">
                    <c:v>B=2</c:v>
                  </c:pt>
                  <c:pt idx="10">
                    <c:v>B=3</c:v>
                  </c:pt>
                  <c:pt idx="11">
                    <c:v>B=4</c:v>
                  </c:pt>
                  <c:pt idx="12">
                    <c:v>B=5</c:v>
                  </c:pt>
                  <c:pt idx="13">
                    <c:v>B=6</c:v>
                  </c:pt>
                </c:lvl>
                <c:lvl>
                  <c:pt idx="0">
                    <c:v>m=4</c:v>
                  </c:pt>
                  <c:pt idx="3">
                    <c:v> </c:v>
                  </c:pt>
                  <c:pt idx="4">
                    <c:v>m=5</c:v>
                  </c:pt>
                  <c:pt idx="8">
                    <c:v> </c:v>
                  </c:pt>
                  <c:pt idx="9">
                    <c:v>m=6</c:v>
                  </c:pt>
                </c:lvl>
              </c:multiLvlStrCache>
            </c:multiLvlStrRef>
          </c:cat>
          <c:val>
            <c:numRef>
              <c:f>'SkipRatio &amp; Elapsed B2_B6'!$V$5:$V$18</c:f>
              <c:numCache>
                <c:formatCode>0.00%</c:formatCode>
                <c:ptCount val="14"/>
                <c:pt idx="0">
                  <c:v>0.7984</c:v>
                </c:pt>
                <c:pt idx="1">
                  <c:v>0.80280000000000062</c:v>
                </c:pt>
                <c:pt idx="2">
                  <c:v>0.69050000000000056</c:v>
                </c:pt>
                <c:pt idx="4">
                  <c:v>0.80130000000000001</c:v>
                </c:pt>
                <c:pt idx="5">
                  <c:v>0.82770000000000066</c:v>
                </c:pt>
                <c:pt idx="6">
                  <c:v>0.80259999999999998</c:v>
                </c:pt>
                <c:pt idx="7">
                  <c:v>0.65040000000000064</c:v>
                </c:pt>
                <c:pt idx="9">
                  <c:v>0.80740000000000001</c:v>
                </c:pt>
                <c:pt idx="10">
                  <c:v>0.84619999999999995</c:v>
                </c:pt>
                <c:pt idx="11">
                  <c:v>0.84330000000000005</c:v>
                </c:pt>
                <c:pt idx="12">
                  <c:v>0.79</c:v>
                </c:pt>
                <c:pt idx="13">
                  <c:v>0.61760000000000093</c:v>
                </c:pt>
              </c:numCache>
            </c:numRef>
          </c:val>
        </c:ser>
        <c:ser>
          <c:idx val="1"/>
          <c:order val="1"/>
          <c:tx>
            <c:strRef>
              <c:f>'SkipRatio &amp; Elapsed B2_B6'!$W$4</c:f>
              <c:strCache>
                <c:ptCount val="1"/>
                <c:pt idx="0">
                  <c:v>MWM</c:v>
                </c:pt>
              </c:strCache>
            </c:strRef>
          </c:tx>
          <c:invertIfNegative val="0"/>
          <c:cat>
            <c:multiLvlStrRef>
              <c:f>'SkipRatio &amp; Elapsed B2_B6'!$B$5:$C$18</c:f>
              <c:multiLvlStrCache>
                <c:ptCount val="14"/>
                <c:lvl>
                  <c:pt idx="0">
                    <c:v>B=2</c:v>
                  </c:pt>
                  <c:pt idx="1">
                    <c:v>B=3</c:v>
                  </c:pt>
                  <c:pt idx="2">
                    <c:v>B=4</c:v>
                  </c:pt>
                  <c:pt idx="3">
                    <c:v> </c:v>
                  </c:pt>
                  <c:pt idx="4">
                    <c:v>B=2</c:v>
                  </c:pt>
                  <c:pt idx="5">
                    <c:v>B=3</c:v>
                  </c:pt>
                  <c:pt idx="6">
                    <c:v>B=4</c:v>
                  </c:pt>
                  <c:pt idx="7">
                    <c:v>B=5</c:v>
                  </c:pt>
                  <c:pt idx="8">
                    <c:v> </c:v>
                  </c:pt>
                  <c:pt idx="9">
                    <c:v>B=2</c:v>
                  </c:pt>
                  <c:pt idx="10">
                    <c:v>B=3</c:v>
                  </c:pt>
                  <c:pt idx="11">
                    <c:v>B=4</c:v>
                  </c:pt>
                  <c:pt idx="12">
                    <c:v>B=5</c:v>
                  </c:pt>
                  <c:pt idx="13">
                    <c:v>B=6</c:v>
                  </c:pt>
                </c:lvl>
                <c:lvl>
                  <c:pt idx="0">
                    <c:v>m=4</c:v>
                  </c:pt>
                  <c:pt idx="3">
                    <c:v> </c:v>
                  </c:pt>
                  <c:pt idx="4">
                    <c:v>m=5</c:v>
                  </c:pt>
                  <c:pt idx="8">
                    <c:v> </c:v>
                  </c:pt>
                  <c:pt idx="9">
                    <c:v>m=6</c:v>
                  </c:pt>
                </c:lvl>
              </c:multiLvlStrCache>
            </c:multiLvlStrRef>
          </c:cat>
          <c:val>
            <c:numRef>
              <c:f>'SkipRatio &amp; Elapsed B2_B6'!$W$5:$W$18</c:f>
              <c:numCache>
                <c:formatCode>0.00%</c:formatCode>
                <c:ptCount val="14"/>
                <c:pt idx="0">
                  <c:v>0.35940000000000033</c:v>
                </c:pt>
                <c:pt idx="1">
                  <c:v>0.40010000000000001</c:v>
                </c:pt>
                <c:pt idx="2">
                  <c:v>0</c:v>
                </c:pt>
                <c:pt idx="4">
                  <c:v>0.43900000000000033</c:v>
                </c:pt>
                <c:pt idx="5">
                  <c:v>0.53849999999999998</c:v>
                </c:pt>
                <c:pt idx="6">
                  <c:v>0.45840000000000031</c:v>
                </c:pt>
                <c:pt idx="7">
                  <c:v>0</c:v>
                </c:pt>
                <c:pt idx="9">
                  <c:v>0.51119999999999999</c:v>
                </c:pt>
                <c:pt idx="10">
                  <c:v>0.63040000000000063</c:v>
                </c:pt>
                <c:pt idx="11">
                  <c:v>0.62190000000000079</c:v>
                </c:pt>
                <c:pt idx="12">
                  <c:v>0.47980000000000039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372672"/>
        <c:axId val="125390848"/>
      </c:barChart>
      <c:catAx>
        <c:axId val="1253726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125390848"/>
        <c:crosses val="autoZero"/>
        <c:auto val="1"/>
        <c:lblAlgn val="ctr"/>
        <c:lblOffset val="100"/>
        <c:noMultiLvlLbl val="0"/>
      </c:catAx>
      <c:valAx>
        <c:axId val="12539084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he-IL"/>
          </a:p>
        </c:txPr>
        <c:crossAx val="125372672"/>
        <c:crosses val="autoZero"/>
        <c:crossBetween val="between"/>
        <c:majorUnit val="0.2"/>
        <c:minorUnit val="2.0000000000000032E-2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he-I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Snort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'SkipRatio &amp; Elapsed B2_B6'!$AC$4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multiLvlStrRef>
              <c:f>'SkipRatio &amp; Elapsed B2_B6'!$B$5:$C$18</c:f>
              <c:multiLvlStrCache>
                <c:ptCount val="14"/>
                <c:lvl>
                  <c:pt idx="0">
                    <c:v>B=2</c:v>
                  </c:pt>
                  <c:pt idx="1">
                    <c:v>B=3</c:v>
                  </c:pt>
                  <c:pt idx="2">
                    <c:v>B=4</c:v>
                  </c:pt>
                  <c:pt idx="3">
                    <c:v> </c:v>
                  </c:pt>
                  <c:pt idx="4">
                    <c:v>B=2</c:v>
                  </c:pt>
                  <c:pt idx="5">
                    <c:v>B=3</c:v>
                  </c:pt>
                  <c:pt idx="6">
                    <c:v>B=4</c:v>
                  </c:pt>
                  <c:pt idx="7">
                    <c:v>B=5</c:v>
                  </c:pt>
                  <c:pt idx="8">
                    <c:v> </c:v>
                  </c:pt>
                  <c:pt idx="9">
                    <c:v>B=2</c:v>
                  </c:pt>
                  <c:pt idx="10">
                    <c:v>B=3</c:v>
                  </c:pt>
                  <c:pt idx="11">
                    <c:v>B=4</c:v>
                  </c:pt>
                  <c:pt idx="12">
                    <c:v>B=5</c:v>
                  </c:pt>
                  <c:pt idx="13">
                    <c:v>B=6</c:v>
                  </c:pt>
                </c:lvl>
                <c:lvl>
                  <c:pt idx="0">
                    <c:v>m=4</c:v>
                  </c:pt>
                  <c:pt idx="3">
                    <c:v> </c:v>
                  </c:pt>
                  <c:pt idx="4">
                    <c:v>m=5</c:v>
                  </c:pt>
                  <c:pt idx="8">
                    <c:v> </c:v>
                  </c:pt>
                  <c:pt idx="9">
                    <c:v>m=6</c:v>
                  </c:pt>
                </c:lvl>
              </c:multiLvlStrCache>
            </c:multiLvlStrRef>
          </c:cat>
          <c:val>
            <c:numRef>
              <c:f>'SkipRatio &amp; Elapsed B2_B6'!$AC$5:$AC$18</c:f>
              <c:numCache>
                <c:formatCode>0.00%</c:formatCode>
                <c:ptCount val="14"/>
                <c:pt idx="0">
                  <c:v>1.0303562788091778</c:v>
                </c:pt>
                <c:pt idx="1">
                  <c:v>1.1302659515029621</c:v>
                </c:pt>
                <c:pt idx="2">
                  <c:v>1.0465880283511821</c:v>
                </c:pt>
                <c:pt idx="4">
                  <c:v>1.2714789862046838</c:v>
                </c:pt>
                <c:pt idx="5">
                  <c:v>1.4297258297258297</c:v>
                </c:pt>
                <c:pt idx="6">
                  <c:v>1.5186419895007102</c:v>
                </c:pt>
                <c:pt idx="7">
                  <c:v>1.2709896735295998</c:v>
                </c:pt>
                <c:pt idx="9">
                  <c:v>1.3736712122839028</c:v>
                </c:pt>
                <c:pt idx="10">
                  <c:v>1.6468846549948506</c:v>
                </c:pt>
                <c:pt idx="11">
                  <c:v>1.8184790334044059</c:v>
                </c:pt>
                <c:pt idx="12">
                  <c:v>1.6138513939699746</c:v>
                </c:pt>
                <c:pt idx="13">
                  <c:v>1.2901371520774498</c:v>
                </c:pt>
              </c:numCache>
            </c:numRef>
          </c:val>
        </c:ser>
        <c:ser>
          <c:idx val="1"/>
          <c:order val="1"/>
          <c:tx>
            <c:strRef>
              <c:f>'SkipRatio &amp; Elapsed B2_B6'!$AD$4</c:f>
              <c:strCache>
                <c:ptCount val="1"/>
                <c:pt idx="0">
                  <c:v>MWM</c:v>
                </c:pt>
              </c:strCache>
            </c:strRef>
          </c:tx>
          <c:invertIfNegative val="0"/>
          <c:cat>
            <c:multiLvlStrRef>
              <c:f>'SkipRatio &amp; Elapsed B2_B6'!$B$5:$C$18</c:f>
              <c:multiLvlStrCache>
                <c:ptCount val="14"/>
                <c:lvl>
                  <c:pt idx="0">
                    <c:v>B=2</c:v>
                  </c:pt>
                  <c:pt idx="1">
                    <c:v>B=3</c:v>
                  </c:pt>
                  <c:pt idx="2">
                    <c:v>B=4</c:v>
                  </c:pt>
                  <c:pt idx="3">
                    <c:v> </c:v>
                  </c:pt>
                  <c:pt idx="4">
                    <c:v>B=2</c:v>
                  </c:pt>
                  <c:pt idx="5">
                    <c:v>B=3</c:v>
                  </c:pt>
                  <c:pt idx="6">
                    <c:v>B=4</c:v>
                  </c:pt>
                  <c:pt idx="7">
                    <c:v>B=5</c:v>
                  </c:pt>
                  <c:pt idx="8">
                    <c:v> </c:v>
                  </c:pt>
                  <c:pt idx="9">
                    <c:v>B=2</c:v>
                  </c:pt>
                  <c:pt idx="10">
                    <c:v>B=3</c:v>
                  </c:pt>
                  <c:pt idx="11">
                    <c:v>B=4</c:v>
                  </c:pt>
                  <c:pt idx="12">
                    <c:v>B=5</c:v>
                  </c:pt>
                  <c:pt idx="13">
                    <c:v>B=6</c:v>
                  </c:pt>
                </c:lvl>
                <c:lvl>
                  <c:pt idx="0">
                    <c:v>m=4</c:v>
                  </c:pt>
                  <c:pt idx="3">
                    <c:v> </c:v>
                  </c:pt>
                  <c:pt idx="4">
                    <c:v>m=5</c:v>
                  </c:pt>
                  <c:pt idx="8">
                    <c:v> </c:v>
                  </c:pt>
                  <c:pt idx="9">
                    <c:v>m=6</c:v>
                  </c:pt>
                </c:lvl>
              </c:multiLvlStrCache>
            </c:multiLvlStrRef>
          </c:cat>
          <c:val>
            <c:numRef>
              <c:f>'SkipRatio &amp; Elapsed B2_B6'!$AD$5:$AD$18</c:f>
              <c:numCache>
                <c:formatCode>0.00%</c:formatCode>
                <c:ptCount val="14"/>
                <c:pt idx="0">
                  <c:v>0.60078106438584056</c:v>
                </c:pt>
                <c:pt idx="1">
                  <c:v>0.77276720910688423</c:v>
                </c:pt>
                <c:pt idx="2">
                  <c:v>0.66054431764379518</c:v>
                </c:pt>
                <c:pt idx="4">
                  <c:v>0.73396670185380652</c:v>
                </c:pt>
                <c:pt idx="5">
                  <c:v>0.94917852181826856</c:v>
                </c:pt>
                <c:pt idx="6">
                  <c:v>1.0573608665492769</c:v>
                </c:pt>
                <c:pt idx="7">
                  <c:v>0.78141882566347265</c:v>
                </c:pt>
                <c:pt idx="9">
                  <c:v>0.81817600409311864</c:v>
                </c:pt>
                <c:pt idx="10">
                  <c:v>1.1700201207243461</c:v>
                </c:pt>
                <c:pt idx="11">
                  <c:v>1.3979892907878906</c:v>
                </c:pt>
                <c:pt idx="12">
                  <c:v>1.1369534305012463</c:v>
                </c:pt>
                <c:pt idx="13">
                  <c:v>0.7989632775418436</c:v>
                </c:pt>
              </c:numCache>
            </c:numRef>
          </c:val>
        </c:ser>
        <c:ser>
          <c:idx val="2"/>
          <c:order val="2"/>
          <c:tx>
            <c:strRef>
              <c:f>'SkipRatio &amp; Elapsed B2_B6'!$AE$4</c:f>
              <c:strCache>
                <c:ptCount val="1"/>
                <c:pt idx="0">
                  <c:v>ACCH</c:v>
                </c:pt>
              </c:strCache>
            </c:strRef>
          </c:tx>
          <c:invertIfNegative val="0"/>
          <c:cat>
            <c:multiLvlStrRef>
              <c:f>'SkipRatio &amp; Elapsed B2_B6'!$B$5:$C$18</c:f>
              <c:multiLvlStrCache>
                <c:ptCount val="14"/>
                <c:lvl>
                  <c:pt idx="0">
                    <c:v>B=2</c:v>
                  </c:pt>
                  <c:pt idx="1">
                    <c:v>B=3</c:v>
                  </c:pt>
                  <c:pt idx="2">
                    <c:v>B=4</c:v>
                  </c:pt>
                  <c:pt idx="3">
                    <c:v> </c:v>
                  </c:pt>
                  <c:pt idx="4">
                    <c:v>B=2</c:v>
                  </c:pt>
                  <c:pt idx="5">
                    <c:v>B=3</c:v>
                  </c:pt>
                  <c:pt idx="6">
                    <c:v>B=4</c:v>
                  </c:pt>
                  <c:pt idx="7">
                    <c:v>B=5</c:v>
                  </c:pt>
                  <c:pt idx="8">
                    <c:v> </c:v>
                  </c:pt>
                  <c:pt idx="9">
                    <c:v>B=2</c:v>
                  </c:pt>
                  <c:pt idx="10">
                    <c:v>B=3</c:v>
                  </c:pt>
                  <c:pt idx="11">
                    <c:v>B=4</c:v>
                  </c:pt>
                  <c:pt idx="12">
                    <c:v>B=5</c:v>
                  </c:pt>
                  <c:pt idx="13">
                    <c:v>B=6</c:v>
                  </c:pt>
                </c:lvl>
                <c:lvl>
                  <c:pt idx="0">
                    <c:v>m=4</c:v>
                  </c:pt>
                  <c:pt idx="3">
                    <c:v> </c:v>
                  </c:pt>
                  <c:pt idx="4">
                    <c:v>m=5</c:v>
                  </c:pt>
                  <c:pt idx="8">
                    <c:v> </c:v>
                  </c:pt>
                  <c:pt idx="9">
                    <c:v>m=6</c:v>
                  </c:pt>
                </c:lvl>
              </c:multiLvlStrCache>
            </c:multiLvlStrRef>
          </c:cat>
          <c:val>
            <c:numRef>
              <c:f>'SkipRatio &amp; Elapsed B2_B6'!$AE$5:$AE$18</c:f>
              <c:numCache>
                <c:formatCode>0.00%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703488"/>
        <c:axId val="126705024"/>
      </c:barChart>
      <c:catAx>
        <c:axId val="1267034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126705024"/>
        <c:crosses val="autoZero"/>
        <c:auto val="1"/>
        <c:lblAlgn val="ctr"/>
        <c:lblOffset val="100"/>
        <c:noMultiLvlLbl val="0"/>
      </c:catAx>
      <c:valAx>
        <c:axId val="126705024"/>
        <c:scaling>
          <c:orientation val="minMax"/>
          <c:max val="2.5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he-IL"/>
          </a:p>
        </c:txPr>
        <c:crossAx val="126703488"/>
        <c:crosses val="autoZero"/>
        <c:crossBetween val="between"/>
        <c:majorUnit val="0.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he-IL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fld id="{56941917-EFCC-4522-B7C1-7B54246D0E1C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174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fld id="{142F4789-4CF5-4165-825C-264F67E17401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3F18A-F7BA-4608-88A6-9460FDF28ABD}" type="slidenum">
              <a:rPr lang="he-IL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3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4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4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1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5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F4789-4CF5-4165-825C-264F67E17401}" type="slidenum">
              <a:rPr lang="he-IL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723F08-E8C5-4506-AAC7-1428446960C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DE5759-7CA3-4E8F-9A27-0CC346DF498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6563" y="115888"/>
            <a:ext cx="2070100" cy="6084887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6263" y="115888"/>
            <a:ext cx="6057900" cy="608488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BAF46-0BD9-41C1-B0F8-61E31F0D5D9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6E527C-316C-43D9-AED3-FD5E1A0472F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0B51A0-03F8-4CA8-8BE8-A0AFF7F2633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6263" y="1304925"/>
            <a:ext cx="4064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792663" y="1304925"/>
            <a:ext cx="4064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34BC2-A39F-4FBA-AC99-13B027A4245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7091A0-6872-40FE-A7A9-A764B7351A8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A45DFA-0F56-4B91-8C81-F00D8B0A3BC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2C0841-8BB1-4E59-8B0A-911E8C0C611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34E570-77CE-443C-A885-CED790F8761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1B8DDF-B3F1-4877-BB30-0D3204A21FC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15888"/>
            <a:ext cx="7669213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30492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4550" y="6418263"/>
            <a:ext cx="6080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Arial" pitchFamily="34" charset="0"/>
              </a:defRPr>
            </a:lvl1pPr>
          </a:lstStyle>
          <a:p>
            <a:fld id="{1982CD10-5FE3-4327-B1A9-7A76BE8B9995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7950" y="1100138"/>
            <a:ext cx="8607425" cy="9683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endParaRPr kumimoji="1" lang="he-IL" sz="240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152400"/>
            <a:ext cx="77724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rtl="0"/>
            <a:endParaRPr lang="he-IL" sz="4400" b="1">
              <a:solidFill>
                <a:srgbClr val="003366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 flipH="1">
            <a:off x="250825" y="981075"/>
            <a:ext cx="96838" cy="5724525"/>
          </a:xfrm>
          <a:prstGeom prst="rect">
            <a:avLst/>
          </a:prstGeom>
          <a:gradFill rotWithShape="1">
            <a:gsLst>
              <a:gs pos="0">
                <a:srgbClr val="336699">
                  <a:alpha val="75000"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endParaRPr kumimoji="1" lang="he-IL" sz="2400"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46038"/>
            <a:ext cx="1079500" cy="898525"/>
            <a:chOff x="0" y="29"/>
            <a:chExt cx="702" cy="589"/>
          </a:xfrm>
        </p:grpSpPr>
        <p:pic>
          <p:nvPicPr>
            <p:cNvPr id="1036" name="Picture 12" descr="connect_to_network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29"/>
              <a:ext cx="589" cy="589"/>
            </a:xfrm>
            <a:prstGeom prst="rect">
              <a:avLst/>
            </a:prstGeom>
            <a:noFill/>
          </p:spPr>
        </p:pic>
        <p:pic>
          <p:nvPicPr>
            <p:cNvPr id="1037" name="Picture 13" descr="viewma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17" y="232"/>
              <a:ext cx="385" cy="385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3366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99FF"/>
        </a:buClr>
        <a:buSzPct val="65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6699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99FF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lr>
          <a:srgbClr val="336699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rgbClr val="336699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rgbClr val="336699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rgbClr val="336699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rgbClr val="336699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38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84212" y="1895344"/>
            <a:ext cx="80642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4800" b="1" dirty="0" smtClean="0">
                <a:solidFill>
                  <a:srgbClr val="00B050"/>
                </a:solidFill>
              </a:rPr>
              <a:t>Shift-based Pattern Matching for Compressed Web Traffic</a:t>
            </a:r>
            <a:endParaRPr lang="en-US" sz="4800" b="1" dirty="0">
              <a:solidFill>
                <a:srgbClr val="00B050"/>
              </a:solidFill>
            </a:endParaRPr>
          </a:p>
        </p:txBody>
      </p:sp>
      <p:pic>
        <p:nvPicPr>
          <p:cNvPr id="12" name="Picture 13" descr="http://noc.ilan.net.il/research/telescope/id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4624"/>
            <a:ext cx="1439652" cy="96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8" y="3897052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rt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Presented by Victor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Zigdon</a:t>
            </a:r>
            <a:r>
              <a:rPr lang="en-US" sz="2800" baseline="30000" dirty="0" smtClean="0"/>
              <a:t>1*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lvl="0" algn="ctr" rt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Joint work with: Dr.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Anat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Bremler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-Barr</a:t>
            </a:r>
            <a:r>
              <a:rPr lang="en-US" sz="2000" baseline="30000" dirty="0" smtClean="0"/>
              <a:t>1*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and 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Comic Sans MS" pitchFamily="66" charset="0"/>
                <a:cs typeface="Times New Roman" pitchFamily="18" charset="0"/>
              </a:rPr>
              <a:t>Yaron</a:t>
            </a:r>
            <a:r>
              <a:rPr lang="en-US" sz="2000" dirty="0" smtClean="0">
                <a:solidFill>
                  <a:sysClr val="windowText" lastClr="000000"/>
                </a:solidFill>
                <a:latin typeface="Comic Sans MS" pitchFamily="66" charset="0"/>
                <a:cs typeface="Times New Roman" pitchFamily="18" charset="0"/>
              </a:rPr>
              <a:t> Koral</a:t>
            </a:r>
            <a:r>
              <a:rPr lang="en-US" sz="2000" baseline="30000" dirty="0" smtClean="0"/>
              <a:t>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15888"/>
            <a:ext cx="7164983" cy="782637"/>
          </a:xfrm>
        </p:spPr>
        <p:txBody>
          <a:bodyPr/>
          <a:lstStyle/>
          <a:p>
            <a:r>
              <a:rPr lang="en-US" dirty="0" smtClean="0"/>
              <a:t>The SPC Algorith</a:t>
            </a:r>
            <a:r>
              <a:rPr lang="en-US" dirty="0"/>
              <a:t>m</a:t>
            </a:r>
          </a:p>
        </p:txBody>
      </p:sp>
      <p:pic>
        <p:nvPicPr>
          <p:cNvPr id="7" name="Picture 5" descr="Microph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008" y="5382840"/>
            <a:ext cx="1070496" cy="1070496"/>
          </a:xfrm>
          <a:prstGeom prst="rect">
            <a:avLst/>
          </a:prstGeom>
          <a:noFill/>
        </p:spPr>
      </p:pic>
      <p:sp>
        <p:nvSpPr>
          <p:cNvPr id="9" name="מלבן 8"/>
          <p:cNvSpPr/>
          <p:nvPr/>
        </p:nvSpPr>
        <p:spPr>
          <a:xfrm>
            <a:off x="539552" y="5589240"/>
            <a:ext cx="646246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eaLnBrk="0" hangingPunct="0">
              <a:spcBef>
                <a:spcPct val="20000"/>
              </a:spcBef>
            </a:pPr>
            <a:r>
              <a:rPr lang="en-US" sz="1400" kern="0" dirty="0" smtClean="0">
                <a:solidFill>
                  <a:srgbClr val="000000"/>
                </a:solidFill>
                <a:latin typeface="Comic Sans MS" pitchFamily="66" charset="0"/>
                <a:cs typeface="David" pitchFamily="34" charset="-79"/>
              </a:rPr>
              <a:t>1 Computer Science Dept. Interdisciplinary Center, </a:t>
            </a:r>
            <a:r>
              <a:rPr lang="en-US" sz="1400" kern="0" dirty="0" err="1" smtClean="0">
                <a:solidFill>
                  <a:srgbClr val="000000"/>
                </a:solidFill>
                <a:latin typeface="Comic Sans MS" pitchFamily="66" charset="0"/>
                <a:cs typeface="David" pitchFamily="34" charset="-79"/>
              </a:rPr>
              <a:t>Herzliya</a:t>
            </a:r>
            <a:r>
              <a:rPr lang="en-US" sz="1400" kern="0" dirty="0" smtClean="0">
                <a:solidFill>
                  <a:srgbClr val="000000"/>
                </a:solidFill>
                <a:latin typeface="Comic Sans MS" pitchFamily="66" charset="0"/>
                <a:cs typeface="David" pitchFamily="34" charset="-79"/>
              </a:rPr>
              <a:t>, Israel</a:t>
            </a:r>
          </a:p>
          <a:p>
            <a:pPr algn="l" rtl="0" eaLnBrk="0" hangingPunct="0">
              <a:spcBef>
                <a:spcPct val="20000"/>
              </a:spcBef>
            </a:pPr>
            <a:r>
              <a:rPr lang="en-US" sz="1400" kern="0" dirty="0" smtClean="0">
                <a:solidFill>
                  <a:srgbClr val="000000"/>
                </a:solidFill>
                <a:latin typeface="Comic Sans MS" pitchFamily="66" charset="0"/>
                <a:cs typeface="David" pitchFamily="34" charset="-79"/>
              </a:rPr>
              <a:t>2 </a:t>
            </a:r>
            <a:r>
              <a:rPr lang="en-US" sz="1400" kern="0" dirty="0" err="1" smtClean="0">
                <a:solidFill>
                  <a:srgbClr val="000000"/>
                </a:solidFill>
                <a:latin typeface="Comic Sans MS" pitchFamily="66" charset="0"/>
                <a:cs typeface="David" pitchFamily="34" charset="-79"/>
              </a:rPr>
              <a:t>Blavatnik</a:t>
            </a:r>
            <a:r>
              <a:rPr lang="en-US" sz="1400" kern="0" dirty="0" smtClean="0">
                <a:solidFill>
                  <a:srgbClr val="000000"/>
                </a:solidFill>
                <a:latin typeface="Comic Sans MS" pitchFamily="66" charset="0"/>
                <a:cs typeface="David" pitchFamily="34" charset="-79"/>
              </a:rPr>
              <a:t> School of Computer Sciences Tel-Aviv University, Israel</a:t>
            </a:r>
          </a:p>
        </p:txBody>
      </p:sp>
      <p:sp>
        <p:nvSpPr>
          <p:cNvPr id="10" name="Rectangle 3"/>
          <p:cNvSpPr/>
          <p:nvPr/>
        </p:nvSpPr>
        <p:spPr>
          <a:xfrm>
            <a:off x="4572000" y="658973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⋆ Supported by European Research Council (ERC) Starting Grant no. </a:t>
            </a:r>
            <a:r>
              <a:rPr lang="en-US" sz="1100" i="1" dirty="0" smtClean="0">
                <a:cs typeface="Times New Roman" pitchFamily="18" charset="0"/>
              </a:rPr>
              <a:t>259085</a:t>
            </a:r>
            <a:endParaRPr lang="he-IL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Modified Wu-</a:t>
            </a:r>
            <a:r>
              <a:rPr lang="en-US" sz="3600" dirty="0" err="1" smtClean="0"/>
              <a:t>Manber</a:t>
            </a:r>
            <a:r>
              <a:rPr lang="en-US" sz="3600" dirty="0" smtClean="0"/>
              <a:t> (MWM) </a:t>
            </a:r>
            <a:br>
              <a:rPr lang="en-US" sz="36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Example - Simulated Scan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10</a:t>
            </a:fld>
            <a:endParaRPr lang="en-US"/>
          </a:p>
        </p:txBody>
      </p:sp>
      <p:sp>
        <p:nvSpPr>
          <p:cNvPr id="10" name="מציין מיקום תוכן 2"/>
          <p:cNvSpPr>
            <a:spLocks noGrp="1"/>
          </p:cNvSpPr>
          <p:nvPr>
            <p:ph idx="1"/>
          </p:nvPr>
        </p:nvSpPr>
        <p:spPr>
          <a:xfrm>
            <a:off x="540060" y="1304925"/>
            <a:ext cx="8424428" cy="48958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91980" y="1520788"/>
            <a:ext cx="24286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u="sng" smtClean="0"/>
              <a:t>Shift Table (B=2)</a:t>
            </a:r>
            <a:endParaRPr lang="he-IL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18084" y="1520788"/>
            <a:ext cx="21627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u="sng" dirty="0" smtClean="0"/>
              <a:t>Patterns (m=5)</a:t>
            </a:r>
            <a:endParaRPr lang="he-IL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743908" y="3383704"/>
            <a:ext cx="39244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Otherwise, 4        (</a:t>
            </a:r>
            <a:r>
              <a:rPr lang="en-US" dirty="0" err="1" smtClean="0"/>
              <a:t>MaxShift</a:t>
            </a:r>
            <a:r>
              <a:rPr lang="en-US" dirty="0" smtClean="0"/>
              <a:t> = 5-2+1=4)</a:t>
            </a:r>
            <a:endParaRPr lang="he-IL" dirty="0"/>
          </a:p>
        </p:txBody>
      </p:sp>
      <p:pic>
        <p:nvPicPr>
          <p:cNvPr id="358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78" y="4545124"/>
            <a:ext cx="7010166" cy="12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97152"/>
            <a:ext cx="6924330" cy="85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97152"/>
            <a:ext cx="6910018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1580" y="4797152"/>
            <a:ext cx="6867098" cy="110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0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1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2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1580" y="4797152"/>
            <a:ext cx="6867098" cy="110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5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1580" y="4797152"/>
            <a:ext cx="6867099" cy="10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6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1580" y="4797152"/>
            <a:ext cx="6881408" cy="111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7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1580" y="4797152"/>
            <a:ext cx="6881401" cy="9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8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580" y="4797153"/>
            <a:ext cx="6876764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קבוצה 35"/>
          <p:cNvGrpSpPr/>
          <p:nvPr/>
        </p:nvGrpSpPr>
        <p:grpSpPr>
          <a:xfrm>
            <a:off x="3779912" y="1943100"/>
            <a:ext cx="3762375" cy="1485900"/>
            <a:chOff x="3779912" y="1943100"/>
            <a:chExt cx="3762375" cy="14859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779912" y="1943100"/>
              <a:ext cx="3762375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20" name="Picture 20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031940" y="2456892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קבוצה 34"/>
          <p:cNvGrpSpPr/>
          <p:nvPr/>
        </p:nvGrpSpPr>
        <p:grpSpPr>
          <a:xfrm>
            <a:off x="539552" y="1919858"/>
            <a:ext cx="2590800" cy="1581150"/>
            <a:chOff x="539552" y="1919858"/>
            <a:chExt cx="2590800" cy="15811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39552" y="1919858"/>
              <a:ext cx="2590800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21" name="Picture 2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162286" y="2381833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422426" y="2381833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08112" y="115888"/>
            <a:ext cx="8208404" cy="782637"/>
          </a:xfrm>
        </p:spPr>
        <p:txBody>
          <a:bodyPr/>
          <a:lstStyle/>
          <a:p>
            <a:r>
              <a:rPr lang="en-US" sz="3600" dirty="0" smtClean="0"/>
              <a:t>Enter SPC</a:t>
            </a:r>
            <a:br>
              <a:rPr lang="en-US" sz="3600" dirty="0" smtClean="0"/>
            </a:br>
            <a:r>
              <a:rPr lang="en-US" sz="2800" dirty="0" smtClean="0">
                <a:solidFill>
                  <a:srgbClr val="C0000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hift-based </a:t>
            </a:r>
            <a:r>
              <a:rPr lang="en-US" sz="2800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>
                <a:solidFill>
                  <a:srgbClr val="00B050"/>
                </a:solidFill>
              </a:rPr>
              <a:t>attern matching for </a:t>
            </a:r>
            <a:r>
              <a:rPr lang="en-US" sz="2800" dirty="0" smtClean="0">
                <a:solidFill>
                  <a:srgbClr val="C0000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ompressed traffic</a:t>
            </a:r>
            <a:endParaRPr lang="he-IL" sz="2800" dirty="0">
              <a:solidFill>
                <a:srgbClr val="00B05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Recall that LZ77 compress data with pointers to past occurrences of strings</a:t>
            </a:r>
          </a:p>
          <a:p>
            <a:pPr lvl="1">
              <a:buNone/>
            </a:pP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Bytes referred by pointers were already scanned</a:t>
            </a:r>
          </a:p>
          <a:p>
            <a:pPr lvl="1">
              <a:buNone/>
            </a:pP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If we have a prior knowledge that an area does not  </a:t>
            </a:r>
            <a:br>
              <a:rPr lang="en-US" sz="2600" dirty="0" smtClean="0"/>
            </a:br>
            <a:r>
              <a:rPr lang="en-US" sz="2600" dirty="0" smtClean="0"/>
              <a:t> contain matches we can skip scanning most of it</a:t>
            </a:r>
          </a:p>
          <a:p>
            <a:endParaRPr lang="en-US" dirty="0" smtClean="0"/>
          </a:p>
          <a:p>
            <a:r>
              <a:rPr lang="en-US" sz="3000" dirty="0" smtClean="0"/>
              <a:t>General method:</a:t>
            </a:r>
          </a:p>
          <a:p>
            <a:pPr lvl="1"/>
            <a:r>
              <a:rPr lang="en-US" sz="2600" dirty="0" smtClean="0"/>
              <a:t>Perform on-the-fly decompression and scanning</a:t>
            </a:r>
          </a:p>
          <a:p>
            <a:pPr lvl="1"/>
            <a:r>
              <a:rPr lang="en-US" sz="2600" dirty="0" smtClean="0"/>
              <a:t>Scan uncompressed portions of the data using MWM and skip most of the data represented by LZ77 pointers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11</a:t>
            </a:fld>
            <a:endParaRPr lang="en-US"/>
          </a:p>
        </p:txBody>
      </p:sp>
      <p:pic>
        <p:nvPicPr>
          <p:cNvPr id="5" name="Picture 8" descr="j00787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300" y="3897052"/>
            <a:ext cx="1692188" cy="915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Matches Information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62" y="1304924"/>
            <a:ext cx="8567738" cy="5220420"/>
          </a:xfrm>
        </p:spPr>
        <p:txBody>
          <a:bodyPr>
            <a:normAutofit lnSpcReduction="10000"/>
          </a:bodyPr>
          <a:lstStyle/>
          <a:p>
            <a:r>
              <a:rPr lang="en-US" sz="2800" b="1" i="1" u="sng" dirty="0" smtClean="0"/>
              <a:t>partial match</a:t>
            </a:r>
            <a:r>
              <a:rPr lang="en-US" sz="2800" dirty="0" smtClean="0"/>
              <a:t> </a:t>
            </a:r>
            <a:r>
              <a:rPr lang="en-US" sz="2800" b="1" dirty="0" smtClean="0"/>
              <a:t>≡</a:t>
            </a:r>
            <a:r>
              <a:rPr lang="en-US" sz="2800" dirty="0" smtClean="0"/>
              <a:t> a match of the </a:t>
            </a:r>
            <a:r>
              <a:rPr lang="en-US" sz="2800" b="1" dirty="0" smtClean="0"/>
              <a:t>m</a:t>
            </a:r>
            <a:r>
              <a:rPr lang="en-US" sz="2800" dirty="0" smtClean="0"/>
              <a:t>-bytes </a:t>
            </a:r>
            <a:r>
              <a:rPr lang="en-US" sz="2800" i="1" dirty="0" smtClean="0"/>
              <a:t>scan window </a:t>
            </a:r>
            <a:r>
              <a:rPr lang="en-US" sz="2800" dirty="0" smtClean="0"/>
              <a:t>with the </a:t>
            </a:r>
            <a:r>
              <a:rPr lang="en-US" sz="2800" b="1" dirty="0" smtClean="0"/>
              <a:t>m</a:t>
            </a:r>
            <a:r>
              <a:rPr lang="en-US" sz="2800" dirty="0" smtClean="0"/>
              <a:t>-bytes prefix of a pattern</a:t>
            </a:r>
          </a:p>
          <a:p>
            <a:r>
              <a:rPr lang="en-US" sz="2800" b="1" i="1" u="sng" dirty="0" smtClean="0"/>
              <a:t>exact match</a:t>
            </a:r>
            <a:r>
              <a:rPr lang="en-US" sz="2800" b="1" dirty="0" smtClean="0"/>
              <a:t> ≡ </a:t>
            </a:r>
            <a:r>
              <a:rPr lang="en-US" sz="2800" dirty="0" smtClean="0"/>
              <a:t>full pattern match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b="1" i="1" dirty="0" smtClean="0"/>
          </a:p>
          <a:p>
            <a:pPr>
              <a:buNone/>
            </a:pPr>
            <a:r>
              <a:rPr lang="en-US" sz="2800" b="1" i="1" dirty="0" err="1" smtClean="0"/>
              <a:t>PartialMatch</a:t>
            </a:r>
            <a:r>
              <a:rPr lang="en-US" sz="2800" dirty="0" smtClean="0"/>
              <a:t> bit-vector</a:t>
            </a:r>
          </a:p>
          <a:p>
            <a:r>
              <a:rPr lang="en-US" sz="2400" dirty="0" smtClean="0"/>
              <a:t>Mark partial matches found in scanned text</a:t>
            </a:r>
          </a:p>
          <a:p>
            <a:r>
              <a:rPr lang="en-US" sz="2400" dirty="0" smtClean="0"/>
              <a:t>Maintaining one bit per byte.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654" y="3248980"/>
            <a:ext cx="8705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קבוצה 11"/>
          <p:cNvGrpSpPr/>
          <p:nvPr/>
        </p:nvGrpSpPr>
        <p:grpSpPr>
          <a:xfrm>
            <a:off x="6588224" y="5007582"/>
            <a:ext cx="2556284" cy="1697782"/>
            <a:chOff x="539552" y="1919858"/>
            <a:chExt cx="2590800" cy="158115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1919858"/>
              <a:ext cx="2590800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62286" y="2381833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2426" y="2381833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קשת 18"/>
          <p:cNvSpPr/>
          <p:nvPr/>
        </p:nvSpPr>
        <p:spPr>
          <a:xfrm rot="10800000">
            <a:off x="143508" y="3789040"/>
            <a:ext cx="1044116" cy="1476164"/>
          </a:xfrm>
          <a:prstGeom prst="arc">
            <a:avLst>
              <a:gd name="adj1" fmla="val 16183454"/>
              <a:gd name="adj2" fmla="val 3928429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Pointer Boundaries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62" y="1304924"/>
            <a:ext cx="8460234" cy="504039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Matches may occur in the pointer boundaries: </a:t>
            </a:r>
          </a:p>
          <a:p>
            <a:pPr lvl="1">
              <a:buNone/>
            </a:pPr>
            <a:r>
              <a:rPr lang="en-US" sz="2600" dirty="0" smtClean="0"/>
              <a:t>    A prefix of the referred bytes may be a suffix of a pattern that started previous to the pointer</a:t>
            </a:r>
          </a:p>
          <a:p>
            <a:pPr lvl="1">
              <a:buNone/>
            </a:pPr>
            <a:endParaRPr lang="en-US" sz="500" dirty="0" smtClean="0"/>
          </a:p>
          <a:p>
            <a:pPr lvl="1">
              <a:buNone/>
            </a:pPr>
            <a:r>
              <a:rPr lang="en-US" sz="2600" dirty="0" smtClean="0"/>
              <a:t>    A suffix of the referred bytes may be a prefix of a pattern that continues after the pointer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3900" dirty="0" smtClean="0"/>
          </a:p>
          <a:p>
            <a:endParaRPr lang="en-US" sz="2600" dirty="0" smtClean="0"/>
          </a:p>
          <a:p>
            <a:pPr>
              <a:buNone/>
            </a:pP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Special care needs to be taken to handle pointer boundaries and maintain MWM characteristics</a:t>
            </a:r>
            <a:endParaRPr lang="he-IL" sz="30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13</a:t>
            </a:fld>
            <a:endParaRPr lang="en-US"/>
          </a:p>
        </p:txBody>
      </p:sp>
      <p:grpSp>
        <p:nvGrpSpPr>
          <p:cNvPr id="9" name="קבוצה 8"/>
          <p:cNvGrpSpPr/>
          <p:nvPr/>
        </p:nvGrpSpPr>
        <p:grpSpPr>
          <a:xfrm>
            <a:off x="1007604" y="1979548"/>
            <a:ext cx="288032" cy="369332"/>
            <a:chOff x="971600" y="2699628"/>
            <a:chExt cx="288032" cy="369332"/>
          </a:xfrm>
        </p:grpSpPr>
        <p:sp>
          <p:nvSpPr>
            <p:cNvPr id="7" name="אליפסה 6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1</a:t>
              </a:r>
              <a:endParaRPr lang="he-IL" b="1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1007604" y="2879648"/>
            <a:ext cx="288032" cy="369332"/>
            <a:chOff x="971600" y="2699628"/>
            <a:chExt cx="288032" cy="369332"/>
          </a:xfrm>
        </p:grpSpPr>
        <p:sp>
          <p:nvSpPr>
            <p:cNvPr id="11" name="אליפסה 10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2</a:t>
              </a:r>
              <a:endParaRPr lang="he-IL" b="1" dirty="0"/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611560" y="4513173"/>
            <a:ext cx="288032" cy="369332"/>
            <a:chOff x="971600" y="2699628"/>
            <a:chExt cx="288032" cy="369332"/>
          </a:xfrm>
        </p:grpSpPr>
        <p:sp>
          <p:nvSpPr>
            <p:cNvPr id="14" name="אליפסה 13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1</a:t>
              </a:r>
              <a:endParaRPr lang="he-IL" b="1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6113054" y="4513173"/>
            <a:ext cx="288032" cy="369332"/>
            <a:chOff x="971600" y="2699628"/>
            <a:chExt cx="288032" cy="369332"/>
          </a:xfrm>
        </p:grpSpPr>
        <p:sp>
          <p:nvSpPr>
            <p:cNvPr id="17" name="אליפסה 16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1</a:t>
              </a:r>
              <a:endParaRPr lang="he-IL" b="1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2764682" y="4513173"/>
            <a:ext cx="288032" cy="369332"/>
            <a:chOff x="971600" y="2699628"/>
            <a:chExt cx="288032" cy="369332"/>
          </a:xfrm>
        </p:grpSpPr>
        <p:sp>
          <p:nvSpPr>
            <p:cNvPr id="20" name="אליפסה 19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2</a:t>
              </a:r>
              <a:endParaRPr lang="he-IL" b="1" dirty="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8237290" y="4513173"/>
            <a:ext cx="288032" cy="369332"/>
            <a:chOff x="971600" y="2699628"/>
            <a:chExt cx="288032" cy="369332"/>
          </a:xfrm>
        </p:grpSpPr>
        <p:sp>
          <p:nvSpPr>
            <p:cNvPr id="23" name="אליפסה 22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2</a:t>
              </a:r>
              <a:endParaRPr lang="he-IL" b="1" dirty="0"/>
            </a:p>
          </p:txBody>
        </p:sp>
      </p:grpSp>
      <p:pic>
        <p:nvPicPr>
          <p:cNvPr id="3625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53036"/>
            <a:ext cx="8705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SPC = MWM + Pointers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62" y="1304924"/>
            <a:ext cx="8567738" cy="529242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While scanning text, update the </a:t>
            </a:r>
            <a:r>
              <a:rPr lang="en-US" sz="3000" i="1" dirty="0" err="1" smtClean="0"/>
              <a:t>PartialMatch</a:t>
            </a:r>
            <a:r>
              <a:rPr lang="en-US" sz="3000" i="1" dirty="0" smtClean="0"/>
              <a:t> </a:t>
            </a:r>
            <a:r>
              <a:rPr lang="en-US" sz="3000" dirty="0" smtClean="0"/>
              <a:t>bit-vector</a:t>
            </a:r>
            <a:endParaRPr lang="he-IL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As long as </a:t>
            </a:r>
            <a:r>
              <a:rPr lang="en-US" sz="3000" i="1" dirty="0" smtClean="0"/>
              <a:t>scan window </a:t>
            </a:r>
            <a:r>
              <a:rPr lang="en-US" sz="3000" b="1" dirty="0" smtClean="0"/>
              <a:t>is not </a:t>
            </a:r>
            <a:r>
              <a:rPr lang="en-US" sz="3000" dirty="0" smtClean="0"/>
              <a:t>fully contained within a pointer boundaries, perform regular MWM scan</a:t>
            </a:r>
          </a:p>
          <a:p>
            <a:pPr lvl="1"/>
            <a:r>
              <a:rPr lang="en-US" sz="2600" dirty="0" smtClean="0"/>
              <a:t>This handles, pointer boundary case    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When the </a:t>
            </a:r>
            <a:r>
              <a:rPr lang="en-US" sz="3000" b="1" dirty="0" smtClean="0"/>
              <a:t>m</a:t>
            </a:r>
            <a:r>
              <a:rPr lang="en-US" sz="3000" dirty="0" smtClean="0"/>
              <a:t>-bytes </a:t>
            </a:r>
            <a:r>
              <a:rPr lang="en-US" sz="3000" i="1" dirty="0" smtClean="0"/>
              <a:t>scan window </a:t>
            </a:r>
            <a:r>
              <a:rPr lang="en-US" sz="3000" dirty="0" smtClean="0"/>
              <a:t>shifts fully into a pointer, check which areas of the pointer can be skipped</a:t>
            </a:r>
          </a:p>
          <a:p>
            <a:pPr lvl="1"/>
            <a:r>
              <a:rPr lang="en-US" sz="2600" dirty="0" smtClean="0"/>
              <a:t>This is performed by addressing the </a:t>
            </a:r>
            <a:r>
              <a:rPr lang="en-US" sz="2600" i="1" dirty="0" err="1" smtClean="0"/>
              <a:t>PartialMatch</a:t>
            </a:r>
            <a:r>
              <a:rPr lang="en-US" sz="2600" dirty="0" smtClean="0"/>
              <a:t> bit-vector</a:t>
            </a:r>
          </a:p>
          <a:p>
            <a:endParaRPr lang="en-US" dirty="0" smtClean="0"/>
          </a:p>
          <a:p>
            <a:r>
              <a:rPr lang="en-US" sz="3000" dirty="0" smtClean="0"/>
              <a:t>Continue regular MWM scan at </a:t>
            </a:r>
            <a:r>
              <a:rPr lang="en-US" sz="3000" b="1" i="1" dirty="0" smtClean="0"/>
              <a:t>m-1</a:t>
            </a:r>
            <a:r>
              <a:rPr lang="en-US" sz="3000" dirty="0" smtClean="0"/>
              <a:t> bytes before the end of the pointer</a:t>
            </a:r>
          </a:p>
          <a:p>
            <a:pPr lvl="1"/>
            <a:r>
              <a:rPr lang="en-US" sz="2600" dirty="0" smtClean="0"/>
              <a:t>This handles, pointer boundary case     </a:t>
            </a:r>
            <a:endParaRPr lang="en-US" sz="30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14</a:t>
            </a:fld>
            <a:endParaRPr lang="en-US"/>
          </a:p>
        </p:txBody>
      </p:sp>
      <p:grpSp>
        <p:nvGrpSpPr>
          <p:cNvPr id="5" name="קבוצה 4"/>
          <p:cNvGrpSpPr/>
          <p:nvPr/>
        </p:nvGrpSpPr>
        <p:grpSpPr>
          <a:xfrm>
            <a:off x="5904148" y="2915652"/>
            <a:ext cx="288032" cy="369332"/>
            <a:chOff x="971600" y="2699628"/>
            <a:chExt cx="288032" cy="369332"/>
          </a:xfrm>
        </p:grpSpPr>
        <p:sp>
          <p:nvSpPr>
            <p:cNvPr id="6" name="אליפסה 5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1</a:t>
              </a:r>
              <a:endParaRPr lang="he-IL" b="1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5904148" y="6057292"/>
            <a:ext cx="288032" cy="369332"/>
            <a:chOff x="971600" y="2699628"/>
            <a:chExt cx="288032" cy="369332"/>
          </a:xfrm>
        </p:grpSpPr>
        <p:sp>
          <p:nvSpPr>
            <p:cNvPr id="11" name="אליפסה 10"/>
            <p:cNvSpPr/>
            <p:nvPr/>
          </p:nvSpPr>
          <p:spPr>
            <a:xfrm>
              <a:off x="971600" y="274492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9612" y="2699628"/>
              <a:ext cx="1800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2</a:t>
              </a:r>
              <a:endParaRPr lang="he-IL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Scanning and Skipping Pointers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1540" y="1304925"/>
            <a:ext cx="8712460" cy="4895850"/>
          </a:xfrm>
        </p:spPr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q"/>
            </a:pPr>
            <a:r>
              <a:rPr lang="en-US" sz="3200" dirty="0" smtClean="0"/>
              <a:t>If no partial matches are found in the pointer</a:t>
            </a:r>
          </a:p>
          <a:p>
            <a:pPr marL="742950" lvl="2" indent="-342900">
              <a:buSzPct val="65000"/>
              <a:buFont typeface="Wingdings" pitchFamily="2" charset="2"/>
              <a:buChar char="q"/>
            </a:pPr>
            <a:r>
              <a:rPr lang="en-US" dirty="0" smtClean="0"/>
              <a:t>Safely shift the scan window to </a:t>
            </a:r>
            <a:r>
              <a:rPr lang="en-US" b="1" i="1" dirty="0" smtClean="0"/>
              <a:t>m-1</a:t>
            </a:r>
            <a:r>
              <a:rPr lang="en-US" dirty="0" smtClean="0"/>
              <a:t> bytes before the pointer end</a:t>
            </a:r>
          </a:p>
          <a:p>
            <a:pPr marL="742950" lvl="2" indent="-342900">
              <a:buSzPct val="65000"/>
              <a:buFont typeface="Wingdings" pitchFamily="2" charset="2"/>
              <a:buChar char="q"/>
            </a:pPr>
            <a:r>
              <a:rPr lang="en-US" dirty="0" smtClean="0"/>
              <a:t>Effectively skipping the internal body of the pointer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each partial match marked in the referred area</a:t>
            </a:r>
          </a:p>
          <a:p>
            <a:pPr lvl="1"/>
            <a:r>
              <a:rPr lang="en-US" dirty="0" smtClean="0"/>
              <a:t>Mark this position as a partial match in the pointer</a:t>
            </a:r>
          </a:p>
          <a:p>
            <a:pPr lvl="1"/>
            <a:r>
              <a:rPr lang="en-US" dirty="0" smtClean="0"/>
              <a:t>Check for exact match against this text position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SPC</a:t>
            </a:r>
            <a:br>
              <a:rPr lang="en-US" sz="36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Simulated Scan Example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16</a:t>
            </a:fld>
            <a:endParaRPr lang="en-US"/>
          </a:p>
        </p:txBody>
      </p:sp>
      <p:sp>
        <p:nvSpPr>
          <p:cNvPr id="10" name="מציין מיקום תוכן 2"/>
          <p:cNvSpPr>
            <a:spLocks noGrp="1"/>
          </p:cNvSpPr>
          <p:nvPr>
            <p:ph idx="1"/>
          </p:nvPr>
        </p:nvSpPr>
        <p:spPr>
          <a:xfrm>
            <a:off x="540060" y="1304925"/>
            <a:ext cx="8424428" cy="48958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91980" y="1520788"/>
            <a:ext cx="24286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u="sng" smtClean="0"/>
              <a:t>Shift Table (B=2)</a:t>
            </a:r>
            <a:endParaRPr lang="he-IL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18084" y="1520788"/>
            <a:ext cx="21627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u="sng" dirty="0" smtClean="0"/>
              <a:t>Patterns (m=5)</a:t>
            </a:r>
            <a:endParaRPr lang="he-IL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743908" y="3383704"/>
            <a:ext cx="39244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Otherwise, 4        (</a:t>
            </a:r>
            <a:r>
              <a:rPr lang="en-US" dirty="0" err="1" smtClean="0"/>
              <a:t>MaxShift</a:t>
            </a:r>
            <a:r>
              <a:rPr lang="en-US" dirty="0" smtClean="0"/>
              <a:t> = 5-2+1=4)</a:t>
            </a:r>
            <a:endParaRPr lang="he-IL" dirty="0"/>
          </a:p>
        </p:txBody>
      </p:sp>
      <p:grpSp>
        <p:nvGrpSpPr>
          <p:cNvPr id="3" name="קבוצה 35"/>
          <p:cNvGrpSpPr/>
          <p:nvPr/>
        </p:nvGrpSpPr>
        <p:grpSpPr>
          <a:xfrm>
            <a:off x="3779912" y="1943100"/>
            <a:ext cx="3762375" cy="1485900"/>
            <a:chOff x="3779912" y="1943100"/>
            <a:chExt cx="3762375" cy="14859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1943100"/>
              <a:ext cx="3762375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20" name="Picture 2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1940" y="2456892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קבוצה 34"/>
          <p:cNvGrpSpPr/>
          <p:nvPr/>
        </p:nvGrpSpPr>
        <p:grpSpPr>
          <a:xfrm>
            <a:off x="539552" y="1919858"/>
            <a:ext cx="2590800" cy="1581150"/>
            <a:chOff x="539552" y="1919858"/>
            <a:chExt cx="2590800" cy="15811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9552" y="1919858"/>
              <a:ext cx="2590800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21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62286" y="2381833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2426" y="2381833"/>
              <a:ext cx="1333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473116"/>
            <a:ext cx="86963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4509120"/>
            <a:ext cx="8686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4509120"/>
            <a:ext cx="8686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4509120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5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536" y="4503390"/>
            <a:ext cx="8686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5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4509120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52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536" y="4509120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5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4509120"/>
            <a:ext cx="8686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54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5536" y="4509120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556" name="Picture 1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4509120"/>
            <a:ext cx="86963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41" name="Picture 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5536" y="4509120"/>
            <a:ext cx="86963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62" y="1304925"/>
            <a:ext cx="8388225" cy="518441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The Platform</a:t>
            </a:r>
          </a:p>
          <a:p>
            <a:pPr lvl="1"/>
            <a:r>
              <a:rPr lang="en-US" dirty="0" smtClean="0"/>
              <a:t>Intel Core i5 750 processor, with 4 cores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The Data-Set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6781 </a:t>
            </a:r>
            <a:r>
              <a:rPr lang="en-US" dirty="0" smtClean="0"/>
              <a:t>HTTP pages encoded with GZIP (Alexa.org top sites) </a:t>
            </a:r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335MB</a:t>
            </a:r>
            <a:r>
              <a:rPr lang="en-US" dirty="0" smtClean="0"/>
              <a:t> in an uncompressed form (or 66MB compressed)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92.1%</a:t>
            </a:r>
            <a:r>
              <a:rPr lang="en-US" dirty="0" smtClean="0"/>
              <a:t> represented by pointers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16.7bytes</a:t>
            </a:r>
            <a:r>
              <a:rPr lang="en-US" dirty="0" smtClean="0"/>
              <a:t> average pointer length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The Pattern-Set</a:t>
            </a:r>
          </a:p>
          <a:p>
            <a:pPr lvl="1"/>
            <a:r>
              <a:rPr lang="en-US" dirty="0" smtClean="0"/>
              <a:t>Snort (NIDS), total of 10621 patterns</a:t>
            </a:r>
          </a:p>
          <a:p>
            <a:pPr lvl="2"/>
            <a:r>
              <a:rPr lang="en-US" sz="2400" b="1" dirty="0" smtClean="0">
                <a:solidFill>
                  <a:srgbClr val="00B050"/>
                </a:solidFill>
              </a:rPr>
              <a:t>6837</a:t>
            </a:r>
            <a:r>
              <a:rPr lang="en-US" sz="2400" dirty="0" smtClean="0"/>
              <a:t> text patterns (results in 11M matches, 3.24% of text)</a:t>
            </a:r>
          </a:p>
          <a:p>
            <a:pPr lvl="1"/>
            <a:r>
              <a:rPr lang="en-US" sz="2400" dirty="0" smtClean="0"/>
              <a:t>Also in the paper Mod security rules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17</a:t>
            </a:fld>
            <a:endParaRPr lang="en-US"/>
          </a:p>
        </p:txBody>
      </p:sp>
      <p:pic>
        <p:nvPicPr>
          <p:cNvPr id="416770" name="Picture 2" descr="http://t3.gstatic.com/images?q=tbn:ANd9GcRD3yfh2w3N-XyCmBUjDOkjLNoJwqSQ3PyS0Kwj7fY5yGDbmvdqd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1412776"/>
            <a:ext cx="1508013" cy="129614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6129299"/>
            <a:ext cx="1895044" cy="39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http://t0.gstatic.com/images?q=tbn:ANd9GcR5yaFtHmVHvY8fcbfsS9JDg471wDrO7xtbxYsEHiLaSHUTdTq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5625244"/>
            <a:ext cx="1317919" cy="731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SPC Characteristics Analysis </a:t>
            </a:r>
            <a:br>
              <a:rPr lang="en-US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18</a:t>
            </a:fld>
            <a:endParaRPr lang="en-US"/>
          </a:p>
        </p:txBody>
      </p:sp>
      <p:graphicFrame>
        <p:nvGraphicFramePr>
          <p:cNvPr id="9" name="תרשים 8">
            <a:hlinkClick r:id="rId3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2783553469"/>
              </p:ext>
            </p:extLst>
          </p:nvPr>
        </p:nvGraphicFramePr>
        <p:xfrm>
          <a:off x="0" y="1160748"/>
          <a:ext cx="9144000" cy="285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Skip </a:t>
            </a:r>
            <a:r>
              <a:rPr lang="en-US" sz="2000" dirty="0"/>
              <a:t>ratio </a:t>
            </a:r>
            <a:r>
              <a:rPr lang="en-US" sz="2000" dirty="0" smtClean="0"/>
              <a:t>definition = </a:t>
            </a:r>
            <a:r>
              <a:rPr lang="en-US" sz="2000" dirty="0"/>
              <a:t>percentage of characters the algorithm skips</a:t>
            </a:r>
          </a:p>
          <a:p>
            <a:endParaRPr lang="en-US" sz="2000" dirty="0"/>
          </a:p>
          <a:p>
            <a:r>
              <a:rPr lang="en-US" sz="2000" dirty="0"/>
              <a:t>SPC shift ratio is based on two factors:</a:t>
            </a:r>
          </a:p>
          <a:p>
            <a:pPr lvl="1"/>
            <a:r>
              <a:rPr lang="en-US" sz="1600" dirty="0"/>
              <a:t>MWM shift for scans outside pointers</a:t>
            </a:r>
          </a:p>
          <a:p>
            <a:pPr lvl="1"/>
            <a:r>
              <a:rPr lang="en-US" sz="1600" dirty="0"/>
              <a:t>Skipping internal pointer byte scans</a:t>
            </a:r>
          </a:p>
          <a:p>
            <a:pPr lvl="1"/>
            <a:endParaRPr lang="en-US" sz="1600" dirty="0"/>
          </a:p>
          <a:p>
            <a:endParaRPr lang="he-IL" sz="2000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2087724" y="3573016"/>
            <a:ext cx="3240360" cy="2736304"/>
          </a:xfrm>
          <a:prstGeom prst="wedgeRoundRectCallout">
            <a:avLst>
              <a:gd name="adj1" fmla="val -41142"/>
              <a:gd name="adj2" fmla="val -74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/>
              <a:t>For m = </a:t>
            </a:r>
            <a:r>
              <a:rPr lang="en-US" dirty="0" smtClean="0"/>
              <a:t>B: MWM </a:t>
            </a:r>
            <a:r>
              <a:rPr lang="en-US" dirty="0"/>
              <a:t>does not skip at </a:t>
            </a:r>
            <a:r>
              <a:rPr lang="en-US" dirty="0" smtClean="0"/>
              <a:t>all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SPC shifts are based solely on pointer skipping (ranges from 60% to 70%)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Arial" pitchFamily="34" charset="0"/>
              </a:rPr>
              <a:t>SPC Run-time Performance</a:t>
            </a:r>
            <a:br>
              <a:rPr lang="en-US" dirty="0" smtClean="0">
                <a:latin typeface="Times New Roman" pitchFamily="18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Arial" pitchFamily="34" charset="0"/>
              </a:rPr>
              <a:t>Multi-core Throughput</a:t>
            </a:r>
            <a:endParaRPr lang="he-IL" sz="2400" dirty="0" smtClean="0">
              <a:solidFill>
                <a:srgbClr val="00B05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SPC’s throughput on our platform</a:t>
            </a:r>
          </a:p>
          <a:p>
            <a:pPr lvl="1"/>
            <a:r>
              <a:rPr lang="en-US" sz="2400" dirty="0" smtClean="0"/>
              <a:t>For Snort, 1.016 </a:t>
            </a:r>
            <a:r>
              <a:rPr lang="en-US" sz="2400" dirty="0" err="1" smtClean="0"/>
              <a:t>Gbit</a:t>
            </a:r>
            <a:r>
              <a:rPr lang="en-US" sz="2400" dirty="0" smtClean="0"/>
              <a:t>/sec for m=5 and B=4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 err="1" smtClean="0"/>
              <a:t>ModSecurity</a:t>
            </a:r>
            <a:r>
              <a:rPr lang="en-US" sz="2400" dirty="0" smtClean="0"/>
              <a:t>, 2.458 </a:t>
            </a:r>
            <a:r>
              <a:rPr lang="en-US" sz="2400" dirty="0" err="1" smtClean="0"/>
              <a:t>Gbit</a:t>
            </a:r>
            <a:r>
              <a:rPr lang="en-US" sz="2400" dirty="0" smtClean="0"/>
              <a:t>/sec for m=5 and B=3</a:t>
            </a:r>
          </a:p>
          <a:p>
            <a:endParaRPr lang="en-US" sz="2000" dirty="0" smtClean="0"/>
          </a:p>
          <a:p>
            <a:r>
              <a:rPr lang="en-US" sz="2800" dirty="0" smtClean="0"/>
              <a:t>Those results were received by running with 4 threads that performs pattern matching on data loaded in advance to the main memory</a:t>
            </a:r>
          </a:p>
          <a:p>
            <a:endParaRPr lang="en-US" sz="4000" dirty="0" smtClean="0"/>
          </a:p>
          <a:p>
            <a:r>
              <a:rPr lang="en-US" sz="2000" dirty="0" smtClean="0"/>
              <a:t>The algorithms were implemented in C# using general purpose libraries</a:t>
            </a:r>
          </a:p>
          <a:p>
            <a:pPr lvl="1"/>
            <a:r>
              <a:rPr lang="en-US" sz="1800" dirty="0" smtClean="0"/>
              <a:t>Better throughput could be achieved by using optimized software libraries or hardware optimized for networking</a:t>
            </a:r>
            <a:endParaRPr lang="he-IL" sz="18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19</a:t>
            </a:fld>
            <a:endParaRPr lang="en-US"/>
          </a:p>
        </p:txBody>
      </p:sp>
      <p:pic>
        <p:nvPicPr>
          <p:cNvPr id="5" name="Picture 6" descr="j0173980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728700"/>
            <a:ext cx="1474788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 I: </a:t>
            </a:r>
            <a:r>
              <a:rPr lang="en-US" sz="3200" dirty="0" smtClean="0">
                <a:solidFill>
                  <a:srgbClr val="008000"/>
                </a:solidFill>
              </a:rPr>
              <a:t>Compressed Web Traffic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Compressed web traffic increases in popularity</a:t>
            </a:r>
          </a:p>
          <a:p>
            <a:pPr lvl="1"/>
            <a:r>
              <a:rPr lang="en-US" dirty="0" smtClean="0"/>
              <a:t>HTTP Response content encoded with </a:t>
            </a:r>
            <a:r>
              <a:rPr lang="en-US" b="1" i="1" dirty="0" err="1" smtClean="0"/>
              <a:t>gzip</a:t>
            </a:r>
            <a:endParaRPr lang="en-US" b="1" i="1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540" y="2924944"/>
            <a:ext cx="8136904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Alexa Inter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138463" y="4895641"/>
            <a:ext cx="1080120" cy="4128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SPC Run-time Performance</a:t>
            </a:r>
            <a:br>
              <a:rPr lang="en-US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Throughput Normalized to ACCH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20</a:t>
            </a:fld>
            <a:endParaRPr lang="en-US"/>
          </a:p>
        </p:txBody>
      </p:sp>
      <p:graphicFrame>
        <p:nvGraphicFramePr>
          <p:cNvPr id="12" name="מציין מיקום תוכן 11">
            <a:hlinkClick r:id="" action="ppaction://noaction"/>
          </p:cNvPr>
          <p:cNvGraphicFramePr>
            <a:graphicFrameLocks noGrp="1"/>
          </p:cNvGraphicFramePr>
          <p:nvPr>
            <p:ph idx="1"/>
          </p:nvPr>
        </p:nvGraphicFramePr>
        <p:xfrm>
          <a:off x="0" y="1160748"/>
          <a:ext cx="9143999" cy="2844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4221088"/>
            <a:ext cx="838893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dirty="0"/>
              <a:t>m=6 gains the best performance</a:t>
            </a:r>
          </a:p>
          <a:p>
            <a:pPr marL="742950" lvl="1" indent="-285750" algn="l" rtl="0">
              <a:buFont typeface="Arial" pitchFamily="34" charset="0"/>
              <a:buChar char="•"/>
            </a:pPr>
            <a:r>
              <a:rPr lang="en-US" dirty="0"/>
              <a:t>However, we choose m=5 as a tradeoff between performance and pattern-set coverage</a:t>
            </a:r>
          </a:p>
          <a:p>
            <a:pPr marL="285750" indent="-285750" algn="l" rtl="0">
              <a:buFont typeface="Arial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/>
              <a:t>SPC’s throughput is better than that of ACCH</a:t>
            </a:r>
          </a:p>
          <a:p>
            <a:pPr marL="742950" lvl="1" indent="-285750" algn="l" rtl="0">
              <a:buFont typeface="Arial" pitchFamily="34" charset="0"/>
              <a:buChar char="•"/>
            </a:pPr>
            <a:r>
              <a:rPr lang="en-US" dirty="0"/>
              <a:t>For m = 5, on Snort, we get a throughput improvement of 51.86%, 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smtClean="0"/>
              <a:t>SPC </a:t>
            </a:r>
            <a:r>
              <a:rPr lang="en-US" dirty="0"/>
              <a:t>is faster than MWM’s for all m and B values</a:t>
            </a:r>
          </a:p>
          <a:p>
            <a:pPr marL="742950" lvl="1" indent="-285750" algn="l" rtl="0">
              <a:buFont typeface="Arial" pitchFamily="34" charset="0"/>
              <a:buChar char="•"/>
            </a:pPr>
            <a:r>
              <a:rPr lang="en-US" dirty="0"/>
              <a:t>For Snort, the throughput improvement is 73.23</a:t>
            </a:r>
            <a:r>
              <a:rPr lang="en-US" dirty="0" smtClean="0"/>
              <a:t>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SPC Storage Requirements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63" y="1304924"/>
            <a:ext cx="8280400" cy="5040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Our MWM and SPC requires only 1.88 bytes per char </a:t>
            </a:r>
          </a:p>
          <a:p>
            <a:pPr lvl="1">
              <a:buFont typeface="Wingdings" pitchFamily="2" charset="2"/>
              <a:buChar char="à"/>
            </a:pPr>
            <a:r>
              <a:rPr lang="en-US" sz="2400" dirty="0" smtClean="0"/>
              <a:t>High probability to reside within the cache</a:t>
            </a:r>
          </a:p>
          <a:p>
            <a:pPr lvl="1">
              <a:buFont typeface="Wingdings" pitchFamily="2" charset="2"/>
              <a:buChar char="à"/>
            </a:pPr>
            <a:endParaRPr lang="he-IL" sz="1200" dirty="0" smtClean="0"/>
          </a:p>
          <a:p>
            <a:r>
              <a:rPr lang="en-US" sz="2800" dirty="0" smtClean="0"/>
              <a:t>Original MWM requires 1.4KB per char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21</a:t>
            </a:fld>
            <a:endParaRPr lang="en-US"/>
          </a:p>
        </p:txBody>
      </p:sp>
      <p:pic>
        <p:nvPicPr>
          <p:cNvPr id="4126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1340768"/>
            <a:ext cx="5238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63" y="1304924"/>
            <a:ext cx="8280400" cy="51124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HTTP compression gains popularity</a:t>
            </a:r>
          </a:p>
          <a:p>
            <a:endParaRPr lang="en-US" sz="2100" dirty="0" smtClean="0"/>
          </a:p>
          <a:p>
            <a:r>
              <a:rPr lang="en-US" sz="2800" dirty="0" smtClean="0"/>
              <a:t>High processing requirements </a:t>
            </a:r>
            <a:r>
              <a:rPr lang="en-US" sz="2800" dirty="0" smtClean="0">
                <a:sym typeface="Wingdings" pitchFamily="2" charset="2"/>
              </a:rPr>
              <a:t> ignored by FWs</a:t>
            </a:r>
            <a:endParaRPr lang="en-US" sz="2800" dirty="0" smtClean="0"/>
          </a:p>
          <a:p>
            <a:endParaRPr lang="en-US" sz="2100" dirty="0" smtClean="0"/>
          </a:p>
          <a:p>
            <a:r>
              <a:rPr lang="en-US" sz="2800" dirty="0" smtClean="0"/>
              <a:t>SPC accelerates the entire pattern matching process</a:t>
            </a:r>
          </a:p>
          <a:p>
            <a:pPr lvl="1"/>
            <a:r>
              <a:rPr lang="en-US" sz="2400" dirty="0" smtClean="0"/>
              <a:t>Taking advantage of the information within the compressed traffic</a:t>
            </a:r>
          </a:p>
          <a:p>
            <a:endParaRPr lang="en-US" sz="1600" dirty="0" smtClean="0"/>
          </a:p>
          <a:p>
            <a:r>
              <a:rPr lang="en-US" sz="2800" dirty="0" smtClean="0"/>
              <a:t>Compared to ACCH</a:t>
            </a:r>
          </a:p>
          <a:p>
            <a:pPr lvl="1"/>
            <a:r>
              <a:rPr lang="en-US" sz="2400" dirty="0" smtClean="0"/>
              <a:t>SPC Gains a </a:t>
            </a:r>
            <a:r>
              <a:rPr lang="en-US" sz="2400" b="1" dirty="0" smtClean="0"/>
              <a:t>performance boost</a:t>
            </a:r>
            <a:r>
              <a:rPr lang="en-US" sz="2400" dirty="0" smtClean="0"/>
              <a:t> of over </a:t>
            </a:r>
            <a:r>
              <a:rPr lang="en-US" sz="2400" b="1" dirty="0" smtClean="0"/>
              <a:t>51% </a:t>
            </a:r>
          </a:p>
          <a:p>
            <a:pPr lvl="1"/>
            <a:r>
              <a:rPr lang="en-US" sz="2400" dirty="0" smtClean="0"/>
              <a:t>SPC use </a:t>
            </a:r>
            <a:r>
              <a:rPr lang="en-US" sz="2400" b="1" dirty="0" smtClean="0"/>
              <a:t>half the space </a:t>
            </a:r>
            <a:r>
              <a:rPr lang="en-US" sz="2400" dirty="0" smtClean="0"/>
              <a:t>(4KB) of the additional information needed per connection</a:t>
            </a:r>
          </a:p>
          <a:p>
            <a:endParaRPr lang="en-US" sz="1600" dirty="0" smtClean="0"/>
          </a:p>
          <a:p>
            <a:r>
              <a:rPr lang="en-US" sz="2800" dirty="0" smtClean="0"/>
              <a:t>SPC is simpler, straightforward and more efficient</a:t>
            </a:r>
          </a:p>
          <a:p>
            <a:pPr lvl="1"/>
            <a:r>
              <a:rPr lang="en-US" sz="2400" dirty="0" smtClean="0"/>
              <a:t>Encourage vendors to support inspection of compressed traffic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22</a:t>
            </a:fld>
            <a:endParaRPr lang="en-US"/>
          </a:p>
        </p:txBody>
      </p:sp>
      <p:pic>
        <p:nvPicPr>
          <p:cNvPr id="5" name="Picture 4" descr="lis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2340" y="944724"/>
            <a:ext cx="1368152" cy="136815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388" y="4761148"/>
            <a:ext cx="1014616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26832-DF66-4069-91FB-98D95938FB8F}" type="slidenum">
              <a:rPr lang="he-IL"/>
              <a:pPr/>
              <a:t>23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2" descr="http://cdn.crushable.com/files/2011/03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772816"/>
            <a:ext cx="3456384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6084" y="115888"/>
            <a:ext cx="8676456" cy="782637"/>
          </a:xfrm>
        </p:spPr>
        <p:txBody>
          <a:bodyPr/>
          <a:lstStyle/>
          <a:p>
            <a:r>
              <a:rPr lang="en-US" sz="3200" dirty="0" smtClean="0"/>
              <a:t>Motivation II: </a:t>
            </a:r>
            <a:r>
              <a:rPr lang="en-US" sz="3200" dirty="0" smtClean="0">
                <a:solidFill>
                  <a:srgbClr val="008000"/>
                </a:solidFill>
              </a:rPr>
              <a:t>DPI on Compressed Web Traffic</a:t>
            </a:r>
            <a:endParaRPr lang="he-IL" sz="3200" dirty="0">
              <a:solidFill>
                <a:srgbClr val="008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Handle multiple concurrent compressed sessions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Perform multi-patterns matching at line-speed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In Snort account for 70% of total execution time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Tight memory constrains (32KB per session)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540" y="2924944"/>
            <a:ext cx="8136904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83025"/>
            <a:ext cx="1731963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הסבר מלבני מעוגל 7"/>
          <p:cNvSpPr/>
          <p:nvPr/>
        </p:nvSpPr>
        <p:spPr>
          <a:xfrm>
            <a:off x="4860032" y="5704210"/>
            <a:ext cx="3969835" cy="936104"/>
          </a:xfrm>
          <a:prstGeom prst="wedgeRoundRectCallout">
            <a:avLst>
              <a:gd name="adj1" fmla="val -56881"/>
              <a:gd name="adj2" fmla="val -132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050815" y="5987596"/>
            <a:ext cx="3510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Current security tools: Bypass GZIP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899592" y="5049180"/>
            <a:ext cx="5364596" cy="130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Accelerating Idea</a:t>
            </a:r>
            <a:endParaRPr lang="he-IL" dirty="0" smtClean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576262" y="1304925"/>
            <a:ext cx="8640254" cy="3492227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Previous work: ACCH [infocom2009]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Compression is done by compressing repeated sequences of bytes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Store information about the pattern matching results 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No need to fully perform pattern matching on repeated sequence of bytes that were already scanned for patterns ! Skipped scanning bytes !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Outcome: Decompression </a:t>
            </a:r>
            <a:r>
              <a:rPr lang="en-US" sz="2400" dirty="0">
                <a:cs typeface="Times New Roman" pitchFamily="18" charset="0"/>
              </a:rPr>
              <a:t>+ pattern </a:t>
            </a:r>
            <a:r>
              <a:rPr lang="en-US" sz="2400" dirty="0" smtClean="0">
                <a:cs typeface="Times New Roman" pitchFamily="18" charset="0"/>
              </a:rPr>
              <a:t>matching &lt; </a:t>
            </a:r>
            <a:r>
              <a:rPr lang="en-US" sz="2400" dirty="0">
                <a:cs typeface="Times New Roman" pitchFamily="18" charset="0"/>
              </a:rPr>
              <a:t>pattern </a:t>
            </a:r>
            <a:r>
              <a:rPr lang="en-US" sz="2400" dirty="0" smtClean="0">
                <a:cs typeface="Times New Roman" pitchFamily="18" charset="0"/>
              </a:rPr>
              <a:t>matching</a:t>
            </a:r>
          </a:p>
          <a:p>
            <a:r>
              <a:rPr lang="en-US" sz="2400" dirty="0" smtClean="0">
                <a:cs typeface="Times New Roman" pitchFamily="18" charset="0"/>
              </a:rPr>
              <a:t>The idea was implemented on </a:t>
            </a:r>
            <a:r>
              <a:rPr lang="en-US" sz="2400" dirty="0" err="1" smtClean="0">
                <a:cs typeface="Times New Roman" pitchFamily="18" charset="0"/>
              </a:rPr>
              <a:t>Aho-Corasick</a:t>
            </a:r>
            <a:r>
              <a:rPr lang="en-US" sz="2400" dirty="0" smtClean="0">
                <a:cs typeface="Times New Roman" pitchFamily="18" charset="0"/>
              </a:rPr>
              <a:t> Algorithm, a pattern matching algorithm which scans byte by byte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itchFamily="18" charset="0"/>
              </a:rPr>
              <a:t>    Throughput improvement: 		 ??60%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itchFamily="18" charset="0"/>
              </a:rPr>
              <a:t>    Extra information (extra storage):   25%</a:t>
            </a:r>
          </a:p>
          <a:p>
            <a:endParaRPr lang="en-US" sz="2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lvl="1"/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BD0260-1927-4C64-81A8-D9D914A02EFC}" type="slidenum">
              <a:rPr lang="he-IL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he-IL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173" name="Picture 5" descr="MCj042843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4987925"/>
            <a:ext cx="16557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32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568952" cy="782637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8000"/>
                </a:solidFill>
              </a:rPr>
              <a:t>Our Contribution : SPC algorithm </a:t>
            </a:r>
            <a:br>
              <a:rPr lang="en-US" dirty="0" smtClean="0">
                <a:solidFill>
                  <a:srgbClr val="008000"/>
                </a:solidFill>
              </a:rPr>
            </a:br>
            <a:endParaRPr lang="he-IL" sz="3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300" dirty="0" smtClean="0"/>
          </a:p>
          <a:p>
            <a:r>
              <a:rPr lang="en-US" sz="3300" dirty="0" smtClean="0"/>
              <a:t>Apply the same accelerating idea on pattern matching algorithm that per se skipped bytes (WM - shift based algorithm)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 smtClean="0"/>
              <a:t>Simpler, straightforward and more efficient algorithm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itchFamily="2" charset="2"/>
              <a:buChar char="à"/>
            </a:pPr>
            <a:endParaRPr lang="en-US" dirty="0"/>
          </a:p>
          <a:p>
            <a:pPr lvl="1">
              <a:buFont typeface="Wingdings" pitchFamily="2" charset="2"/>
              <a:buChar char="à"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5</a:t>
            </a:fld>
            <a:endParaRPr lang="en-US"/>
          </a:p>
        </p:txBody>
      </p:sp>
      <p:pic>
        <p:nvPicPr>
          <p:cNvPr id="7" name="Picture 4" descr="lis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293096"/>
            <a:ext cx="1368152" cy="136815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17132"/>
            <a:ext cx="6048672" cy="13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לבן 4"/>
          <p:cNvSpPr/>
          <p:nvPr/>
        </p:nvSpPr>
        <p:spPr>
          <a:xfrm>
            <a:off x="996566" y="4617132"/>
            <a:ext cx="667177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>
              <a:spcBef>
                <a:spcPct val="20000"/>
              </a:spcBef>
              <a:buClr>
                <a:srgbClr val="9999FF"/>
              </a:buClr>
              <a:buSzPct val="65000"/>
            </a:pPr>
            <a:r>
              <a:rPr lang="en-US" sz="2400" kern="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Throughput improvement: 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	 </a:t>
            </a:r>
            <a:r>
              <a:rPr lang="en-US" sz="2400" kern="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    ??60%</a:t>
            </a:r>
            <a:r>
              <a:rPr lang="en-US" sz="2400" kern="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  <a:sym typeface="Wingdings" pitchFamily="2" charset="2"/>
              </a:rPr>
              <a:t>??80%</a:t>
            </a:r>
            <a:endParaRPr lang="en-US" sz="2400" kern="0" dirty="0">
              <a:solidFill>
                <a:srgbClr val="000000"/>
              </a:solidFill>
              <a:latin typeface="Times New Roman"/>
              <a:cs typeface="Times New Roman" pitchFamily="18" charset="0"/>
            </a:endParaRPr>
          </a:p>
          <a:p>
            <a:pPr lvl="0" algn="l" rtl="0">
              <a:spcBef>
                <a:spcPct val="20000"/>
              </a:spcBef>
              <a:buClr>
                <a:srgbClr val="9999FF"/>
              </a:buClr>
              <a:buSzPct val="65000"/>
            </a:pPr>
            <a:r>
              <a:rPr lang="en-US" sz="2400" kern="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Extra 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information (extra storage):   25</a:t>
            </a:r>
            <a:r>
              <a:rPr lang="en-US" sz="2400" kern="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% </a:t>
            </a:r>
            <a:r>
              <a:rPr lang="en-US" sz="2400" kern="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  <a:sym typeface="Wingdings" pitchFamily="2" charset="2"/>
              </a:rPr>
              <a:t>12%</a:t>
            </a:r>
            <a:endParaRPr lang="en-US" sz="2400" kern="0" dirty="0">
              <a:solidFill>
                <a:srgbClr val="000000"/>
              </a:solidFill>
              <a:latin typeface="Times New Roman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  <a:buClr>
                <a:srgbClr val="9999FF"/>
              </a:buClr>
              <a:buSzPct val="65000"/>
              <a:buFont typeface="Wingdings" pitchFamily="2" charset="2"/>
              <a:buChar char="q"/>
            </a:pPr>
            <a:endParaRPr lang="en-US" sz="2400" kern="0" dirty="0">
              <a:solidFill>
                <a:srgbClr val="0070C0"/>
              </a:solidFill>
              <a:latin typeface="Times New Roman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450" y="115888"/>
            <a:ext cx="7956550" cy="782637"/>
          </a:xfrm>
        </p:spPr>
        <p:txBody>
          <a:bodyPr/>
          <a:lstStyle/>
          <a:p>
            <a:r>
              <a:rPr lang="en-US" sz="3600" dirty="0" smtClean="0"/>
              <a:t>Background: </a:t>
            </a:r>
            <a:r>
              <a:rPr lang="en-US" sz="3600" dirty="0" smtClean="0">
                <a:solidFill>
                  <a:srgbClr val="00B050"/>
                </a:solidFill>
              </a:rPr>
              <a:t>GZIP Compressed HTTP</a:t>
            </a:r>
            <a:endParaRPr lang="he-IL" sz="3600" dirty="0">
              <a:solidFill>
                <a:srgbClr val="00B05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GZIP (or Deflate) are composed of two stages:</a:t>
            </a:r>
          </a:p>
          <a:p>
            <a:pPr marL="914400" lvl="1" indent="-514350"/>
            <a:r>
              <a:rPr lang="en-US" dirty="0" smtClean="0"/>
              <a:t>Stage 1: </a:t>
            </a:r>
            <a:r>
              <a:rPr lang="en-US" b="1" dirty="0" smtClean="0"/>
              <a:t>LZ77</a:t>
            </a:r>
          </a:p>
          <a:p>
            <a:pPr marL="1314450" lvl="2" indent="-514350"/>
            <a:r>
              <a:rPr lang="en-US" dirty="0" smtClean="0"/>
              <a:t>Goal: Reduce text size</a:t>
            </a:r>
          </a:p>
          <a:p>
            <a:pPr marL="1314450" lvl="2" indent="-514350"/>
            <a:r>
              <a:rPr lang="en-US" dirty="0" smtClean="0"/>
              <a:t>Technique: Compress repeating strings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r>
              <a:rPr lang="en-US" sz="1600" dirty="0" smtClean="0"/>
              <a:t>Stage 2: </a:t>
            </a:r>
            <a:r>
              <a:rPr lang="en-US" sz="1600" b="1" dirty="0" smtClean="0"/>
              <a:t>Huffman Coding</a:t>
            </a:r>
          </a:p>
          <a:p>
            <a:pPr marL="1314450" lvl="2" indent="-514350"/>
            <a:r>
              <a:rPr lang="en-US" sz="1600" dirty="0" smtClean="0"/>
              <a:t>Goal: Reduce symbol coding size</a:t>
            </a:r>
          </a:p>
          <a:p>
            <a:pPr marL="1314450" lvl="2" indent="-514350"/>
            <a:r>
              <a:rPr lang="en-US" sz="1600" dirty="0" smtClean="0"/>
              <a:t>Technique: Represent frequent symbols by fewer bits</a:t>
            </a:r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6</a:t>
            </a:fld>
            <a:endParaRPr lang="en-US"/>
          </a:p>
        </p:txBody>
      </p:sp>
      <p:sp>
        <p:nvSpPr>
          <p:cNvPr id="5" name="Rectangle 5"/>
          <p:cNvSpPr/>
          <p:nvPr/>
        </p:nvSpPr>
        <p:spPr>
          <a:xfrm>
            <a:off x="935596" y="1916832"/>
            <a:ext cx="7524836" cy="154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Background: </a:t>
            </a:r>
            <a:r>
              <a:rPr lang="en-US" sz="4000" dirty="0" smtClean="0">
                <a:solidFill>
                  <a:srgbClr val="00B050"/>
                </a:solidFill>
              </a:rPr>
              <a:t>LZ77 Compression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 repeated strings in the GZIP 32KB sliding window</a:t>
            </a:r>
          </a:p>
          <a:p>
            <a:endParaRPr lang="en-US" dirty="0"/>
          </a:p>
          <a:p>
            <a:r>
              <a:rPr lang="en-US" dirty="0" smtClean="0"/>
              <a:t>Each repetition is represented by a pointer </a:t>
            </a:r>
          </a:p>
          <a:p>
            <a:pPr lvl="1"/>
            <a:r>
              <a:rPr lang="en-US" dirty="0" smtClean="0"/>
              <a:t>Pointer == {distance, length}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ABCDEF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3366"/>
                </a:solidFill>
              </a:rPr>
              <a:t>ABCDEF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8000"/>
                </a:solidFill>
                <a:sym typeface="Wingdings" pitchFamily="2" charset="2"/>
              </a:rPr>
              <a:t>ABCDEF</a:t>
            </a:r>
            <a:r>
              <a:rPr lang="en-US" dirty="0" smtClean="0">
                <a:sym typeface="Wingdings" pitchFamily="2" charset="2"/>
              </a:rPr>
              <a:t>123</a:t>
            </a:r>
            <a:r>
              <a:rPr lang="en-US" dirty="0" smtClean="0">
                <a:solidFill>
                  <a:srgbClr val="003366"/>
                </a:solidFill>
                <a:sym typeface="Wingdings" pitchFamily="2" charset="2"/>
              </a:rPr>
              <a:t>{9,6}</a:t>
            </a:r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7</a:t>
            </a:fld>
            <a:endParaRPr lang="en-US"/>
          </a:p>
        </p:txBody>
      </p:sp>
      <p:grpSp>
        <p:nvGrpSpPr>
          <p:cNvPr id="26" name="קבוצה 25"/>
          <p:cNvGrpSpPr/>
          <p:nvPr/>
        </p:nvGrpSpPr>
        <p:grpSpPr>
          <a:xfrm>
            <a:off x="5579319" y="4509120"/>
            <a:ext cx="2377057" cy="216023"/>
            <a:chOff x="5579319" y="4509120"/>
            <a:chExt cx="2377057" cy="216023"/>
          </a:xfrm>
        </p:grpSpPr>
        <p:cxnSp>
          <p:nvCxnSpPr>
            <p:cNvPr id="14" name="מחבר ישר 13"/>
            <p:cNvCxnSpPr/>
            <p:nvPr/>
          </p:nvCxnSpPr>
          <p:spPr>
            <a:xfrm rot="5400000" flipH="1" flipV="1">
              <a:off x="7866366" y="4599130"/>
              <a:ext cx="1800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>
            <a:xfrm rot="10800000">
              <a:off x="5580112" y="4509120"/>
              <a:ext cx="23762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5400000">
              <a:off x="5472101" y="4616338"/>
              <a:ext cx="216023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קבוצה 26"/>
          <p:cNvGrpSpPr/>
          <p:nvPr/>
        </p:nvGrpSpPr>
        <p:grpSpPr>
          <a:xfrm rot="10800000">
            <a:off x="6300192" y="5193196"/>
            <a:ext cx="1980220" cy="252027"/>
            <a:chOff x="5579319" y="4509120"/>
            <a:chExt cx="2377057" cy="252027"/>
          </a:xfrm>
        </p:grpSpPr>
        <p:cxnSp>
          <p:nvCxnSpPr>
            <p:cNvPr id="28" name="מחבר ישר 27"/>
            <p:cNvCxnSpPr/>
            <p:nvPr/>
          </p:nvCxnSpPr>
          <p:spPr>
            <a:xfrm rot="16200000">
              <a:off x="7830362" y="4635134"/>
              <a:ext cx="25202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/>
            <p:cNvCxnSpPr/>
            <p:nvPr/>
          </p:nvCxnSpPr>
          <p:spPr>
            <a:xfrm rot="10800000">
              <a:off x="5580112" y="4509120"/>
              <a:ext cx="23762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29"/>
            <p:cNvCxnSpPr/>
            <p:nvPr/>
          </p:nvCxnSpPr>
          <p:spPr>
            <a:xfrm rot="5400000">
              <a:off x="5472101" y="4616338"/>
              <a:ext cx="216023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מחבר ישר 31"/>
          <p:cNvCxnSpPr/>
          <p:nvPr/>
        </p:nvCxnSpPr>
        <p:spPr>
          <a:xfrm>
            <a:off x="5436096" y="5121188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1007604" y="5157192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3239852" y="5121188"/>
            <a:ext cx="1620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Background: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B050"/>
                </a:solidFill>
              </a:rPr>
              <a:t>The Boyer-Moore (BM) Algorithm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Shift-based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336699"/>
                </a:solidFill>
              </a:rPr>
              <a:t>single</a:t>
            </a:r>
            <a:r>
              <a:rPr lang="en-US" dirty="0" smtClean="0"/>
              <a:t>-pattern search</a:t>
            </a:r>
          </a:p>
          <a:p>
            <a:r>
              <a:rPr lang="en-US" dirty="0" smtClean="0"/>
              <a:t>Main idea by example: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dirty="0" smtClean="0"/>
              <a:t>Shifts of size </a:t>
            </a:r>
            <a:r>
              <a:rPr lang="en-US" i="1" dirty="0" smtClean="0"/>
              <a:t>m</a:t>
            </a:r>
            <a:r>
              <a:rPr lang="en-US" dirty="0" smtClean="0"/>
              <a:t> or close to it occur most of the times, leading to a very fast algorithm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8</a:t>
            </a:fld>
            <a:endParaRPr lang="en-US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259632" y="5373216"/>
          <a:ext cx="6300704" cy="936104"/>
        </p:xfrm>
        <a:graphic>
          <a:graphicData uri="http://schemas.openxmlformats.org/drawingml/2006/table">
            <a:tbl>
              <a:tblPr rtl="1" firstRow="1" lastCol="1" bandRow="1">
                <a:tableStyleId>{21E4AEA4-8DFA-4A89-87EB-49C32662AFE0}</a:tableStyleId>
              </a:tblPr>
              <a:tblGrid>
                <a:gridCol w="1183894"/>
                <a:gridCol w="721537"/>
                <a:gridCol w="721537"/>
                <a:gridCol w="721537"/>
                <a:gridCol w="721537"/>
                <a:gridCol w="721537"/>
                <a:gridCol w="721537"/>
                <a:gridCol w="787588"/>
              </a:tblGrid>
              <a:tr h="468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otherwise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Char</a:t>
                      </a:r>
                      <a:endParaRPr lang="he-IL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 (m)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Shift</a:t>
                      </a:r>
                      <a:endParaRPr lang="he-IL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99892" y="4941168"/>
            <a:ext cx="16127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u="sng" dirty="0" smtClean="0"/>
              <a:t>Shift Table</a:t>
            </a:r>
            <a:endParaRPr lang="he-IL" sz="2400" b="1" u="sng" dirty="0"/>
          </a:p>
        </p:txBody>
      </p:sp>
      <p:pic>
        <p:nvPicPr>
          <p:cNvPr id="3153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97184"/>
            <a:ext cx="5904656" cy="146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40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429000"/>
            <a:ext cx="5904656" cy="117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4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429000"/>
            <a:ext cx="5892456" cy="130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4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7644" y="3429000"/>
            <a:ext cx="5855857" cy="130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40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67644" y="3429000"/>
            <a:ext cx="5855857" cy="130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40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67644" y="3429000"/>
            <a:ext cx="5855857" cy="130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 Prof. J Strother Moore, University of Texasa at Austi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41735" y="1052736"/>
            <a:ext cx="960107" cy="115212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990152" y="2240868"/>
            <a:ext cx="111835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Prof. J. </a:t>
            </a:r>
            <a:br>
              <a:rPr lang="en-US" sz="1100" dirty="0" smtClean="0"/>
            </a:br>
            <a:r>
              <a:rPr lang="en-US" sz="1100" dirty="0" err="1" smtClean="0"/>
              <a:t>Strother</a:t>
            </a:r>
            <a:r>
              <a:rPr lang="en-US" sz="1100" dirty="0" smtClean="0"/>
              <a:t> Moore </a:t>
            </a:r>
            <a:endParaRPr lang="he-IL" sz="1100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85036" y="1052736"/>
            <a:ext cx="8993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938149" y="2247255"/>
            <a:ext cx="1018227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Prof. Robert</a:t>
            </a:r>
            <a:br>
              <a:rPr lang="en-US" sz="1100" dirty="0" smtClean="0"/>
            </a:br>
            <a:r>
              <a:rPr lang="en-US" sz="1100" dirty="0" smtClean="0"/>
              <a:t>Stephen Boyer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2800" dirty="0" smtClean="0">
                <a:solidFill>
                  <a:srgbClr val="00B050"/>
                </a:solidFill>
              </a:rPr>
              <a:t>The Modified Wu-</a:t>
            </a:r>
            <a:r>
              <a:rPr lang="en-US" sz="2800" dirty="0" err="1" smtClean="0">
                <a:solidFill>
                  <a:srgbClr val="00B050"/>
                </a:solidFill>
              </a:rPr>
              <a:t>Manber</a:t>
            </a:r>
            <a:r>
              <a:rPr lang="en-US" sz="2800" dirty="0" smtClean="0">
                <a:solidFill>
                  <a:srgbClr val="00B050"/>
                </a:solidFill>
              </a:rPr>
              <a:t> (MWM) Algorithm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1540" y="1304924"/>
            <a:ext cx="8567738" cy="5040399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Employ BM’s </a:t>
            </a:r>
            <a:r>
              <a:rPr lang="en-US" sz="3100" dirty="0" smtClean="0">
                <a:solidFill>
                  <a:srgbClr val="00B050"/>
                </a:solidFill>
              </a:rPr>
              <a:t>shift</a:t>
            </a:r>
            <a:r>
              <a:rPr lang="en-US" sz="3100" dirty="0" smtClean="0"/>
              <a:t> concept to </a:t>
            </a:r>
            <a:r>
              <a:rPr lang="en-US" sz="3100" b="1" u="sng" dirty="0" smtClean="0">
                <a:solidFill>
                  <a:srgbClr val="336699"/>
                </a:solidFill>
              </a:rPr>
              <a:t>multi</a:t>
            </a:r>
            <a:r>
              <a:rPr lang="en-US" sz="3100" dirty="0" smtClean="0"/>
              <a:t>-pattern matching</a:t>
            </a:r>
          </a:p>
          <a:p>
            <a:endParaRPr lang="en-US" sz="2400" dirty="0" smtClean="0"/>
          </a:p>
          <a:p>
            <a:r>
              <a:rPr lang="en-US" sz="3100" b="1" dirty="0" smtClean="0"/>
              <a:t>m</a:t>
            </a:r>
            <a:r>
              <a:rPr lang="en-US" sz="3100" dirty="0" smtClean="0"/>
              <a:t> ≡ length of </a:t>
            </a:r>
            <a:r>
              <a:rPr lang="en-US" sz="3100" i="1" dirty="0" smtClean="0"/>
              <a:t>shortest</a:t>
            </a:r>
            <a:r>
              <a:rPr lang="en-US" sz="3100" dirty="0" smtClean="0"/>
              <a:t> pattern</a:t>
            </a:r>
          </a:p>
          <a:p>
            <a:pPr lvl="1"/>
            <a:r>
              <a:rPr lang="en-US" sz="2600" dirty="0" smtClean="0"/>
              <a:t>Trim all patterns to their </a:t>
            </a:r>
            <a:r>
              <a:rPr lang="en-US" sz="2600" b="1" dirty="0" smtClean="0"/>
              <a:t>m</a:t>
            </a:r>
            <a:r>
              <a:rPr lang="en-US" sz="2600" dirty="0" smtClean="0"/>
              <a:t>-bytes prefix</a:t>
            </a:r>
          </a:p>
          <a:p>
            <a:pPr lvl="1"/>
            <a:r>
              <a:rPr lang="en-US" sz="2600" dirty="0" smtClean="0"/>
              <a:t>Use </a:t>
            </a:r>
            <a:r>
              <a:rPr lang="en-US" sz="2600" b="1" dirty="0" smtClean="0"/>
              <a:t>m</a:t>
            </a:r>
            <a:r>
              <a:rPr lang="en-US" sz="2600" dirty="0" smtClean="0"/>
              <a:t>-bytes virtual </a:t>
            </a:r>
            <a:r>
              <a:rPr lang="en-US" sz="2600" b="1" i="1" dirty="0" err="1" smtClean="0"/>
              <a:t>ScanWindow</a:t>
            </a:r>
            <a:r>
              <a:rPr lang="en-US" sz="2600" dirty="0" smtClean="0"/>
              <a:t>  to indicate the current position</a:t>
            </a:r>
          </a:p>
          <a:p>
            <a:endParaRPr lang="en-US" sz="1600" dirty="0" smtClean="0"/>
          </a:p>
          <a:p>
            <a:r>
              <a:rPr lang="en-US" sz="3100" dirty="0" smtClean="0"/>
              <a:t>Determine </a:t>
            </a:r>
            <a:r>
              <a:rPr lang="en-US" sz="3100" b="1" i="1" dirty="0" smtClean="0"/>
              <a:t>shift-value</a:t>
            </a:r>
            <a:r>
              <a:rPr lang="en-US" sz="3100" dirty="0" smtClean="0"/>
              <a:t> using </a:t>
            </a:r>
            <a:r>
              <a:rPr lang="en-US" sz="3100" b="1" dirty="0" smtClean="0"/>
              <a:t>B</a:t>
            </a:r>
            <a:r>
              <a:rPr lang="en-US" sz="3100" dirty="0" smtClean="0"/>
              <a:t>-bytes blocks of each pattern, rather than one byte as in BM </a:t>
            </a:r>
            <a:r>
              <a:rPr lang="en-US" sz="3100" i="1" dirty="0" smtClean="0">
                <a:sym typeface="Wingdings" pitchFamily="2" charset="2"/>
              </a:rPr>
              <a:t> </a:t>
            </a:r>
            <a:r>
              <a:rPr lang="en-US" sz="3100" i="1" dirty="0" err="1" smtClean="0"/>
              <a:t>MaxShift</a:t>
            </a:r>
            <a:r>
              <a:rPr lang="en-US" sz="3100" i="1" dirty="0" smtClean="0"/>
              <a:t> = m-B+1</a:t>
            </a:r>
          </a:p>
          <a:p>
            <a:pPr lvl="1"/>
            <a:endParaRPr lang="en-US" sz="2400" dirty="0" smtClean="0"/>
          </a:p>
          <a:p>
            <a:r>
              <a:rPr lang="en-US" sz="3100" dirty="0" smtClean="0"/>
              <a:t>If the B bytes indicates a possible pattern </a:t>
            </a:r>
            <a:r>
              <a:rPr lang="en-US" sz="3100" dirty="0" smtClean="0">
                <a:sym typeface="Wingdings" pitchFamily="2" charset="2"/>
              </a:rPr>
              <a:t> check if there is exact pattern.</a:t>
            </a:r>
          </a:p>
          <a:p>
            <a:r>
              <a:rPr lang="en-US" sz="3100" dirty="0" smtClean="0">
                <a:sym typeface="Wingdings" pitchFamily="2" charset="2"/>
              </a:rPr>
              <a:t>Auxiliary data structure: </a:t>
            </a:r>
            <a:r>
              <a:rPr lang="en-US" sz="3100" b="1" i="1" dirty="0" err="1" smtClean="0"/>
              <a:t>PtrnsHash</a:t>
            </a:r>
            <a:endParaRPr lang="en-US" sz="3100" b="1" i="1" dirty="0" smtClean="0"/>
          </a:p>
          <a:p>
            <a:pPr lvl="1"/>
            <a:r>
              <a:rPr lang="en-US" sz="2600" dirty="0" smtClean="0"/>
              <a:t>Each entry holds the list of patterns with the same B-bytes prefix</a:t>
            </a:r>
          </a:p>
          <a:p>
            <a:pPr lvl="2"/>
            <a:r>
              <a:rPr lang="en-US" sz="2600" dirty="0" smtClean="0"/>
              <a:t>We use </a:t>
            </a:r>
            <a:r>
              <a:rPr lang="en-US" sz="2600" b="1" dirty="0" smtClean="0"/>
              <a:t>m</a:t>
            </a:r>
            <a:r>
              <a:rPr lang="en-US" sz="2600" dirty="0" smtClean="0"/>
              <a:t>-bytes prefix which results in shorter lists (4.2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1.4)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E527C-316C-43D9-AED3-FD5E1A0472F5}" type="slidenum">
              <a:rPr lang="he-IL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6396" y="1007150"/>
            <a:ext cx="935525" cy="90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98778" y="1916832"/>
            <a:ext cx="118173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Prof. </a:t>
            </a:r>
            <a:r>
              <a:rPr lang="en-US" sz="1100" dirty="0" err="1" smtClean="0"/>
              <a:t>Udi</a:t>
            </a:r>
            <a:r>
              <a:rPr lang="en-US" sz="1100" dirty="0" smtClean="0"/>
              <a:t> </a:t>
            </a:r>
            <a:r>
              <a:rPr lang="en-US" sz="1100" dirty="0" err="1" smtClean="0"/>
              <a:t>Manber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33337</TotalTime>
  <Words>1223</Words>
  <Application>Microsoft Office PowerPoint</Application>
  <PresentationFormat>‫הצגה על המסך (4:3)</PresentationFormat>
  <Paragraphs>275</Paragraphs>
  <Slides>23</Slides>
  <Notes>23</Notes>
  <HiddenSlides>2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4" baseType="lpstr">
      <vt:lpstr>Default Design</vt:lpstr>
      <vt:lpstr>The SPC Algorithm</vt:lpstr>
      <vt:lpstr>Motivation I: Compressed Web Traffic</vt:lpstr>
      <vt:lpstr>Motivation II: DPI on Compressed Web Traffic</vt:lpstr>
      <vt:lpstr>Accelerating Idea</vt:lpstr>
      <vt:lpstr>Our Contribution : SPC algorithm  </vt:lpstr>
      <vt:lpstr>Background: GZIP Compressed HTTP</vt:lpstr>
      <vt:lpstr>Background: LZ77 Compression</vt:lpstr>
      <vt:lpstr>Background:  The Boyer-Moore (BM) Algorithm</vt:lpstr>
      <vt:lpstr>Background: The Modified Wu-Manber (MWM) Algorithm</vt:lpstr>
      <vt:lpstr>Modified Wu-Manber (MWM)  Example - Simulated Scan</vt:lpstr>
      <vt:lpstr>Enter SPC Shift-based Pattern matching for Compressed traffic</vt:lpstr>
      <vt:lpstr>Maintaining Matches Information</vt:lpstr>
      <vt:lpstr>Handling Pointer Boundaries</vt:lpstr>
      <vt:lpstr>SPC = MWM + Pointers</vt:lpstr>
      <vt:lpstr>Scanning and Skipping Pointers</vt:lpstr>
      <vt:lpstr>SPC Simulated Scan Example</vt:lpstr>
      <vt:lpstr>The Setup</vt:lpstr>
      <vt:lpstr>SPC Characteristics Analysis   </vt:lpstr>
      <vt:lpstr>SPC Run-time Performance Multi-core Throughput</vt:lpstr>
      <vt:lpstr>SPC Run-time Performance Throughput Normalized to ACCH</vt:lpstr>
      <vt:lpstr>SPC Storage Requirements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</dc:creator>
  <cp:lastModifiedBy>Bremler-Barr Anat</cp:lastModifiedBy>
  <cp:revision>674</cp:revision>
  <cp:lastPrinted>1601-01-01T00:00:00Z</cp:lastPrinted>
  <dcterms:created xsi:type="dcterms:W3CDTF">1601-01-01T00:00:00Z</dcterms:created>
  <dcterms:modified xsi:type="dcterms:W3CDTF">2011-08-07T07:49:35Z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